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word/document.xml" ContentType="application/vnd.openxmlformats-officedocument.wordprocessingml.document.main+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body>
    <w:p w:rsidR="00A61416" w:rsidRPr="00A61416" w:rsidRDefault="00A61416" w:rsidP="006C3492">
      <w:pPr>
        <w:rPr>
          <w:sz w:val="36"/>
          <w:szCs w:val="36"/>
        </w:rPr>
      </w:pPr>
      <w:r>
        <w:rPr>
          <w:sz w:val="28"/>
          <w:szCs w:val="28"/>
        </w:rPr>
        <w:tab/>
        <w:t xml:space="preserve">                                      </w:t>
      </w:r>
      <w:r w:rsidRPr="00A61416">
        <w:rPr>
          <w:sz w:val="36"/>
          <w:szCs w:val="36"/>
        </w:rPr>
        <w:t>Syracuse and Beyond</w:t>
      </w:r>
    </w:p>
    <w:p w:rsidR="00A61416" w:rsidRDefault="00A61416" w:rsidP="00A61416">
      <w:pPr>
        <w:pStyle w:val="NoSpacing"/>
        <w:rPr>
          <w:sz w:val="28"/>
          <w:szCs w:val="28"/>
        </w:rPr>
      </w:pPr>
      <w:r>
        <w:tab/>
      </w:r>
      <w:r>
        <w:tab/>
      </w:r>
      <w:r>
        <w:tab/>
      </w:r>
      <w:r>
        <w:tab/>
        <w:t xml:space="preserve">             </w:t>
      </w:r>
      <w:r w:rsidRPr="00A61416">
        <w:rPr>
          <w:sz w:val="28"/>
          <w:szCs w:val="28"/>
        </w:rPr>
        <w:t>Joshua N Goldberg</w:t>
      </w:r>
      <w:r w:rsidRPr="00A61416">
        <w:rPr>
          <w:sz w:val="28"/>
          <w:szCs w:val="28"/>
        </w:rPr>
        <w:tab/>
      </w:r>
    </w:p>
    <w:p w:rsidR="00A61416" w:rsidRDefault="00A61416" w:rsidP="00A61416">
      <w:pPr>
        <w:pStyle w:val="NoSpacing"/>
        <w:rPr>
          <w:sz w:val="24"/>
          <w:szCs w:val="24"/>
        </w:rPr>
      </w:pPr>
      <w:r>
        <w:rPr>
          <w:sz w:val="28"/>
          <w:szCs w:val="28"/>
        </w:rPr>
        <w:tab/>
      </w:r>
      <w:r>
        <w:rPr>
          <w:sz w:val="28"/>
          <w:szCs w:val="28"/>
        </w:rPr>
        <w:tab/>
      </w:r>
      <w:r>
        <w:rPr>
          <w:sz w:val="28"/>
          <w:szCs w:val="28"/>
        </w:rPr>
        <w:tab/>
      </w:r>
      <w:r>
        <w:rPr>
          <w:sz w:val="28"/>
          <w:szCs w:val="28"/>
        </w:rPr>
        <w:tab/>
      </w:r>
      <w:r>
        <w:rPr>
          <w:sz w:val="28"/>
          <w:szCs w:val="28"/>
        </w:rPr>
        <w:tab/>
        <w:t xml:space="preserve"> </w:t>
      </w:r>
      <w:r w:rsidRPr="00A61416">
        <w:rPr>
          <w:sz w:val="24"/>
          <w:szCs w:val="24"/>
        </w:rPr>
        <w:t>Syracuse University</w:t>
      </w:r>
      <w:r>
        <w:rPr>
          <w:sz w:val="24"/>
          <w:szCs w:val="24"/>
        </w:rPr>
        <w:t xml:space="preserve"> </w:t>
      </w:r>
    </w:p>
    <w:p w:rsidR="00A61416" w:rsidRDefault="00A61416" w:rsidP="00A61416">
      <w:pPr>
        <w:pStyle w:val="NoSpacing"/>
        <w:rPr>
          <w:sz w:val="24"/>
          <w:szCs w:val="24"/>
        </w:rPr>
      </w:pPr>
    </w:p>
    <w:p w:rsidR="00A61416" w:rsidRDefault="00A61416" w:rsidP="00A61416">
      <w:pPr>
        <w:pStyle w:val="NoSpacing"/>
        <w:rPr>
          <w:sz w:val="28"/>
          <w:szCs w:val="28"/>
        </w:rPr>
      </w:pPr>
      <w:r>
        <w:rPr>
          <w:sz w:val="24"/>
          <w:szCs w:val="24"/>
        </w:rPr>
        <w:tab/>
      </w:r>
      <w:r>
        <w:rPr>
          <w:sz w:val="24"/>
          <w:szCs w:val="24"/>
        </w:rPr>
        <w:tab/>
      </w:r>
      <w:r>
        <w:rPr>
          <w:sz w:val="24"/>
          <w:szCs w:val="24"/>
        </w:rPr>
        <w:tab/>
      </w:r>
      <w:r>
        <w:rPr>
          <w:sz w:val="24"/>
          <w:szCs w:val="24"/>
        </w:rPr>
        <w:tab/>
      </w:r>
      <w:r>
        <w:rPr>
          <w:sz w:val="24"/>
          <w:szCs w:val="24"/>
        </w:rPr>
        <w:tab/>
        <w:t xml:space="preserve">               PIPT</w:t>
      </w:r>
      <w:r w:rsidRPr="00A61416">
        <w:rPr>
          <w:sz w:val="28"/>
          <w:szCs w:val="28"/>
        </w:rPr>
        <w:tab/>
      </w:r>
    </w:p>
    <w:p w:rsidR="00066CCA" w:rsidRDefault="00A61416" w:rsidP="00A61416">
      <w:pPr>
        <w:pStyle w:val="NoSpacing"/>
        <w:rPr>
          <w:sz w:val="24"/>
          <w:szCs w:val="24"/>
        </w:rPr>
      </w:pPr>
      <w:r>
        <w:rPr>
          <w:sz w:val="28"/>
          <w:szCs w:val="28"/>
        </w:rPr>
        <w:tab/>
      </w:r>
      <w:r>
        <w:rPr>
          <w:sz w:val="28"/>
          <w:szCs w:val="28"/>
        </w:rPr>
        <w:tab/>
      </w:r>
      <w:r>
        <w:rPr>
          <w:sz w:val="28"/>
          <w:szCs w:val="28"/>
        </w:rPr>
        <w:tab/>
      </w:r>
      <w:r>
        <w:rPr>
          <w:sz w:val="28"/>
          <w:szCs w:val="28"/>
        </w:rPr>
        <w:tab/>
      </w:r>
      <w:r>
        <w:rPr>
          <w:sz w:val="28"/>
          <w:szCs w:val="28"/>
        </w:rPr>
        <w:tab/>
        <w:t xml:space="preserve">     </w:t>
      </w:r>
      <w:r>
        <w:rPr>
          <w:sz w:val="24"/>
          <w:szCs w:val="24"/>
        </w:rPr>
        <w:t>September 1, 2017</w:t>
      </w:r>
    </w:p>
    <w:p w:rsidR="00815D69" w:rsidRDefault="00815D69" w:rsidP="00A61416">
      <w:pPr>
        <w:pStyle w:val="NoSpacing"/>
        <w:rPr>
          <w:sz w:val="24"/>
          <w:szCs w:val="24"/>
        </w:rPr>
      </w:pPr>
    </w:p>
    <w:p w:rsidR="00815D69" w:rsidRPr="00A61416" w:rsidRDefault="00815D69" w:rsidP="00A61416">
      <w:pPr>
        <w:pStyle w:val="NoSpacing"/>
        <w:rPr>
          <w:sz w:val="24"/>
          <w:szCs w:val="24"/>
        </w:rPr>
      </w:pPr>
      <w:r>
        <w:rPr>
          <w:sz w:val="24"/>
          <w:szCs w:val="24"/>
        </w:rPr>
        <w:t>[</w:t>
      </w:r>
      <w:proofErr w:type="gramStart"/>
      <w:r>
        <w:rPr>
          <w:sz w:val="24"/>
          <w:szCs w:val="24"/>
        </w:rPr>
        <w:t>slide</w:t>
      </w:r>
      <w:proofErr w:type="gramEnd"/>
      <w:r>
        <w:rPr>
          <w:sz w:val="24"/>
          <w:szCs w:val="24"/>
        </w:rPr>
        <w:t xml:space="preserve"> 1]</w:t>
      </w:r>
    </w:p>
    <w:p w:rsidR="006C3492" w:rsidRDefault="006C3492" w:rsidP="006C3492"/>
    <w:p w:rsidR="00AB67B4" w:rsidRDefault="006C3492" w:rsidP="006C3492">
      <w:r>
        <w:t>First of all, I want to thank the organizers of this meeting for inviting me to atten</w:t>
      </w:r>
      <w:r w:rsidR="00AB67B4">
        <w:t>d and</w:t>
      </w:r>
      <w:r w:rsidR="000D2E8C">
        <w:t xml:space="preserve"> to allowing me</w:t>
      </w:r>
      <w:r w:rsidR="00AB67B4">
        <w:t xml:space="preserve"> to speak.  I guess that if</w:t>
      </w:r>
      <w:r>
        <w:t xml:space="preserve"> one lives long enough, the opportunity to speak somewhat shamelessly may occur.  Since this meeting is backward and forward looking, it allows me to look at </w:t>
      </w:r>
      <w:r w:rsidR="00D6070A">
        <w:t xml:space="preserve">some important steps in my </w:t>
      </w:r>
      <w:r w:rsidR="00D6070A" w:rsidRPr="00E23904">
        <w:rPr>
          <w:sz w:val="24"/>
          <w:szCs w:val="24"/>
        </w:rPr>
        <w:t>career a</w:t>
      </w:r>
      <w:r w:rsidR="00D6070A">
        <w:t xml:space="preserve">nd to </w:t>
      </w:r>
      <w:r w:rsidR="00B13392">
        <w:t xml:space="preserve">discuss </w:t>
      </w:r>
      <w:r w:rsidR="00D6070A">
        <w:t xml:space="preserve">an unsubstantiated </w:t>
      </w:r>
      <w:r w:rsidR="00B13392">
        <w:t>view</w:t>
      </w:r>
      <w:r w:rsidR="00D6070A">
        <w:t xml:space="preserve"> about the future.</w:t>
      </w:r>
      <w:r w:rsidR="000D2E8C">
        <w:t xml:space="preserve">  </w:t>
      </w:r>
      <w:r w:rsidR="00815D69">
        <w:t>[</w:t>
      </w:r>
      <w:proofErr w:type="gramStart"/>
      <w:r w:rsidR="00815D69">
        <w:t>slide</w:t>
      </w:r>
      <w:proofErr w:type="gramEnd"/>
      <w:r w:rsidR="00815D69">
        <w:t xml:space="preserve"> 2]</w:t>
      </w:r>
    </w:p>
    <w:p w:rsidR="00E23904" w:rsidRDefault="00E23904" w:rsidP="006C3492">
      <w:r>
        <w:tab/>
      </w:r>
      <w:r>
        <w:tab/>
        <w:t>Outline:</w:t>
      </w:r>
    </w:p>
    <w:p w:rsidR="00E23904" w:rsidRDefault="00E23904" w:rsidP="00E23904">
      <w:pPr>
        <w:pStyle w:val="NoSpacing"/>
      </w:pPr>
      <w:r>
        <w:tab/>
      </w:r>
      <w:r>
        <w:tab/>
      </w:r>
      <w:r>
        <w:tab/>
        <w:t>1. Syracuse</w:t>
      </w:r>
    </w:p>
    <w:p w:rsidR="00E23904" w:rsidRDefault="00E23904" w:rsidP="00E23904">
      <w:pPr>
        <w:pStyle w:val="NoSpacing"/>
      </w:pPr>
    </w:p>
    <w:p w:rsidR="00E23904" w:rsidRDefault="00E23904" w:rsidP="00E23904">
      <w:pPr>
        <w:pStyle w:val="NoSpacing"/>
      </w:pPr>
      <w:r>
        <w:tab/>
      </w:r>
      <w:r>
        <w:tab/>
      </w:r>
      <w:r>
        <w:tab/>
      </w:r>
      <w:r>
        <w:tab/>
      </w:r>
      <w:proofErr w:type="spellStart"/>
      <w:r>
        <w:t>i</w:t>
      </w:r>
      <w:proofErr w:type="spellEnd"/>
      <w:r>
        <w:t>.    Quantum Gravity</w:t>
      </w:r>
    </w:p>
    <w:p w:rsidR="00E23904" w:rsidRDefault="00E23904" w:rsidP="00E23904">
      <w:pPr>
        <w:pStyle w:val="NoSpacing"/>
      </w:pPr>
      <w:r>
        <w:tab/>
      </w:r>
      <w:r>
        <w:tab/>
      </w:r>
      <w:r>
        <w:tab/>
      </w:r>
      <w:r>
        <w:tab/>
        <w:t>ii.    Conservation Laws</w:t>
      </w:r>
    </w:p>
    <w:p w:rsidR="00E23904" w:rsidRDefault="00E23904" w:rsidP="00E23904">
      <w:pPr>
        <w:pStyle w:val="NoSpacing"/>
      </w:pPr>
      <w:r>
        <w:tab/>
      </w:r>
      <w:r>
        <w:tab/>
      </w:r>
      <w:r>
        <w:tab/>
      </w:r>
      <w:r>
        <w:tab/>
        <w:t>iii.   Equations of Motion</w:t>
      </w:r>
    </w:p>
    <w:p w:rsidR="00E23904" w:rsidRPr="00E23904" w:rsidRDefault="00E23904" w:rsidP="00E23904">
      <w:pPr>
        <w:pStyle w:val="NoSpacing"/>
      </w:pPr>
      <w:r>
        <w:tab/>
      </w:r>
      <w:r>
        <w:tab/>
      </w:r>
      <w:r>
        <w:tab/>
      </w:r>
      <w:r>
        <w:tab/>
        <w:t>iv.   Gravitational Radiation</w:t>
      </w:r>
    </w:p>
    <w:p w:rsidR="00E23904" w:rsidRDefault="00E23904" w:rsidP="00E23904">
      <w:pPr>
        <w:pStyle w:val="NoSpacing"/>
      </w:pPr>
      <w:r>
        <w:tab/>
      </w:r>
      <w:r>
        <w:tab/>
      </w:r>
      <w:r>
        <w:tab/>
      </w:r>
    </w:p>
    <w:p w:rsidR="00A61416" w:rsidRDefault="00A61416" w:rsidP="006C3492"/>
    <w:p w:rsidR="00E23904" w:rsidRDefault="00E23904" w:rsidP="006C3492">
      <w:r>
        <w:tab/>
      </w:r>
      <w:r>
        <w:tab/>
      </w:r>
    </w:p>
    <w:p w:rsidR="000D2E8C" w:rsidRDefault="000D2E8C" w:rsidP="006C3492">
      <w:bookmarkStart w:id="0" w:name="_GoBack"/>
      <w:bookmarkEnd w:id="0"/>
    </w:p>
    <w:p w:rsidR="006C5AC2" w:rsidRDefault="00D6070A" w:rsidP="006C3492">
      <w:r>
        <w:t>I</w:t>
      </w:r>
      <w:r w:rsidR="006C5AC2">
        <w:t xml:space="preserve">n </w:t>
      </w:r>
      <w:r>
        <w:t>1947</w:t>
      </w:r>
      <w:r w:rsidR="006C5AC2">
        <w:t>, when</w:t>
      </w:r>
      <w:r>
        <w:t xml:space="preserve"> Peter Bergmann </w:t>
      </w:r>
      <w:r w:rsidR="006C5AC2">
        <w:t xml:space="preserve">came to Syracuse University </w:t>
      </w:r>
      <w:r>
        <w:t>as an assistant professor</w:t>
      </w:r>
      <w:r w:rsidR="006C5AC2">
        <w:t>, there were no physics departments in which general relativity was taught</w:t>
      </w:r>
      <w:r>
        <w:t>.  Peter had</w:t>
      </w:r>
      <w:r w:rsidR="006C5AC2">
        <w:t xml:space="preserve"> come to the United States in 1936 to work as an assistant to Einstein – what we would now call a postdoc.  When he left Einstein in 1941 after working mainly on unified field theories, </w:t>
      </w:r>
      <w:r w:rsidR="000D2E8C">
        <w:t>h</w:t>
      </w:r>
      <w:r w:rsidR="006C5AC2">
        <w:t>e taught briefly at Black Mountain College, worked for the Navy on sonar problems, and wrote his book on relativity.  He came to Syracuse with</w:t>
      </w:r>
      <w:r>
        <w:t xml:space="preserve"> three major interests.  One was to construct a quantum theory for the Einstein theory of gravitation; a second was to </w:t>
      </w:r>
      <w:r w:rsidR="00B53D22">
        <w:t>understand</w:t>
      </w:r>
      <w:r>
        <w:t xml:space="preserve"> the equations of motion for particles</w:t>
      </w:r>
      <w:r w:rsidR="00B53D22">
        <w:t xml:space="preserve"> and the relation to gravitational radiation</w:t>
      </w:r>
      <w:r>
        <w:t>;</w:t>
      </w:r>
      <w:r w:rsidR="00B53D22">
        <w:t xml:space="preserve"> and the third was</w:t>
      </w:r>
      <w:r>
        <w:t xml:space="preserve"> connected with statistical mechanics</w:t>
      </w:r>
      <w:r w:rsidR="00B53D22">
        <w:t xml:space="preserve">.  I </w:t>
      </w:r>
      <w:r w:rsidR="00B23E88">
        <w:t>discussed</w:t>
      </w:r>
      <w:r w:rsidR="00B53D22">
        <w:t xml:space="preserve"> the </w:t>
      </w:r>
      <w:r w:rsidR="006C5AC2">
        <w:t>effort to quantize the Einstein theory</w:t>
      </w:r>
      <w:r w:rsidR="00B23E88">
        <w:t xml:space="preserve"> at an earlier meeting</w:t>
      </w:r>
      <w:r w:rsidR="006C5AC2">
        <w:t xml:space="preserve"> and leave the</w:t>
      </w:r>
      <w:r w:rsidR="00B53D22">
        <w:t xml:space="preserve"> third for Joel Lebowitz to discuss somewhere else.</w:t>
      </w:r>
      <w:r w:rsidR="006C5AC2">
        <w:t xml:space="preserve">  </w:t>
      </w:r>
    </w:p>
    <w:p w:rsidR="00B23E88" w:rsidRDefault="00B23E88" w:rsidP="00B23E88">
      <w:pPr>
        <w:pStyle w:val="NoSpacing"/>
      </w:pPr>
      <w:r>
        <w:t xml:space="preserve">I will first talk about conservation laws, equations of motion, and gravitational radiation. </w:t>
      </w:r>
      <w:r w:rsidR="009047BA">
        <w:t xml:space="preserve"> </w:t>
      </w:r>
      <w:r>
        <w:t xml:space="preserve"> This will be followed by </w:t>
      </w:r>
      <w:r w:rsidR="009047BA">
        <w:t xml:space="preserve">brief historical remarks.  The major part will be </w:t>
      </w:r>
      <w:r>
        <w:t xml:space="preserve">an introduction to Mordechai Milgram’s proposal for a modified Newtonian dynamics.  </w:t>
      </w:r>
    </w:p>
    <w:p w:rsidR="00B23E88" w:rsidRDefault="00B23E88" w:rsidP="00B23E88">
      <w:pPr>
        <w:pStyle w:val="NoSpacing"/>
      </w:pPr>
    </w:p>
    <w:p w:rsidR="00D6070A" w:rsidRDefault="006C5AC2" w:rsidP="006C3492">
      <w:r>
        <w:t xml:space="preserve">I also came to Syracuse University in 1947.  My first research problem was connected with molecular beams as I had just learned quantum mechanics and wanted to apply it.  John Trischka supplied the problem, but Peter was the theoretical guide.  After that, I joined Peter’s group. However, I only became </w:t>
      </w:r>
      <w:r>
        <w:lastRenderedPageBreak/>
        <w:t>peripherally interested in the quantization program.  My own interests were primarily in the conservation laws, equations of motion and gravitational radiation.</w:t>
      </w:r>
    </w:p>
    <w:p w:rsidR="0037321D" w:rsidRDefault="0041680C" w:rsidP="006C3492">
      <w:r>
        <w:t>There are two extensive reviews of past work on the equations of motion.</w:t>
      </w:r>
      <w:r w:rsidR="00C87038">
        <w:t xml:space="preserve"> </w:t>
      </w:r>
      <w:r w:rsidR="00815D69">
        <w:t>[</w:t>
      </w:r>
      <w:proofErr w:type="gramStart"/>
      <w:r w:rsidR="00815D69">
        <w:t>slide</w:t>
      </w:r>
      <w:proofErr w:type="gramEnd"/>
      <w:r w:rsidR="00815D69">
        <w:t xml:space="preserve"> 3]</w:t>
      </w:r>
    </w:p>
    <w:p w:rsidR="00205341" w:rsidRDefault="00C87038" w:rsidP="006C3492">
      <w:r>
        <w:t xml:space="preserve"> </w:t>
      </w:r>
      <w:r w:rsidR="0041680C">
        <w:t xml:space="preserve">  The most recent is by </w:t>
      </w:r>
      <w:r w:rsidR="00205341">
        <w:t xml:space="preserve">Thibault </w:t>
      </w:r>
      <w:r w:rsidR="00FC1AF8">
        <w:t xml:space="preserve">Damour at the conference </w:t>
      </w:r>
      <w:r w:rsidR="00FC1AF8">
        <w:rPr>
          <w:i/>
        </w:rPr>
        <w:t xml:space="preserve">A Century of Relativity, </w:t>
      </w:r>
      <w:r w:rsidR="00205341">
        <w:rPr>
          <w:i/>
        </w:rPr>
        <w:t xml:space="preserve">Berlin </w:t>
      </w:r>
      <w:r w:rsidR="00FC1AF8">
        <w:rPr>
          <w:i/>
        </w:rPr>
        <w:t>(November 30 – December 6, 2015)</w:t>
      </w:r>
      <w:r w:rsidR="00205341">
        <w:t xml:space="preserve"> and the other by Peter  Havas in </w:t>
      </w:r>
      <w:r w:rsidR="00205341">
        <w:rPr>
          <w:i/>
        </w:rPr>
        <w:t>Einstein and the History of General Relativity</w:t>
      </w:r>
      <w:r w:rsidR="00205341">
        <w:t>, Birkhauser 1989, eds: Don Howard and John Stachel.  So here I will focus mainly on my own contribution a</w:t>
      </w:r>
      <w:r w:rsidR="003653B0">
        <w:t xml:space="preserve">nd mention others to </w:t>
      </w:r>
      <w:r w:rsidR="003835D7">
        <w:t>indicate further</w:t>
      </w:r>
      <w:r w:rsidR="003653B0">
        <w:t xml:space="preserve"> </w:t>
      </w:r>
      <w:r w:rsidR="00205341">
        <w:t>development</w:t>
      </w:r>
      <w:r w:rsidR="003653B0">
        <w:t>s</w:t>
      </w:r>
      <w:r w:rsidR="00205341">
        <w:t xml:space="preserve"> and growth of the field.  </w:t>
      </w:r>
    </w:p>
    <w:p w:rsidR="0037321D" w:rsidRDefault="00C3329D" w:rsidP="006C3492">
      <w:r>
        <w:t>The conservation laws of general relativity arise out of the coordinate invariance of the field equations which can be derived from a scalar density Lagrangian:</w:t>
      </w:r>
      <w:r w:rsidR="00815D69">
        <w:t xml:space="preserve"> [slide 4]</w:t>
      </w:r>
    </w:p>
    <w:p w:rsidR="00595452" w:rsidRDefault="00066CCA" w:rsidP="006C3492">
      <w:r>
        <w:t xml:space="preserve">  </w:t>
      </w:r>
    </w:p>
    <w:p w:rsidR="00C3329D" w:rsidRPr="000613B9" w:rsidRDefault="00713B91" w:rsidP="006C3492">
      <w:r>
        <w:t>L</w:t>
      </w:r>
      <w:r w:rsidR="00F564EC">
        <w:t xml:space="preserve"> = √</w:t>
      </w:r>
      <w:r w:rsidR="00F564EC">
        <w:sym w:font="Mathematica1" w:char="F02D"/>
      </w:r>
      <w:r w:rsidR="00F564EC">
        <w:t xml:space="preserve">g R = </w:t>
      </w:r>
      <w:r w:rsidR="00A54A5F">
        <w:sym w:font="Mathematica1" w:char="F05B"/>
      </w:r>
      <w:r w:rsidR="00A54A5F">
        <w:t>√</w:t>
      </w:r>
      <w:r w:rsidR="00A54A5F">
        <w:sym w:font="Mathematica1" w:char="F02D"/>
      </w:r>
      <w:r w:rsidR="00A54A5F">
        <w:t xml:space="preserve">g </w:t>
      </w:r>
      <w:r w:rsidR="00A54A5F">
        <w:sym w:font="Mathematica1" w:char="F028"/>
      </w:r>
      <w:r w:rsidR="00A54A5F">
        <w:t>g</w:t>
      </w:r>
      <w:r w:rsidR="00A54A5F">
        <w:rPr>
          <w:vertAlign w:val="superscript"/>
        </w:rPr>
        <w:sym w:font="Mathematica1" w:char="F06C"/>
      </w:r>
      <w:r w:rsidR="00A54A5F">
        <w:rPr>
          <w:vertAlign w:val="superscript"/>
        </w:rPr>
        <w:sym w:font="Mathematica1" w:char="F06B"/>
      </w:r>
      <w:r w:rsidR="00A54A5F">
        <w:sym w:font="Mathematica1" w:char="F047"/>
      </w:r>
      <w:r w:rsidR="00A54A5F">
        <w:rPr>
          <w:vertAlign w:val="subscript"/>
        </w:rPr>
        <w:sym w:font="Mathematica1" w:char="F06C"/>
      </w:r>
      <w:r w:rsidR="00A54A5F">
        <w:rPr>
          <w:vertAlign w:val="subscript"/>
        </w:rPr>
        <w:sym w:font="Mathematica1" w:char="F06B"/>
      </w:r>
      <w:r w:rsidR="00A54A5F">
        <w:rPr>
          <w:vertAlign w:val="superscript"/>
        </w:rPr>
        <w:sym w:font="Mathematica1" w:char="F06E"/>
      </w:r>
      <w:r w:rsidR="00A54A5F">
        <w:t xml:space="preserve"> </w:t>
      </w:r>
      <w:r w:rsidR="00A54A5F">
        <w:sym w:font="Mathematica1" w:char="F02D"/>
      </w:r>
      <w:r w:rsidR="00A54A5F">
        <w:t xml:space="preserve"> g</w:t>
      </w:r>
      <w:r w:rsidR="00A54A5F">
        <w:rPr>
          <w:vertAlign w:val="superscript"/>
        </w:rPr>
        <w:sym w:font="Mathematica1" w:char="F06C"/>
      </w:r>
      <w:r w:rsidR="00A54A5F">
        <w:rPr>
          <w:vertAlign w:val="superscript"/>
        </w:rPr>
        <w:sym w:font="Mathematica1" w:char="F06E"/>
      </w:r>
      <w:r w:rsidR="00A54A5F">
        <w:sym w:font="Mathematica1" w:char="F047"/>
      </w:r>
      <w:r w:rsidR="00A54A5F">
        <w:rPr>
          <w:vertAlign w:val="subscript"/>
        </w:rPr>
        <w:sym w:font="Mathematica1" w:char="F06C"/>
      </w:r>
      <w:r w:rsidR="00A54A5F">
        <w:rPr>
          <w:vertAlign w:val="subscript"/>
        </w:rPr>
        <w:sym w:font="Mathematica1" w:char="F06B"/>
      </w:r>
      <w:r w:rsidR="00A54A5F">
        <w:rPr>
          <w:vertAlign w:val="superscript"/>
        </w:rPr>
        <w:sym w:font="Mathematica1" w:char="F06B"/>
      </w:r>
      <w:r w:rsidR="00A54A5F">
        <w:sym w:font="Mathematica1" w:char="F029"/>
      </w:r>
      <w:r w:rsidR="000613B9">
        <w:sym w:font="Mathematica1" w:char="F05D"/>
      </w:r>
      <w:r w:rsidR="00A54A5F">
        <w:sym w:font="Mathematica1" w:char="F02C"/>
      </w:r>
      <w:r w:rsidR="00A54A5F">
        <w:rPr>
          <w:vertAlign w:val="subscript"/>
        </w:rPr>
        <w:sym w:font="Mathematica1" w:char="F06E"/>
      </w:r>
      <w:r w:rsidR="000613B9">
        <w:t xml:space="preserve"> </w:t>
      </w:r>
      <w:r w:rsidR="000613B9">
        <w:sym w:font="Mathematica1" w:char="F02B"/>
      </w:r>
      <w:r w:rsidR="000613B9">
        <w:t xml:space="preserve"> √</w:t>
      </w:r>
      <w:r w:rsidR="000613B9">
        <w:sym w:font="Mathematica1" w:char="F02D"/>
      </w:r>
      <w:r w:rsidR="000613B9">
        <w:t>g</w:t>
      </w:r>
      <w:r w:rsidR="000613B9">
        <w:sym w:font="Mathematica1" w:char="F028"/>
      </w:r>
      <w:proofErr w:type="spellStart"/>
      <w:r w:rsidR="000613B9">
        <w:t>g</w:t>
      </w:r>
      <w:proofErr w:type="spellEnd"/>
      <w:r w:rsidR="000613B9">
        <w:rPr>
          <w:vertAlign w:val="superscript"/>
        </w:rPr>
        <w:sym w:font="Mathematica1" w:char="F06D"/>
      </w:r>
      <w:r w:rsidR="000613B9">
        <w:rPr>
          <w:vertAlign w:val="superscript"/>
        </w:rPr>
        <w:sym w:font="Mathematica1" w:char="F06C"/>
      </w:r>
      <w:r w:rsidR="000613B9">
        <w:sym w:font="Mathematica1" w:char="F047"/>
      </w:r>
      <w:r w:rsidR="000613B9">
        <w:rPr>
          <w:vertAlign w:val="subscript"/>
        </w:rPr>
        <w:sym w:font="Mathematica1" w:char="F06C"/>
      </w:r>
      <w:r w:rsidR="000613B9">
        <w:rPr>
          <w:vertAlign w:val="subscript"/>
        </w:rPr>
        <w:sym w:font="Mathematica1" w:char="F06B"/>
      </w:r>
      <w:r w:rsidR="000613B9">
        <w:rPr>
          <w:vertAlign w:val="superscript"/>
        </w:rPr>
        <w:sym w:font="Mathematica1" w:char="F06E"/>
      </w:r>
      <w:r w:rsidR="000613B9">
        <w:sym w:font="Mathematica1" w:char="F047"/>
      </w:r>
      <w:r w:rsidR="000613B9">
        <w:rPr>
          <w:vertAlign w:val="subscript"/>
        </w:rPr>
        <w:sym w:font="Mathematica1" w:char="F06D"/>
      </w:r>
      <w:r w:rsidR="000613B9">
        <w:rPr>
          <w:vertAlign w:val="subscript"/>
        </w:rPr>
        <w:sym w:font="Mathematica1" w:char="F06E"/>
      </w:r>
      <w:r w:rsidR="000613B9">
        <w:rPr>
          <w:vertAlign w:val="superscript"/>
        </w:rPr>
        <w:sym w:font="Mathematica1" w:char="F06B"/>
      </w:r>
      <w:r w:rsidR="000613B9">
        <w:t xml:space="preserve"> </w:t>
      </w:r>
      <w:r w:rsidR="000613B9">
        <w:sym w:font="Mathematica1" w:char="F02D"/>
      </w:r>
      <w:r w:rsidR="000613B9">
        <w:t xml:space="preserve"> </w:t>
      </w:r>
      <w:proofErr w:type="spellStart"/>
      <w:r w:rsidR="000613B9">
        <w:t>g</w:t>
      </w:r>
      <w:proofErr w:type="spellEnd"/>
      <w:r w:rsidR="000613B9">
        <w:rPr>
          <w:vertAlign w:val="superscript"/>
        </w:rPr>
        <w:sym w:font="Mathematica1" w:char="F06D"/>
      </w:r>
      <w:r w:rsidR="000613B9">
        <w:rPr>
          <w:vertAlign w:val="superscript"/>
        </w:rPr>
        <w:sym w:font="Mathematica1" w:char="F06E"/>
      </w:r>
      <w:r w:rsidR="000613B9">
        <w:sym w:font="Mathematica1" w:char="F047"/>
      </w:r>
      <w:r w:rsidR="000613B9">
        <w:rPr>
          <w:vertAlign w:val="subscript"/>
        </w:rPr>
        <w:sym w:font="Mathematica1" w:char="F06C"/>
      </w:r>
      <w:r w:rsidR="000613B9">
        <w:rPr>
          <w:vertAlign w:val="subscript"/>
        </w:rPr>
        <w:sym w:font="Mathematica1" w:char="F06B"/>
      </w:r>
      <w:r w:rsidR="000613B9">
        <w:rPr>
          <w:vertAlign w:val="superscript"/>
        </w:rPr>
        <w:sym w:font="Mathematica1" w:char="F06B"/>
      </w:r>
      <w:r w:rsidR="000613B9">
        <w:sym w:font="Mathematica1" w:char="F047"/>
      </w:r>
      <w:r w:rsidR="000613B9">
        <w:rPr>
          <w:vertAlign w:val="subscript"/>
        </w:rPr>
        <w:sym w:font="Mathematica1" w:char="F06D"/>
      </w:r>
      <w:r w:rsidR="000613B9">
        <w:rPr>
          <w:vertAlign w:val="subscript"/>
        </w:rPr>
        <w:sym w:font="Mathematica1" w:char="F06E"/>
      </w:r>
      <w:r w:rsidR="000613B9">
        <w:rPr>
          <w:vertAlign w:val="superscript"/>
        </w:rPr>
        <w:sym w:font="Mathematica1" w:char="F06C"/>
      </w:r>
      <w:r w:rsidR="000613B9">
        <w:sym w:font="Mathematica1" w:char="F029"/>
      </w:r>
    </w:p>
    <w:p w:rsidR="00713B91" w:rsidRDefault="009047BA" w:rsidP="006C3492">
      <w:r>
        <w:t xml:space="preserve"> </w:t>
      </w:r>
      <w:r w:rsidR="00713B91">
        <w:t>Under an infinitesimal mapping the Lagrangian satisfies</w:t>
      </w:r>
      <w:r w:rsidR="0037321D">
        <w:t xml:space="preserve"> </w:t>
      </w:r>
      <w:r w:rsidR="00815D69">
        <w:t>[slide 5]</w:t>
      </w:r>
    </w:p>
    <w:p w:rsidR="00713B91" w:rsidRPr="00B6636F" w:rsidRDefault="000613B9" w:rsidP="006C3492">
      <w:pPr>
        <w:rPr>
          <w:vertAlign w:val="subscript"/>
        </w:rPr>
      </w:pPr>
      <w:r>
        <w:sym w:font="Mathematica1" w:char="F064"/>
      </w:r>
      <w:r w:rsidR="00713B91">
        <w:t>L</w:t>
      </w:r>
      <w:r>
        <w:t xml:space="preserve"> </w:t>
      </w:r>
      <w:r w:rsidR="00B6636F">
        <w:sym w:font="Mathematica1" w:char="F03D"/>
      </w:r>
      <w:r w:rsidR="00B6636F">
        <w:t xml:space="preserve"> </w:t>
      </w:r>
      <w:r w:rsidR="00B6636F">
        <w:sym w:font="Mathematica1" w:char="F028"/>
      </w:r>
      <w:r w:rsidR="00B6636F">
        <w:t>L</w:t>
      </w:r>
      <w:r w:rsidR="00B6636F">
        <w:sym w:font="Mathematica1" w:char="F078"/>
      </w:r>
      <w:r w:rsidR="00B6636F">
        <w:rPr>
          <w:vertAlign w:val="superscript"/>
        </w:rPr>
        <w:sym w:font="Mathematica1" w:char="F06D"/>
      </w:r>
      <w:r w:rsidR="00B6636F">
        <w:sym w:font="Mathematica1" w:char="F029"/>
      </w:r>
      <w:r w:rsidR="00B6636F">
        <w:rPr>
          <w:vertAlign w:val="subscript"/>
        </w:rPr>
        <w:sym w:font="Mathematica1" w:char="F02C"/>
      </w:r>
      <w:r w:rsidR="00B6636F">
        <w:rPr>
          <w:vertAlign w:val="subscript"/>
        </w:rPr>
        <w:sym w:font="Mathematica1" w:char="F06D"/>
      </w:r>
    </w:p>
    <w:p w:rsidR="00713B91" w:rsidRDefault="00713B91" w:rsidP="006C3492">
      <w:r>
        <w:t>This leads to a number of relations, but for my purposes it is enough to know that</w:t>
      </w:r>
      <w:r w:rsidR="003835D7">
        <w:t xml:space="preserve"> as a result </w:t>
      </w:r>
      <w:r>
        <w:t>the Einstein equations can be written in the following form:</w:t>
      </w:r>
      <w:r w:rsidR="00C32153">
        <w:t xml:space="preserve">  [slide 5]</w:t>
      </w:r>
    </w:p>
    <w:p w:rsidR="00713B91" w:rsidRPr="006C5AC2" w:rsidRDefault="00B6636F" w:rsidP="006C3492">
      <w:r>
        <w:t>√</w:t>
      </w:r>
      <w:r>
        <w:sym w:font="Mathematica1" w:char="F02D"/>
      </w:r>
      <w:r>
        <w:t xml:space="preserve">g </w:t>
      </w:r>
      <w:proofErr w:type="spellStart"/>
      <w:r w:rsidR="00713B91">
        <w:t>G</w:t>
      </w:r>
      <w:proofErr w:type="spellEnd"/>
      <w:r>
        <w:rPr>
          <w:vertAlign w:val="subscript"/>
        </w:rPr>
        <w:sym w:font="Mathematica1" w:char="F06D"/>
      </w:r>
      <w:r>
        <w:rPr>
          <w:vertAlign w:val="superscript"/>
        </w:rPr>
        <w:sym w:font="Mathematica1" w:char="F06E"/>
      </w:r>
      <w:r>
        <w:t xml:space="preserve"> </w:t>
      </w:r>
      <w:r>
        <w:sym w:font="Mathematica1" w:char="F03D"/>
      </w:r>
      <w:r>
        <w:t xml:space="preserve"> U</w:t>
      </w:r>
      <w:r>
        <w:rPr>
          <w:vertAlign w:val="subscript"/>
        </w:rPr>
        <w:sym w:font="Mathematica1" w:char="F06D"/>
      </w:r>
      <w:r>
        <w:rPr>
          <w:vertAlign w:val="superscript"/>
        </w:rPr>
        <w:sym w:font="Mathematica1" w:char="F05B"/>
      </w:r>
      <w:r>
        <w:rPr>
          <w:vertAlign w:val="superscript"/>
        </w:rPr>
        <w:sym w:font="Mathematica1" w:char="F06E"/>
      </w:r>
      <w:r>
        <w:rPr>
          <w:vertAlign w:val="superscript"/>
        </w:rPr>
        <w:sym w:font="Mathematica1" w:char="F073"/>
      </w:r>
      <w:r>
        <w:rPr>
          <w:vertAlign w:val="superscript"/>
        </w:rPr>
        <w:sym w:font="Mathematica1" w:char="F05D"/>
      </w:r>
      <w:r>
        <w:rPr>
          <w:vertAlign w:val="subscript"/>
        </w:rPr>
        <w:sym w:font="Mathematica1" w:char="F02C"/>
      </w:r>
      <w:r>
        <w:rPr>
          <w:vertAlign w:val="subscript"/>
        </w:rPr>
        <w:sym w:font="Mathematica1" w:char="F073"/>
      </w:r>
      <w:r>
        <w:t xml:space="preserve"> </w:t>
      </w:r>
      <w:r>
        <w:sym w:font="Mathematica1" w:char="F02D"/>
      </w:r>
      <w:r>
        <w:t xml:space="preserve"> </w:t>
      </w:r>
      <w:r w:rsidR="005D1C12">
        <w:t>t</w:t>
      </w:r>
      <w:r w:rsidR="005D1C12">
        <w:rPr>
          <w:vertAlign w:val="subscript"/>
        </w:rPr>
        <w:sym w:font="Mathematica1" w:char="F06D"/>
      </w:r>
      <w:r w:rsidR="005D1C12">
        <w:rPr>
          <w:vertAlign w:val="superscript"/>
        </w:rPr>
        <w:sym w:font="Mathematica1" w:char="F06E"/>
      </w:r>
      <w:r w:rsidR="005D1C12">
        <w:t xml:space="preserve"> </w:t>
      </w:r>
      <w:r w:rsidR="005D1C12">
        <w:sym w:font="Mathematica1" w:char="F03D"/>
      </w:r>
      <w:r w:rsidR="005D1C12">
        <w:t xml:space="preserve"> 8</w:t>
      </w:r>
      <w:r w:rsidR="005D1C12">
        <w:sym w:font="Mathematica1" w:char="F070"/>
      </w:r>
      <w:r w:rsidR="005D1C12">
        <w:sym w:font="Mathematica1" w:char="F06B"/>
      </w:r>
      <w:r w:rsidR="005D1C12">
        <w:t xml:space="preserve"> P</w:t>
      </w:r>
      <w:r w:rsidR="005D1C12">
        <w:rPr>
          <w:vertAlign w:val="subscript"/>
        </w:rPr>
        <w:sym w:font="Mathematica1" w:char="F06D"/>
      </w:r>
      <w:r w:rsidR="005D1C12">
        <w:rPr>
          <w:vertAlign w:val="superscript"/>
        </w:rPr>
        <w:sym w:font="Mathematica1" w:char="F06E"/>
      </w:r>
      <w:r w:rsidR="006C5AC2">
        <w:t>,</w:t>
      </w:r>
    </w:p>
    <w:p w:rsidR="00C1228C" w:rsidRDefault="00713B91" w:rsidP="00075EB9">
      <w:proofErr w:type="gramStart"/>
      <w:r>
        <w:t>where</w:t>
      </w:r>
      <w:proofErr w:type="gramEnd"/>
      <w:r>
        <w:t xml:space="preserve"> U</w:t>
      </w:r>
      <w:r w:rsidR="006C5AC2">
        <w:rPr>
          <w:vertAlign w:val="subscript"/>
        </w:rPr>
        <w:sym w:font="Mathematica1" w:char="F06D"/>
      </w:r>
      <w:r w:rsidR="006C5AC2">
        <w:rPr>
          <w:vertAlign w:val="superscript"/>
        </w:rPr>
        <w:sym w:font="Mathematica1" w:char="F05B"/>
      </w:r>
      <w:r w:rsidR="006C5AC2">
        <w:rPr>
          <w:vertAlign w:val="superscript"/>
        </w:rPr>
        <w:sym w:font="Mathematica1" w:char="F06E"/>
      </w:r>
      <w:r w:rsidR="006C5AC2">
        <w:rPr>
          <w:vertAlign w:val="superscript"/>
        </w:rPr>
        <w:sym w:font="Mathematica1" w:char="F073"/>
      </w:r>
      <w:r w:rsidR="006C5AC2">
        <w:rPr>
          <w:vertAlign w:val="superscript"/>
        </w:rPr>
        <w:sym w:font="Mathematica1" w:char="F05D"/>
      </w:r>
      <w:r>
        <w:t xml:space="preserve">  is </w:t>
      </w:r>
      <w:r w:rsidR="00FD2880">
        <w:t xml:space="preserve">an antisymmetric </w:t>
      </w:r>
      <w:proofErr w:type="spellStart"/>
      <w:r w:rsidR="00FD2880">
        <w:t>superpotential</w:t>
      </w:r>
      <w:proofErr w:type="spellEnd"/>
      <w:r w:rsidR="00FD2880">
        <w:t xml:space="preserve">, </w:t>
      </w:r>
      <w:r>
        <w:t>t</w:t>
      </w:r>
      <w:r w:rsidR="006C5AC2">
        <w:rPr>
          <w:vertAlign w:val="subscript"/>
        </w:rPr>
        <w:sym w:font="Mathematica1" w:char="F06D"/>
      </w:r>
      <w:r w:rsidR="006C5AC2">
        <w:rPr>
          <w:vertAlign w:val="superscript"/>
        </w:rPr>
        <w:sym w:font="Mathematica1" w:char="F06E"/>
      </w:r>
      <w:r>
        <w:t xml:space="preserve"> is the Einstein </w:t>
      </w:r>
      <w:proofErr w:type="spellStart"/>
      <w:r>
        <w:t>psuedotensor</w:t>
      </w:r>
      <w:proofErr w:type="spellEnd"/>
      <w:r w:rsidR="00FD2880">
        <w:t>, and P</w:t>
      </w:r>
      <w:r w:rsidR="006C5AC2">
        <w:rPr>
          <w:vertAlign w:val="subscript"/>
        </w:rPr>
        <w:sym w:font="Mathematica1" w:char="F06D"/>
      </w:r>
      <w:r w:rsidR="006C5AC2">
        <w:rPr>
          <w:vertAlign w:val="superscript"/>
        </w:rPr>
        <w:sym w:font="Mathematica1" w:char="F06E"/>
      </w:r>
      <w:r w:rsidR="00FD2880">
        <w:t xml:space="preserve"> is the matter tensor</w:t>
      </w:r>
      <w:r w:rsidR="00075EB9">
        <w:t>, source of the gravitational field</w:t>
      </w:r>
      <w:r>
        <w:t xml:space="preserve">. </w:t>
      </w:r>
      <w:r w:rsidR="00D203B4">
        <w:t>Neither</w:t>
      </w:r>
      <w:r>
        <w:t xml:space="preserve"> </w:t>
      </w:r>
      <w:r w:rsidR="00D203B4">
        <w:t xml:space="preserve">the </w:t>
      </w:r>
      <w:proofErr w:type="spellStart"/>
      <w:r w:rsidR="00D203B4">
        <w:t>superpotential</w:t>
      </w:r>
      <w:proofErr w:type="spellEnd"/>
      <w:r w:rsidR="00D203B4">
        <w:t xml:space="preserve"> nor the </w:t>
      </w:r>
      <w:proofErr w:type="spellStart"/>
      <w:r w:rsidR="00D203B4">
        <w:t>pseudotensor</w:t>
      </w:r>
      <w:proofErr w:type="spellEnd"/>
      <w:r w:rsidR="00D203B4">
        <w:t xml:space="preserve"> transform </w:t>
      </w:r>
      <w:proofErr w:type="spellStart"/>
      <w:r w:rsidR="00D203B4">
        <w:t>tensorially</w:t>
      </w:r>
      <w:proofErr w:type="spellEnd"/>
      <w:r w:rsidR="00D203B4">
        <w:t xml:space="preserve"> under arbitrary mappings although they do so under linear mappings.  </w:t>
      </w:r>
      <w:r w:rsidR="005D1C12">
        <w:t>The identical vanishing of</w:t>
      </w:r>
      <w:r w:rsidR="005D1C12" w:rsidRPr="005D1C12">
        <w:t xml:space="preserve"> </w:t>
      </w:r>
      <w:r w:rsidR="005D1C12">
        <w:t>U</w:t>
      </w:r>
      <w:r w:rsidR="005D1C12">
        <w:rPr>
          <w:vertAlign w:val="subscript"/>
        </w:rPr>
        <w:sym w:font="Mathematica1" w:char="F06D"/>
      </w:r>
      <w:r w:rsidR="005D1C12">
        <w:rPr>
          <w:vertAlign w:val="superscript"/>
        </w:rPr>
        <w:sym w:font="Mathematica1" w:char="F05B"/>
      </w:r>
      <w:r w:rsidR="005D1C12">
        <w:rPr>
          <w:vertAlign w:val="superscript"/>
        </w:rPr>
        <w:sym w:font="Mathematica1" w:char="F06E"/>
      </w:r>
      <w:r w:rsidR="005D1C12">
        <w:rPr>
          <w:vertAlign w:val="superscript"/>
        </w:rPr>
        <w:sym w:font="Mathematica1" w:char="F073"/>
      </w:r>
      <w:r w:rsidR="005D1C12">
        <w:rPr>
          <w:vertAlign w:val="superscript"/>
        </w:rPr>
        <w:sym w:font="Mathematica1" w:char="F05D"/>
      </w:r>
      <w:r w:rsidR="005D1C12">
        <w:rPr>
          <w:vertAlign w:val="subscript"/>
        </w:rPr>
        <w:sym w:font="Mathematica1" w:char="F02C"/>
      </w:r>
      <w:r w:rsidR="005D1C12">
        <w:rPr>
          <w:vertAlign w:val="subscript"/>
        </w:rPr>
        <w:sym w:font="Mathematica1" w:char="F073"/>
      </w:r>
      <w:r w:rsidR="005D1C12">
        <w:rPr>
          <w:vertAlign w:val="subscript"/>
        </w:rPr>
        <w:sym w:font="Mathematica1" w:char="F06E"/>
      </w:r>
      <w:r w:rsidR="000B0610">
        <w:t xml:space="preserve"> </w:t>
      </w:r>
      <w:r w:rsidR="000B0610">
        <w:sym w:font="Mathematica1" w:char="F081"/>
      </w:r>
      <w:r w:rsidR="000B0610">
        <w:t xml:space="preserve"> 0</w:t>
      </w:r>
      <w:r w:rsidR="005D1C12">
        <w:t xml:space="preserve"> </w:t>
      </w:r>
      <w:r>
        <w:t>is an ex</w:t>
      </w:r>
      <w:r w:rsidR="00FD2880">
        <w:t>pression of the Bianchi identities</w:t>
      </w:r>
      <w:r>
        <w:t xml:space="preserve"> </w:t>
      </w:r>
      <w:r w:rsidR="00075EB9">
        <w:t>satisfied by</w:t>
      </w:r>
      <w:r>
        <w:t xml:space="preserve"> the field equations.</w:t>
      </w:r>
      <w:r w:rsidR="00FD2880">
        <w:t xml:space="preserve"> </w:t>
      </w:r>
      <w:r w:rsidR="00C32153">
        <w:t xml:space="preserve"> [</w:t>
      </w:r>
      <w:proofErr w:type="gramStart"/>
      <w:r w:rsidR="00C32153">
        <w:t>slide</w:t>
      </w:r>
      <w:proofErr w:type="gramEnd"/>
      <w:r w:rsidR="00C32153">
        <w:t xml:space="preserve"> 6]</w:t>
      </w:r>
    </w:p>
    <w:p w:rsidR="00C1228C" w:rsidRDefault="00C1228C" w:rsidP="00C1228C">
      <w:r>
        <w:t>(√</w:t>
      </w:r>
      <w:r>
        <w:sym w:font="Mathematica1" w:char="F02D"/>
      </w:r>
      <w:r>
        <w:t xml:space="preserve">g </w:t>
      </w:r>
      <w:proofErr w:type="spellStart"/>
      <w:r>
        <w:t>G</w:t>
      </w:r>
      <w:proofErr w:type="spellEnd"/>
      <w:r>
        <w:rPr>
          <w:vertAlign w:val="subscript"/>
        </w:rPr>
        <w:sym w:font="Mathematica1" w:char="F06D"/>
      </w:r>
      <w:r>
        <w:rPr>
          <w:vertAlign w:val="superscript"/>
        </w:rPr>
        <w:sym w:font="Mathematica1" w:char="F06E"/>
      </w:r>
      <w:r>
        <w:t xml:space="preserve"> + t</w:t>
      </w:r>
      <w:r>
        <w:rPr>
          <w:vertAlign w:val="subscript"/>
        </w:rPr>
        <w:sym w:font="Mathematica1" w:char="F06D"/>
      </w:r>
      <w:r>
        <w:rPr>
          <w:vertAlign w:val="superscript"/>
        </w:rPr>
        <w:sym w:font="Mathematica1" w:char="F06E"/>
      </w:r>
      <w:r>
        <w:t>)</w:t>
      </w:r>
      <w:r>
        <w:rPr>
          <w:vertAlign w:val="subscript"/>
        </w:rPr>
        <w:sym w:font="Mathematica1" w:char="F02C"/>
      </w:r>
      <w:r>
        <w:rPr>
          <w:vertAlign w:val="subscript"/>
        </w:rPr>
        <w:sym w:font="Mathematica1" w:char="F06E"/>
      </w:r>
      <w:r>
        <w:t xml:space="preserve">  </w:t>
      </w:r>
      <w:r>
        <w:sym w:font="Mathematica1" w:char="F081"/>
      </w:r>
      <w:r>
        <w:t xml:space="preserve">   0</w:t>
      </w:r>
    </w:p>
    <w:p w:rsidR="00713B91" w:rsidRDefault="00FD2880" w:rsidP="006C3492">
      <w:r>
        <w:t xml:space="preserve">Therefore, </w:t>
      </w:r>
      <w:r w:rsidR="00D203B4">
        <w:t xml:space="preserve">we find that when the field equations are satisfied, </w:t>
      </w:r>
    </w:p>
    <w:p w:rsidR="00D203B4" w:rsidRDefault="00D203B4" w:rsidP="006C3492">
      <w:r>
        <w:t>(</w:t>
      </w:r>
      <w:r w:rsidR="005D1C12">
        <w:t>8</w:t>
      </w:r>
      <w:r w:rsidR="005D1C12">
        <w:sym w:font="Mathematica1" w:char="F070"/>
      </w:r>
      <w:r w:rsidR="005D1C12">
        <w:sym w:font="Mathematica1" w:char="F06B"/>
      </w:r>
      <w:r>
        <w:t>P</w:t>
      </w:r>
      <w:r w:rsidR="005D1C12">
        <w:rPr>
          <w:vertAlign w:val="subscript"/>
        </w:rPr>
        <w:sym w:font="Mathematica1" w:char="F06D"/>
      </w:r>
      <w:r w:rsidR="005D1C12">
        <w:rPr>
          <w:vertAlign w:val="superscript"/>
        </w:rPr>
        <w:sym w:font="Mathematica1" w:char="F06E"/>
      </w:r>
      <w:r>
        <w:t xml:space="preserve"> + t</w:t>
      </w:r>
      <w:r w:rsidR="005D1C12">
        <w:rPr>
          <w:vertAlign w:val="subscript"/>
        </w:rPr>
        <w:sym w:font="Mathematica1" w:char="F06D"/>
      </w:r>
      <w:r w:rsidR="005D1C12">
        <w:rPr>
          <w:vertAlign w:val="superscript"/>
        </w:rPr>
        <w:sym w:font="Mathematica1" w:char="F06E"/>
      </w:r>
      <w:r>
        <w:t>)</w:t>
      </w:r>
      <w:r w:rsidR="005D1C12">
        <w:rPr>
          <w:vertAlign w:val="subscript"/>
        </w:rPr>
        <w:sym w:font="Mathematica1" w:char="F02C"/>
      </w:r>
      <w:r w:rsidR="005D1C12">
        <w:rPr>
          <w:vertAlign w:val="subscript"/>
        </w:rPr>
        <w:sym w:font="Mathematica1" w:char="F06E"/>
      </w:r>
      <w:r>
        <w:t xml:space="preserve"> </w:t>
      </w:r>
      <w:r w:rsidR="005D1C12">
        <w:sym w:font="Mathematica1" w:char="F03D"/>
      </w:r>
      <w:r w:rsidR="005D1C12">
        <w:t xml:space="preserve">  </w:t>
      </w:r>
      <w:r w:rsidR="00FD7AFB">
        <w:t>0</w:t>
      </w:r>
    </w:p>
    <w:p w:rsidR="00707C27" w:rsidRDefault="00FD7AFB" w:rsidP="006C3492">
      <w:proofErr w:type="gramStart"/>
      <w:r>
        <w:t>and</w:t>
      </w:r>
      <w:proofErr w:type="gramEnd"/>
      <w:r>
        <w:t xml:space="preserve"> we may think of t</w:t>
      </w:r>
      <w:r>
        <w:rPr>
          <w:vertAlign w:val="subscript"/>
        </w:rPr>
        <w:sym w:font="Mathematica1" w:char="F06D"/>
      </w:r>
      <w:r>
        <w:rPr>
          <w:vertAlign w:val="superscript"/>
        </w:rPr>
        <w:sym w:font="Mathematica1" w:char="F06E"/>
      </w:r>
      <w:r w:rsidR="00D203B4">
        <w:t xml:space="preserve"> as the energy-momentum content of the gravitational field with the caveat that it is not tensorial.</w:t>
      </w:r>
      <w:r w:rsidR="00D41A5F">
        <w:t xml:space="preserve">  </w:t>
      </w:r>
      <w:r w:rsidR="000B0610">
        <w:t xml:space="preserve">However, </w:t>
      </w:r>
      <w:r w:rsidR="006C5AC2">
        <w:t xml:space="preserve">it </w:t>
      </w:r>
      <w:r w:rsidR="000B0610">
        <w:t xml:space="preserve">is a relation for the interaction of the matter distribution with the </w:t>
      </w:r>
      <w:r w:rsidR="00775F8B">
        <w:t>‘</w:t>
      </w:r>
      <w:r w:rsidR="000B0610">
        <w:t>gravitational</w:t>
      </w:r>
      <w:r w:rsidR="00775F8B">
        <w:t>’</w:t>
      </w:r>
      <w:r w:rsidR="000B0610">
        <w:t xml:space="preserve"> field in the chosen frame</w:t>
      </w:r>
      <w:r w:rsidR="009047BA">
        <w:t xml:space="preserve"> and leads to equations of motion for the matter</w:t>
      </w:r>
      <w:r w:rsidR="000B0610">
        <w:t xml:space="preserve">.  </w:t>
      </w:r>
    </w:p>
    <w:p w:rsidR="00707C27" w:rsidRDefault="000B0610" w:rsidP="006C3492">
      <w:r>
        <w:t xml:space="preserve">In a linearization of the field equations, </w:t>
      </w:r>
      <w:r w:rsidR="00C32153">
        <w:t>[slide 7]</w:t>
      </w:r>
    </w:p>
    <w:p w:rsidR="00707C27" w:rsidRDefault="00707C27" w:rsidP="006C3492">
      <w:r>
        <w:t xml:space="preserve">√-g </w:t>
      </w:r>
      <w:proofErr w:type="spellStart"/>
      <w:r>
        <w:t>g</w:t>
      </w:r>
      <w:proofErr w:type="spellEnd"/>
      <w:r>
        <w:rPr>
          <w:vertAlign w:val="superscript"/>
        </w:rPr>
        <w:sym w:font="Mathematica1" w:char="F06D"/>
      </w:r>
      <w:r>
        <w:rPr>
          <w:vertAlign w:val="superscript"/>
        </w:rPr>
        <w:sym w:font="Mathematica1" w:char="F06E"/>
      </w:r>
      <w:r>
        <w:t xml:space="preserve"> = </w:t>
      </w:r>
      <w:r>
        <w:sym w:font="Mathematica1" w:char="F068"/>
      </w:r>
      <w:r>
        <w:rPr>
          <w:vertAlign w:val="superscript"/>
        </w:rPr>
        <w:sym w:font="Mathematica1" w:char="F06D"/>
      </w:r>
      <w:r>
        <w:rPr>
          <w:vertAlign w:val="superscript"/>
        </w:rPr>
        <w:sym w:font="Mathematica1" w:char="F06E"/>
      </w:r>
      <w:r w:rsidR="00477A3F">
        <w:t xml:space="preserve"> </w:t>
      </w:r>
      <w:proofErr w:type="gramStart"/>
      <w:r w:rsidR="00477A3F">
        <w:t xml:space="preserve">+ </w:t>
      </w:r>
      <w:proofErr w:type="gramEnd"/>
      <w:r>
        <w:sym w:font="Mathematica1" w:char="F067"/>
      </w:r>
      <w:r>
        <w:rPr>
          <w:vertAlign w:val="superscript"/>
        </w:rPr>
        <w:sym w:font="Mathematica1" w:char="F06D"/>
      </w:r>
      <w:r>
        <w:rPr>
          <w:vertAlign w:val="superscript"/>
        </w:rPr>
        <w:sym w:font="Mathematica1" w:char="F06E"/>
      </w:r>
      <w:r>
        <w:t>,</w:t>
      </w:r>
    </w:p>
    <w:p w:rsidR="00707C27" w:rsidRDefault="00707C27" w:rsidP="006C3492">
      <w:r>
        <w:rPr>
          <w:vertAlign w:val="subscript"/>
        </w:rPr>
        <w:t>0</w:t>
      </w:r>
      <w:r>
        <w:t>U</w:t>
      </w:r>
      <w:r>
        <w:rPr>
          <w:vertAlign w:val="subscript"/>
        </w:rPr>
        <w:sym w:font="Mathematica1" w:char="F06D"/>
      </w:r>
      <w:r>
        <w:rPr>
          <w:vertAlign w:val="superscript"/>
        </w:rPr>
        <w:sym w:font="Mathematica1" w:char="F05B"/>
      </w:r>
      <w:r>
        <w:rPr>
          <w:vertAlign w:val="superscript"/>
        </w:rPr>
        <w:sym w:font="Mathematica1" w:char="F06E"/>
      </w:r>
      <w:r>
        <w:rPr>
          <w:vertAlign w:val="superscript"/>
        </w:rPr>
        <w:sym w:font="Mathematica1" w:char="F073"/>
      </w:r>
      <w:r>
        <w:rPr>
          <w:vertAlign w:val="superscript"/>
        </w:rPr>
        <w:sym w:font="Mathematica1" w:char="F05D"/>
      </w:r>
      <w:r>
        <w:t>,</w:t>
      </w:r>
      <w:r>
        <w:rPr>
          <w:vertAlign w:val="subscript"/>
        </w:rPr>
        <w:sym w:font="Mathematica1" w:char="F073"/>
      </w:r>
      <w:r>
        <w:t xml:space="preserve"> = 8</w:t>
      </w:r>
      <w:r>
        <w:sym w:font="Mathematica1" w:char="F070"/>
      </w:r>
      <w:r>
        <w:sym w:font="Mathematica1" w:char="F06B"/>
      </w:r>
      <w:r w:rsidR="00775F8B">
        <w:t>P</w:t>
      </w:r>
      <w:r w:rsidR="00775F8B">
        <w:rPr>
          <w:vertAlign w:val="subscript"/>
        </w:rPr>
        <w:sym w:font="Mathematica1" w:char="F06D"/>
      </w:r>
      <w:r w:rsidR="00775F8B">
        <w:rPr>
          <w:vertAlign w:val="superscript"/>
        </w:rPr>
        <w:sym w:font="Mathematica1" w:char="F06E"/>
      </w:r>
      <w:r w:rsidR="00775F8B">
        <w:t xml:space="preserve"> + NL</w:t>
      </w:r>
    </w:p>
    <w:p w:rsidR="00713B91" w:rsidRDefault="00477A3F" w:rsidP="006C3492">
      <w:r>
        <w:sym w:font="Mathematica1" w:char="F067"/>
      </w:r>
      <w:r>
        <w:rPr>
          <w:vertAlign w:val="superscript"/>
        </w:rPr>
        <w:sym w:font="Mathematica1" w:char="F06D"/>
      </w:r>
      <w:r>
        <w:rPr>
          <w:vertAlign w:val="superscript"/>
        </w:rPr>
        <w:sym w:font="Mathematica1" w:char="F06E"/>
      </w:r>
      <w:r>
        <w:t xml:space="preserve"> </w:t>
      </w:r>
      <w:proofErr w:type="gramStart"/>
      <w:r>
        <w:t>can</w:t>
      </w:r>
      <w:proofErr w:type="gramEnd"/>
      <w:r>
        <w:t xml:space="preserve"> be expanded into a series in terms of a parameter measuring the strength of the gravitational interaction.  </w:t>
      </w:r>
      <w:r w:rsidR="000B0610">
        <w:t>Peter Havas and I used this expression</w:t>
      </w:r>
      <w:r w:rsidR="00775F8B">
        <w:t xml:space="preserve"> and the above conservation equation</w:t>
      </w:r>
      <w:r w:rsidR="000B0610">
        <w:t xml:space="preserve"> for the initiation of a fast motion approximation to the Einstein equations.  We were unable to go beyond the first order because of overlapping singularities.  </w:t>
      </w:r>
      <w:proofErr w:type="spellStart"/>
      <w:r w:rsidR="000B0610">
        <w:t>Bertotti</w:t>
      </w:r>
      <w:proofErr w:type="spellEnd"/>
      <w:r w:rsidR="000B0610">
        <w:t xml:space="preserve"> and </w:t>
      </w:r>
      <w:proofErr w:type="spellStart"/>
      <w:r w:rsidR="000B0610">
        <w:t>Plebanski</w:t>
      </w:r>
      <w:proofErr w:type="spellEnd"/>
      <w:r w:rsidR="000B0610">
        <w:t xml:space="preserve"> ran into the same problem in their formulation of a fast motion approximation.</w:t>
      </w:r>
      <w:r w:rsidR="00775F8B">
        <w:t xml:space="preserve">  Later, Cliff Will was able to develop a renormalization procedure which allowed him to go to higher orders.</w:t>
      </w:r>
      <w:r w:rsidR="008C56E4">
        <w:t xml:space="preserve">  </w:t>
      </w:r>
    </w:p>
    <w:p w:rsidR="00775F8B" w:rsidRDefault="00775F8B" w:rsidP="006C3492">
      <w:r>
        <w:lastRenderedPageBreak/>
        <w:t xml:space="preserve">In a slow motion approximation, time derivatives are of a higher order than spatial derivatives and we </w:t>
      </w:r>
      <w:proofErr w:type="gramStart"/>
      <w:r>
        <w:t>have</w:t>
      </w:r>
      <w:r w:rsidR="002B07EF">
        <w:t xml:space="preserve">  [</w:t>
      </w:r>
      <w:proofErr w:type="gramEnd"/>
      <w:r w:rsidR="002B07EF">
        <w:t>slide 8]</w:t>
      </w:r>
    </w:p>
    <w:p w:rsidR="00775F8B" w:rsidRDefault="00775F8B" w:rsidP="00775F8B">
      <w:pPr>
        <w:rPr>
          <w:vertAlign w:val="subscript"/>
        </w:rPr>
      </w:pPr>
      <w:r>
        <w:rPr>
          <w:vertAlign w:val="subscript"/>
        </w:rPr>
        <w:t>0</w:t>
      </w:r>
      <w:r>
        <w:t>U</w:t>
      </w:r>
      <w:r>
        <w:rPr>
          <w:vertAlign w:val="subscript"/>
        </w:rPr>
        <w:sym w:font="Mathematica1" w:char="F06D"/>
      </w:r>
      <w:r>
        <w:rPr>
          <w:vertAlign w:val="superscript"/>
        </w:rPr>
        <w:sym w:font="Mathematica1" w:char="F05B"/>
      </w:r>
      <w:r>
        <w:rPr>
          <w:vertAlign w:val="superscript"/>
        </w:rPr>
        <w:sym w:font="Mathematica1" w:char="F06E"/>
      </w:r>
      <w:r>
        <w:rPr>
          <w:vertAlign w:val="superscript"/>
        </w:rPr>
        <w:t>s</w:t>
      </w:r>
      <w:r>
        <w:rPr>
          <w:vertAlign w:val="superscript"/>
        </w:rPr>
        <w:sym w:font="Mathematica1" w:char="F05D"/>
      </w:r>
      <w:r w:rsidR="00477A3F">
        <w:t>,</w:t>
      </w:r>
      <w:r w:rsidR="00477A3F">
        <w:rPr>
          <w:vertAlign w:val="subscript"/>
        </w:rPr>
        <w:t xml:space="preserve"> s</w:t>
      </w:r>
      <w:r>
        <w:t xml:space="preserve"> = 8</w:t>
      </w:r>
      <w:r>
        <w:sym w:font="Mathematica1" w:char="F070"/>
      </w:r>
      <w:r>
        <w:sym w:font="Mathematica1" w:char="F06B"/>
      </w:r>
      <w:r w:rsidR="002B07EF" w:rsidRPr="002B07EF">
        <w:t xml:space="preserve"> </w:t>
      </w:r>
      <w:r w:rsidR="002B07EF">
        <w:t>P</w:t>
      </w:r>
      <w:r w:rsidR="002B07EF">
        <w:rPr>
          <w:vertAlign w:val="subscript"/>
        </w:rPr>
        <w:sym w:font="Mathematica1" w:char="F06D"/>
      </w:r>
      <w:r w:rsidR="002B07EF">
        <w:rPr>
          <w:vertAlign w:val="superscript"/>
        </w:rPr>
        <w:sym w:font="Mathematica1" w:char="F06E"/>
      </w:r>
      <w:r w:rsidR="002B07EF">
        <w:t xml:space="preserve"> </w:t>
      </w:r>
      <w:r w:rsidR="00C32153">
        <w:t xml:space="preserve"> </w:t>
      </w:r>
      <w:r>
        <w:t xml:space="preserve"> + NL + L</w:t>
      </w:r>
      <w:r>
        <w:rPr>
          <w:vertAlign w:val="subscript"/>
        </w:rPr>
        <w:t>t</w:t>
      </w:r>
    </w:p>
    <w:p w:rsidR="00775F8B" w:rsidRDefault="00C32153" w:rsidP="00775F8B">
      <w:r>
        <w:t>w</w:t>
      </w:r>
      <w:r w:rsidR="00775F8B">
        <w:t>here L</w:t>
      </w:r>
      <w:r w:rsidR="00775F8B">
        <w:rPr>
          <w:vertAlign w:val="subscript"/>
        </w:rPr>
        <w:t xml:space="preserve">t </w:t>
      </w:r>
      <w:r w:rsidR="00775F8B">
        <w:t xml:space="preserve">contains time derivatives from the linear terms.  These equations can be reduced to Laplace equations which can be integrated to arbitrary orders.  For </w:t>
      </w:r>
      <w:r w:rsidR="00775F8B">
        <w:sym w:font="Mathematica1" w:char="F06E"/>
      </w:r>
      <w:r w:rsidR="00775F8B">
        <w:sym w:font="Mathematica1" w:char="F03D"/>
      </w:r>
      <w:r w:rsidR="00775F8B">
        <w:t>n, there is an integrability condition</w:t>
      </w:r>
    </w:p>
    <w:p w:rsidR="00775F8B" w:rsidRDefault="00775F8B" w:rsidP="00775F8B">
      <w:r>
        <w:t>[8</w:t>
      </w:r>
      <w:r>
        <w:sym w:font="Mathematica1" w:char="F070"/>
      </w:r>
      <w:r>
        <w:sym w:font="Mathematica1" w:char="F06B"/>
      </w:r>
      <w:r>
        <w:t>P</w:t>
      </w:r>
      <w:r>
        <w:rPr>
          <w:vertAlign w:val="subscript"/>
        </w:rPr>
        <w:sym w:font="Mathematica1" w:char="F06D"/>
      </w:r>
      <w:r w:rsidR="002B07EF">
        <w:rPr>
          <w:vertAlign w:val="superscript"/>
        </w:rPr>
        <w:t>n</w:t>
      </w:r>
      <w:r>
        <w:t>+ NL + L</w:t>
      </w:r>
      <w:r>
        <w:rPr>
          <w:vertAlign w:val="subscript"/>
        </w:rPr>
        <w:t>t</w:t>
      </w:r>
      <w:r>
        <w:t>]</w:t>
      </w:r>
      <w:r w:rsidR="00C87038">
        <w:t>,</w:t>
      </w:r>
      <w:r w:rsidR="00C87038">
        <w:rPr>
          <w:vertAlign w:val="subscript"/>
        </w:rPr>
        <w:t xml:space="preserve"> n</w:t>
      </w:r>
      <w:r>
        <w:t xml:space="preserve"> = 0.</w:t>
      </w:r>
    </w:p>
    <w:p w:rsidR="007E617F" w:rsidRDefault="00775F8B" w:rsidP="00775F8B">
      <w:r>
        <w:t xml:space="preserve">In the case of a localized </w:t>
      </w:r>
      <w:r w:rsidR="00C87038">
        <w:t xml:space="preserve">or a singular </w:t>
      </w:r>
      <w:r>
        <w:t>matter distribution, this can be integrated over a two dimensional surface enclosing matter</w:t>
      </w:r>
      <w:r w:rsidR="00C32153">
        <w:t xml:space="preserve">.  On the surface, </w:t>
      </w:r>
      <w:r w:rsidR="009047BA">
        <w:t>matter tensor</w:t>
      </w:r>
      <w:r w:rsidR="00C32153">
        <w:t xml:space="preserve"> is zero. </w:t>
      </w:r>
      <w:r>
        <w:t xml:space="preserve"> </w:t>
      </w:r>
      <w:r w:rsidR="00C32153">
        <w:t>The surface integral contains only NL and L</w:t>
      </w:r>
      <w:r w:rsidR="00903871">
        <w:rPr>
          <w:vertAlign w:val="subscript"/>
        </w:rPr>
        <w:t>t</w:t>
      </w:r>
      <w:r w:rsidR="00903871">
        <w:t xml:space="preserve"> and</w:t>
      </w:r>
      <w:r>
        <w:t xml:space="preserve"> leads to the equations of motion for the matter.  </w:t>
      </w:r>
      <w:r w:rsidR="00477A3F">
        <w:t>Einstein, Infeld, and Hoffmann introduced point masses in the fourth order in v/c and carry out the solution</w:t>
      </w:r>
      <w:r w:rsidR="00C87038">
        <w:t xml:space="preserve"> for the advanced plus retarded field</w:t>
      </w:r>
      <w:r w:rsidR="00477A3F">
        <w:t xml:space="preserve"> to the 6</w:t>
      </w:r>
      <w:r w:rsidR="00477A3F" w:rsidRPr="00477A3F">
        <w:rPr>
          <w:vertAlign w:val="superscript"/>
        </w:rPr>
        <w:t>th</w:t>
      </w:r>
      <w:r w:rsidR="00477A3F">
        <w:t xml:space="preserve"> order.  </w:t>
      </w:r>
      <w:r>
        <w:t>In Chandrasekhar’s counting, Einstein</w:t>
      </w:r>
      <w:r w:rsidR="008C56E4">
        <w:t xml:space="preserve">, Infeld, and Hoffmann </w:t>
      </w:r>
      <w:r>
        <w:t>carried this out to the first Post Newtonian level for the advanced plus retarded field</w:t>
      </w:r>
      <w:r w:rsidR="008C56E4">
        <w:t xml:space="preserve">. </w:t>
      </w:r>
      <w:r w:rsidR="006329E0">
        <w:t xml:space="preserve"> Leopold Infeld and students attempted to calculate the advanced – retarded field, but their work was simply a coordinate transformation. </w:t>
      </w:r>
      <w:r>
        <w:t>I</w:t>
      </w:r>
      <w:r w:rsidR="008C56E4">
        <w:t>n 1956, I</w:t>
      </w:r>
      <w:r>
        <w:t xml:space="preserve"> </w:t>
      </w:r>
      <w:r w:rsidR="008C56E4">
        <w:t xml:space="preserve">introduced a </w:t>
      </w:r>
      <w:r w:rsidR="00477A3F">
        <w:t xml:space="preserve">function of time </w:t>
      </w:r>
      <w:r w:rsidR="008C56E4">
        <w:t>in the 5</w:t>
      </w:r>
      <w:r w:rsidR="008C56E4" w:rsidRPr="008C56E4">
        <w:rPr>
          <w:vertAlign w:val="superscript"/>
        </w:rPr>
        <w:t>th</w:t>
      </w:r>
      <w:r w:rsidR="006329E0">
        <w:t xml:space="preserve"> order for which the Riemann tensor did not vanish</w:t>
      </w:r>
      <w:r w:rsidR="008C56E4">
        <w:t xml:space="preserve"> and </w:t>
      </w:r>
      <w:r>
        <w:t>carried that to the 3 1/</w:t>
      </w:r>
      <w:r w:rsidR="00A60B43">
        <w:t>2 PN</w:t>
      </w:r>
      <w:r>
        <w:t xml:space="preserve"> calculation for the advanced</w:t>
      </w:r>
      <w:r w:rsidR="00A9621B">
        <w:t xml:space="preserve"> </w:t>
      </w:r>
      <w:r w:rsidR="00447ADB">
        <w:t xml:space="preserve">minus </w:t>
      </w:r>
      <w:r>
        <w:t xml:space="preserve">retarded field to demonstrate that there is a </w:t>
      </w:r>
      <w:r w:rsidR="00903871">
        <w:t>radiation</w:t>
      </w:r>
      <w:r>
        <w:t xml:space="preserve"> field connected with the gravitational </w:t>
      </w:r>
      <w:r w:rsidR="007649CB">
        <w:t>equations</w:t>
      </w:r>
      <w:r>
        <w:t xml:space="preserve">.  </w:t>
      </w:r>
      <w:r w:rsidR="007649CB">
        <w:t xml:space="preserve">Subsequently, others have carried out similar calculations. </w:t>
      </w:r>
      <w:r w:rsidR="00477A3F">
        <w:t xml:space="preserve"> In the early 1980s</w:t>
      </w:r>
      <w:r w:rsidR="007649CB">
        <w:t xml:space="preserve"> </w:t>
      </w:r>
      <w:r w:rsidR="00903871">
        <w:t xml:space="preserve">Thibault </w:t>
      </w:r>
      <w:r w:rsidR="007649CB">
        <w:t xml:space="preserve">Damour and </w:t>
      </w:r>
      <w:r w:rsidR="00903871">
        <w:t xml:space="preserve">Nathalie </w:t>
      </w:r>
      <w:r w:rsidR="007649CB">
        <w:t>Deruelle</w:t>
      </w:r>
      <w:r w:rsidR="00A9621B">
        <w:t xml:space="preserve"> </w:t>
      </w:r>
      <w:r w:rsidR="00477A3F">
        <w:t>used Riesz potentials to overcome the problem of overlapping singularities.  Their work was further</w:t>
      </w:r>
      <w:r w:rsidR="00A9621B">
        <w:t xml:space="preserve"> developed by Luc Blanchet</w:t>
      </w:r>
      <w:r w:rsidR="00903871">
        <w:t xml:space="preserve"> who went beyond the 3 ½ post Newtonian order</w:t>
      </w:r>
      <w:r w:rsidR="00A9621B">
        <w:t xml:space="preserve">.  </w:t>
      </w:r>
      <w:r w:rsidR="00AA0FA6">
        <w:t xml:space="preserve">However, in the early 1990s computer power increased to the point that one could attempt to calculate two body interactions.  In 1993, a group under Larry Smarr published a paper on the head on collision of two equal mass bodies </w:t>
      </w:r>
      <w:r w:rsidR="00477A3F">
        <w:t>showing</w:t>
      </w:r>
      <w:r w:rsidR="00AA0FA6">
        <w:t xml:space="preserve"> the resulting gravitational waves.  </w:t>
      </w:r>
      <w:r w:rsidR="007E617F">
        <w:t xml:space="preserve">Since then the calculations have been refined to the point that one now has templates </w:t>
      </w:r>
      <w:r w:rsidR="008C56E4">
        <w:t>to which</w:t>
      </w:r>
      <w:r w:rsidR="007E617F">
        <w:t xml:space="preserve"> the observations of LIGO</w:t>
      </w:r>
      <w:r w:rsidR="008C56E4">
        <w:t xml:space="preserve"> can be matched</w:t>
      </w:r>
      <w:r w:rsidR="007E617F">
        <w:t xml:space="preserve">.  </w:t>
      </w:r>
      <w:r w:rsidR="00477A3F">
        <w:t>Those templates were very important in interpreting the signals resulting from the three black hole</w:t>
      </w:r>
      <w:r w:rsidR="00447ADB">
        <w:t>-black hole</w:t>
      </w:r>
      <w:r w:rsidR="00477A3F">
        <w:t xml:space="preserve"> collisions that have so far been observed.</w:t>
      </w:r>
      <w:r w:rsidR="00447ADB">
        <w:t xml:space="preserve">  We expect many more and more precision in localizing them as new stations come on line.</w:t>
      </w:r>
    </w:p>
    <w:p w:rsidR="009047BA" w:rsidRDefault="009047BA" w:rsidP="00775F8B">
      <w:r>
        <w:t>Here I interject some historical comments.  As I noted above, Bergmann began his research group in 1947.  In 1955, John Wheeler delivered his retiring presidential address to the American Physical Society</w:t>
      </w:r>
      <w:r w:rsidR="008C2431">
        <w:t xml:space="preserve"> in which he outraged the physics community by telling them that they should start doing research on general relativity – his talk was on geons – self-contained gravitating electromagnetic fields.  Around the same time he was helping Cecile and Bryce DeWitt to get settled at Chapel Hill.  In 1956 Cecile and Bryce decided to organize a meeting at Chapel Hill on general relativity.  In 1955, there had been a meeting in Berne, Switzerland to celebrate 50 years of special relativity to which none of the younger people in the field were informed and much less invited.  Some like Felix Pirani and Stan </w:t>
      </w:r>
      <w:proofErr w:type="spellStart"/>
      <w:r w:rsidR="008C2431">
        <w:t>Deser</w:t>
      </w:r>
      <w:proofErr w:type="spellEnd"/>
      <w:r w:rsidR="008C2431">
        <w:t xml:space="preserve"> did manage to know about and to go.  Chapel Hill in January, 1957 was the first international meeting younger people in the US to meet with people from France, England, and Germany.</w:t>
      </w:r>
      <w:r w:rsidR="000E3A43">
        <w:t xml:space="preserve">  For the record, the US Airforce gave some financial support and supplied transportation for the European attendees through Military Air Transport Support (MATS).  I was at the time employed by the Airforce to support research in general relativity and made the arrangements.  At the conference there was much talk about quantization and Bryce gave a lengthy disposition on his program.  Felix Pirani talked about the Petrov classification and also on how by the equation of deviation one can measure components of the Riemann tensor.  I made brief remarks about the equations of motion, but did not discuss my earlier work on gravitational radiation – for some reason a controversial topic at the meeting.  While there was a consensus for the existence of </w:t>
      </w:r>
      <w:r w:rsidR="000E3A43">
        <w:lastRenderedPageBreak/>
        <w:t>gravitational radiation</w:t>
      </w:r>
      <w:r w:rsidR="00D80080">
        <w:t>, Hermann Bondi and Tommy Gold muddied the waters.  Bondi gave a lecture on the extraction of energy from the motion induced by the gravitational field,</w:t>
      </w:r>
      <w:r w:rsidR="000E3A43">
        <w:t xml:space="preserve"> </w:t>
      </w:r>
      <w:r w:rsidR="00D80080">
        <w:t>but to me it was through a change in the near field and not radiation.</w:t>
      </w:r>
      <w:r w:rsidR="000E3A43">
        <w:t xml:space="preserve">  </w:t>
      </w:r>
      <w:r w:rsidR="00D80080">
        <w:t xml:space="preserve">As we were leaving at the end of the meeting, Joe Weber made a cryptic remark to me about talks with John Wheeler which I now interpret to mean that he at the time was thinking of a way to actually observe gravitational radiation.  In 1969 he reported that he had done so.  As a result serious consideration of observing gravitational </w:t>
      </w:r>
      <w:r w:rsidR="00323B63">
        <w:t xml:space="preserve">radiation began and brought us to where that observation has been made, but neither by Joe nor in the way he had done so.  The follow up of the Chapel Hill meeting was the agreement to hold triennial meetings with the first one at </w:t>
      </w:r>
      <w:proofErr w:type="spellStart"/>
      <w:r w:rsidR="00323B63">
        <w:t>Royaumont</w:t>
      </w:r>
      <w:proofErr w:type="spellEnd"/>
      <w:r w:rsidR="00323B63">
        <w:t xml:space="preserve">, France under A. </w:t>
      </w:r>
      <w:proofErr w:type="spellStart"/>
      <w:r w:rsidR="00323B63">
        <w:t>Lichnerowitz</w:t>
      </w:r>
      <w:proofErr w:type="spellEnd"/>
      <w:r w:rsidR="00323B63">
        <w:t xml:space="preserve">.  </w:t>
      </w:r>
      <w:r w:rsidR="004754D4">
        <w:t>I think it is fair to say that quantum gravity dominated the discussion with Bergmann, Wheeler, Dirac, ADM and others.  Nonetheless, there were also talks on conservation laws, equations of motion, and gravitational radiation.</w:t>
      </w:r>
      <w:r w:rsidR="00323B63">
        <w:t xml:space="preserve"> </w:t>
      </w:r>
      <w:r w:rsidR="004754D4">
        <w:t xml:space="preserve"> This time MATS furnished </w:t>
      </w:r>
      <w:r w:rsidR="008163BE">
        <w:t xml:space="preserve">US participants </w:t>
      </w:r>
      <w:r w:rsidR="004754D4">
        <w:t xml:space="preserve">transportation to Europe rather than from.  </w:t>
      </w:r>
      <w:r w:rsidR="003E4C18">
        <w:t xml:space="preserve">The next GRG meeting took place in </w:t>
      </w:r>
      <w:r w:rsidR="00564EF8">
        <w:t>Warsaw as discussed by Abhay.</w:t>
      </w:r>
    </w:p>
    <w:p w:rsidR="00D72DB3" w:rsidRDefault="00D72DB3" w:rsidP="00775F8B">
      <w:r>
        <w:t xml:space="preserve">I have one last historical remark.  In the summer of 1954, I had the opportunity to visit Albert Einstein and to discuss my work on conservation laws and equations of motion.  He listened politely and sympathetically, but when I was preparing to leave he said that he was not interested in the equations of motion.  He was interested in finding an exact solution for a gravitational wave.  </w:t>
      </w:r>
      <w:r w:rsidR="002A5CFA">
        <w:t>Four years later, too late for Einstein, Bondi, Pirani, and Robinson published a non-singular plane wave sandwiched between two null surfaces.  This required knowledge of the jump conditions which were published by Andrei Lichnerowicz</w:t>
      </w:r>
      <w:r w:rsidR="008752AF">
        <w:t xml:space="preserve"> in the ‘50s</w:t>
      </w:r>
      <w:r w:rsidR="002A5CFA">
        <w:t xml:space="preserve">.  </w:t>
      </w:r>
      <w:r w:rsidR="00815D69">
        <w:t>[</w:t>
      </w:r>
      <w:proofErr w:type="gramStart"/>
      <w:r w:rsidR="00815D69">
        <w:t>slide</w:t>
      </w:r>
      <w:proofErr w:type="gramEnd"/>
      <w:r w:rsidR="00815D69">
        <w:t xml:space="preserve"> 9]</w:t>
      </w:r>
    </w:p>
    <w:p w:rsidR="00815D69" w:rsidRDefault="00815D69" w:rsidP="00775F8B">
      <w:r w:rsidRPr="00815D69">
        <w:object w:dxaOrig="6192" w:dyaOrig="8760">
          <v:shapetype id="_x0000_t75" coordsize="21600,21600" o:spt="75" o:preferrelative="t" path="m@4@5l@4@11@9@11@9@5xe" filled="f" stroked="f">
            <v:stroke joinstyle="miter"/>
            <v:formulas>
              <v:f eqn="if lineDrawn pixelLineWidth 0"/>
              <v:f eqn="sum @0 1 0"/>
              <v:f eqn="sum 0 0 @1"/>
              <v:f eqn="prod @2 1 2"/>
              <v:f eqn="prod @3 21600 pixelWidth"/>
              <v:f eqn="prod @3 21600 pixelHeight"/>
              <v:f eqn="sum @0 0 1"/>
              <v:f eqn="prod @6 1 2"/>
              <v:f eqn="prod @7 21600 pixelWidth"/>
              <v:f eqn="sum @8 21600 0"/>
              <v:f eqn="prod @7 21600 pixelHeight"/>
              <v:f eqn="sum @10 21600 0"/>
            </v:formulas>
            <v:path o:extrusionok="f" gradientshapeok="t" o:connecttype="rect"/>
            <o:lock v:ext="edit" aspectratio="t"/>
          </v:shapetype>
          <v:shape id="_x0000_i1025" type="#_x0000_t75" style="width:309.6pt;height:438pt" o:ole="">
            <v:imagedata r:id="rId4" o:title=""/>
          </v:shape>
          <o:OLEObject Type="Embed" ProgID="Acrobat.Document.2015" ShapeID="_x0000_i1025" DrawAspect="Content" ObjectID="_1566738468" r:id="rId5"/>
        </w:object>
      </w:r>
    </w:p>
    <w:p w:rsidR="007E617F" w:rsidRDefault="007E617F" w:rsidP="008163BE">
      <w:r>
        <w:t xml:space="preserve">I am going to leave the </w:t>
      </w:r>
      <w:r w:rsidR="008163BE">
        <w:t xml:space="preserve">historical part </w:t>
      </w:r>
      <w:r>
        <w:t>to address the other half of this meeting: the future.</w:t>
      </w:r>
    </w:p>
    <w:p w:rsidR="006E2608" w:rsidRDefault="003F2B6B" w:rsidP="00775F8B">
      <w:r>
        <w:t>T</w:t>
      </w:r>
      <w:r w:rsidR="00BB344D">
        <w:t>here are two major outstanding problems in cosmology.  One is the apparent acceleration of the rate of expansion of the universe as seen in the intensity of the light emitted by type Ia supernovae.  The other arises from the rotation curves of stars in our galaxy which indicate a</w:t>
      </w:r>
      <w:r w:rsidR="006E2608">
        <w:t xml:space="preserve"> limit</w:t>
      </w:r>
      <w:r w:rsidR="006E3F6D">
        <w:t xml:space="preserve"> to the</w:t>
      </w:r>
      <w:r w:rsidR="00BB344D">
        <w:t xml:space="preserve"> </w:t>
      </w:r>
      <w:r w:rsidR="006E3F6D">
        <w:t xml:space="preserve">Newtonian fall off of the </w:t>
      </w:r>
      <w:r w:rsidR="006E2608">
        <w:t>rotational velocity</w:t>
      </w:r>
      <w:r w:rsidR="00BB344D">
        <w:t>. This calls for additional mass in the galaxies</w:t>
      </w:r>
      <w:r w:rsidR="006E2608">
        <w:t xml:space="preserve"> which is unseen and hence “dark matter”.  </w:t>
      </w:r>
      <w:r w:rsidR="007E617F">
        <w:t xml:space="preserve">At the moment, I am satisfied to understand </w:t>
      </w:r>
      <w:r w:rsidR="00CD4891">
        <w:t>dark</w:t>
      </w:r>
      <w:r w:rsidR="007E617F">
        <w:t xml:space="preserve"> energy </w:t>
      </w:r>
      <w:r w:rsidR="00477A3F">
        <w:t xml:space="preserve">phenomenologically </w:t>
      </w:r>
      <w:r w:rsidR="007E617F">
        <w:t xml:space="preserve">in terms of the cosmological constant.  </w:t>
      </w:r>
      <w:r w:rsidR="008B7E06">
        <w:t xml:space="preserve">However, that is not the case with </w:t>
      </w:r>
      <w:r w:rsidR="00CD4891">
        <w:t>dark</w:t>
      </w:r>
      <w:r w:rsidR="008B7E06">
        <w:t xml:space="preserve"> matter. </w:t>
      </w:r>
      <w:r w:rsidR="006E2608">
        <w:t xml:space="preserve"> Up to this time, the search for particles to identify with dark matter has been unsuccessful.  That doesn’t mean that such particles don’t exist, but at least it </w:t>
      </w:r>
      <w:r w:rsidR="008052D6">
        <w:t xml:space="preserve">leaves </w:t>
      </w:r>
      <w:r w:rsidR="006E2608">
        <w:t xml:space="preserve">open the possibility of other explanations.  I am hoping for a phenomenological theory that at least will </w:t>
      </w:r>
      <w:r w:rsidR="00477A3F">
        <w:t xml:space="preserve">allow an </w:t>
      </w:r>
      <w:r w:rsidR="006E2608">
        <w:t>understand</w:t>
      </w:r>
      <w:r w:rsidR="00477A3F">
        <w:t xml:space="preserve">ing of </w:t>
      </w:r>
      <w:r w:rsidR="006E2608">
        <w:t xml:space="preserve">dark matter.  </w:t>
      </w:r>
    </w:p>
    <w:p w:rsidR="006E2608" w:rsidRDefault="006E2608" w:rsidP="00775F8B"/>
    <w:p w:rsidR="003F2B6B" w:rsidRDefault="008B7E06" w:rsidP="00775F8B">
      <w:r>
        <w:lastRenderedPageBreak/>
        <w:t xml:space="preserve"> My own feeling is that we don’t know enough and that a physical idea in the manner of the principle of equivalence is missing.  The main observation</w:t>
      </w:r>
      <w:r w:rsidR="004C1936">
        <w:t>s</w:t>
      </w:r>
      <w:r>
        <w:t xml:space="preserve"> for the existence of dark matter </w:t>
      </w:r>
      <w:r w:rsidR="004C1936">
        <w:t>are</w:t>
      </w:r>
      <w:r>
        <w:t xml:space="preserve"> the rotation curves of the stars in galaxies.  The stars in the outer reaches of galaxies </w:t>
      </w:r>
      <w:r w:rsidR="003F2B6B">
        <w:t>appear to be</w:t>
      </w:r>
      <w:r>
        <w:t xml:space="preserve"> moving</w:t>
      </w:r>
      <w:r w:rsidR="003F2B6B">
        <w:t xml:space="preserve"> in the gravitational field of a compact distribution of matter.  According to Newtonian theory, in these regions the centripetal acceleration of these stars is related to the central mass by</w:t>
      </w:r>
      <w:r w:rsidR="002434CA">
        <w:t xml:space="preserve"> [slide </w:t>
      </w:r>
      <w:r w:rsidR="008752AF">
        <w:t>10</w:t>
      </w:r>
      <w:r w:rsidR="002434CA">
        <w:t>]</w:t>
      </w:r>
    </w:p>
    <w:p w:rsidR="0042764E" w:rsidRDefault="0042764E" w:rsidP="003F2B6B">
      <w:pPr>
        <w:pStyle w:val="NoSpacing"/>
      </w:pPr>
      <w:r>
        <w:t>V</w:t>
      </w:r>
      <w:r>
        <w:rPr>
          <w:vertAlign w:val="superscript"/>
        </w:rPr>
        <w:t>2</w:t>
      </w:r>
      <w:r>
        <w:t>/r = GM/r</w:t>
      </w:r>
      <w:r>
        <w:rPr>
          <w:vertAlign w:val="superscript"/>
        </w:rPr>
        <w:t>2</w:t>
      </w:r>
      <w:r>
        <w:t xml:space="preserve">  </w:t>
      </w:r>
      <w:r>
        <w:sym w:font="Mathematica1" w:char="F094"/>
      </w:r>
      <w:r>
        <w:t xml:space="preserve"> V </w:t>
      </w:r>
      <w:r>
        <w:sym w:font="Mathematica1" w:char="F07E"/>
      </w:r>
      <w:r>
        <w:t xml:space="preserve"> 1/r</w:t>
      </w:r>
      <w:r>
        <w:rPr>
          <w:vertAlign w:val="superscript"/>
        </w:rPr>
        <w:t>1/2</w:t>
      </w:r>
      <w:r>
        <w:t>.</w:t>
      </w:r>
    </w:p>
    <w:p w:rsidR="0042764E" w:rsidRDefault="0042764E" w:rsidP="003F2B6B">
      <w:pPr>
        <w:pStyle w:val="NoSpacing"/>
      </w:pPr>
    </w:p>
    <w:p w:rsidR="007E617F" w:rsidRDefault="0042764E" w:rsidP="0042764E">
      <w:pPr>
        <w:pStyle w:val="NoSpacing"/>
      </w:pPr>
      <w:r>
        <w:t>The rotational velocity of stars in the outskirts of the spiral galaxies should fall off as 1/r</w:t>
      </w:r>
      <w:r>
        <w:rPr>
          <w:vertAlign w:val="superscript"/>
        </w:rPr>
        <w:t>1/2</w:t>
      </w:r>
      <w:r>
        <w:t xml:space="preserve">.  However, the stars are moving </w:t>
      </w:r>
      <w:r w:rsidR="008B7E06">
        <w:t>more rapidly than is required by the existence of the visible matter.</w:t>
      </w:r>
      <w:r>
        <w:t xml:space="preserve">  In fact, the velocity appears to reach a limit.</w:t>
      </w:r>
      <w:r w:rsidR="008B7E06">
        <w:t xml:space="preserve">  Hence, we speculate that there is more matter present than we can see.  It is dark.  This speculation is supported by gravitational lensing</w:t>
      </w:r>
      <w:r w:rsidR="00D10A5D">
        <w:t xml:space="preserve"> which also requires more matter in galaxies than we see.  Finally, there is the Bull</w:t>
      </w:r>
      <w:r w:rsidR="00DA0645">
        <w:t xml:space="preserve">et </w:t>
      </w:r>
      <w:r w:rsidR="002A3DEA">
        <w:t xml:space="preserve">cluster of galaxies which shows the </w:t>
      </w:r>
      <w:r w:rsidR="00D10A5D">
        <w:t xml:space="preserve">collision of two </w:t>
      </w:r>
      <w:r w:rsidR="002A3DEA">
        <w:t>clusters</w:t>
      </w:r>
      <w:r w:rsidR="00D10A5D">
        <w:t>.</w:t>
      </w:r>
      <w:r w:rsidR="00DA0645">
        <w:t xml:space="preserve"> </w:t>
      </w:r>
      <w:r w:rsidR="00CD4891">
        <w:t xml:space="preserve"> </w:t>
      </w:r>
      <w:r w:rsidR="002434CA">
        <w:t>[</w:t>
      </w:r>
      <w:proofErr w:type="gramStart"/>
      <w:r w:rsidR="002434CA">
        <w:t>slide</w:t>
      </w:r>
      <w:proofErr w:type="gramEnd"/>
      <w:r w:rsidR="002434CA">
        <w:t xml:space="preserve"> </w:t>
      </w:r>
      <w:r w:rsidR="00447ADB">
        <w:t>1</w:t>
      </w:r>
      <w:r w:rsidR="008752AF">
        <w:t>1</w:t>
      </w:r>
      <w:r w:rsidR="002434CA">
        <w:t>]</w:t>
      </w:r>
    </w:p>
    <w:p w:rsidR="008319DB" w:rsidRDefault="006E2608" w:rsidP="00775F8B">
      <w:r>
        <w:rPr>
          <w:noProof/>
        </w:rPr>
        <w:drawing>
          <wp:inline distT="0" distB="0" distL="0" distR="0" wp14:anchorId="07AB059A" wp14:editId="47029161">
            <wp:extent cx="3854824" cy="2785110"/>
            <wp:effectExtent l="0" t="0" r="0" b="0"/>
            <wp:docPr id="16" name="Picture 16" descr="https://2.bp.blogspot.com/-ypU9UMvjNXg/WGtVl9hv9qI/AAAAAAAADVw/aaUQt2E2gPEj9djVmDAg2RnOrcX3BNpBQCLcB/s1600/bulletcluster_comp_f2048.jpg"/>
            <wp:cNvGraphicFramePr>
              <a:graphicFrameLocks xmlns:a="http://schemas.openxmlformats.org/drawingml/2006/main" noChangeAspect="1"/>
            </wp:cNvGraphicFramePr>
            <a:graphic xmlns:a="http://schemas.openxmlformats.org/drawingml/2006/main">
              <a:graphicData uri="http://schemas.openxmlformats.org/drawingml/2006/picture">
                <pic:pic xmlns:pic="http://schemas.openxmlformats.org/drawingml/2006/picture">
                  <pic:nvPicPr>
                    <pic:cNvPr id="0" name="Picture 16" descr="https://2.bp.blogspot.com/-ypU9UMvjNXg/WGtVl9hv9qI/AAAAAAAADVw/aaUQt2E2gPEj9djVmDAg2RnOrcX3BNpBQCLcB/s1600/bulletcluster_comp_f2048.jpg"/>
                    <pic:cNvPicPr>
                      <a:picLocks noChangeAspect="1" noChangeArrowheads="1"/>
                    </pic:cNvPicPr>
                  </pic:nvPicPr>
                  <pic:blipFill>
                    <a:blip r:embed="rId6" cstate="print">
                      <a:extLst>
                        <a:ext uri="{28A0092B-C50C-407E-A947-70E740481C1C}">
                          <a14:useLocalDpi xmlns:a14="http://schemas.microsoft.com/office/drawing/2010/main" val="0"/>
                        </a:ext>
                      </a:extLst>
                    </a:blip>
                    <a:srcRect/>
                    <a:stretch>
                      <a:fillRect/>
                    </a:stretch>
                  </pic:blipFill>
                  <pic:spPr bwMode="auto">
                    <a:xfrm>
                      <a:off x="0" y="0"/>
                      <a:ext cx="3862839" cy="2790901"/>
                    </a:xfrm>
                    <a:prstGeom prst="rect">
                      <a:avLst/>
                    </a:prstGeom>
                    <a:noFill/>
                    <a:ln>
                      <a:noFill/>
                    </a:ln>
                  </pic:spPr>
                </pic:pic>
              </a:graphicData>
            </a:graphic>
          </wp:inline>
        </w:drawing>
      </w:r>
    </w:p>
    <w:p w:rsidR="004C1936" w:rsidRDefault="004C1936" w:rsidP="00775F8B"/>
    <w:p w:rsidR="008319DB" w:rsidRDefault="008319DB" w:rsidP="00775F8B">
      <w:r>
        <w:rPr>
          <w:noProof/>
        </w:rPr>
        <w:lastRenderedPageBreak/>
        <w:drawing>
          <wp:inline distT="0" distB="0" distL="0" distR="0" wp14:anchorId="5A0C9923" wp14:editId="507788CF">
            <wp:extent cx="3852809" cy="2743200"/>
            <wp:effectExtent l="0" t="0" r="0" b="0"/>
            <wp:docPr id="2" name="Picture 2" descr="https://upload.wikimedia.org/wikipedia/commons/thumb/6/65/Bullet_cluster_lensing.jpg/300px-Bullet_cluster_lensing.jpg"/>
            <wp:cNvGraphicFramePr>
              <a:graphicFrameLocks xmlns:a="http://schemas.openxmlformats.org/drawingml/2006/main" noChangeAspect="1"/>
            </wp:cNvGraphicFramePr>
            <a:graphic xmlns:a="http://schemas.openxmlformats.org/drawingml/2006/main">
              <a:graphicData uri="http://schemas.openxmlformats.org/drawingml/2006/picture">
                <pic:pic xmlns:pic="http://schemas.openxmlformats.org/drawingml/2006/picture">
                  <pic:nvPicPr>
                    <pic:cNvPr id="0" name="Picture 2" descr="https://upload.wikimedia.org/wikipedia/commons/thumb/6/65/Bullet_cluster_lensing.jpg/300px-Bullet_cluster_lensing.jpg"/>
                    <pic:cNvPicPr>
                      <a:picLocks noChangeAspect="1" noChangeArrowheads="1"/>
                    </pic:cNvPicPr>
                  </pic:nvPicPr>
                  <pic:blipFill>
                    <a:blip r:embed="rId7">
                      <a:extLst>
                        <a:ext uri="{28A0092B-C50C-407E-A947-70E740481C1C}">
                          <a14:useLocalDpi xmlns:a14="http://schemas.microsoft.com/office/drawing/2010/main" val="0"/>
                        </a:ext>
                      </a:extLst>
                    </a:blip>
                    <a:srcRect/>
                    <a:stretch>
                      <a:fillRect/>
                    </a:stretch>
                  </pic:blipFill>
                  <pic:spPr bwMode="auto">
                    <a:xfrm>
                      <a:off x="0" y="0"/>
                      <a:ext cx="3867923" cy="2753961"/>
                    </a:xfrm>
                    <a:prstGeom prst="rect">
                      <a:avLst/>
                    </a:prstGeom>
                    <a:noFill/>
                    <a:ln>
                      <a:noFill/>
                    </a:ln>
                  </pic:spPr>
                </pic:pic>
              </a:graphicData>
            </a:graphic>
          </wp:inline>
        </w:drawing>
      </w:r>
    </w:p>
    <w:p w:rsidR="008319DB" w:rsidRDefault="008319DB" w:rsidP="00775F8B"/>
    <w:p w:rsidR="00ED2DEB" w:rsidRDefault="00ED2DEB" w:rsidP="00775F8B">
      <w:r>
        <w:t xml:space="preserve">I </w:t>
      </w:r>
      <w:r w:rsidR="00C53B43">
        <w:t xml:space="preserve">will </w:t>
      </w:r>
      <w:r>
        <w:t xml:space="preserve">show two pictures of the bullet galaxies, the collision of two clusters of galaxies.  </w:t>
      </w:r>
      <w:r w:rsidR="00C53B43">
        <w:t>The first o</w:t>
      </w:r>
      <w:r>
        <w:t>ne emphasizes the x-rays.  The red emphasizes the hot gases which are retarded by electromagnetic interactions</w:t>
      </w:r>
      <w:r w:rsidR="00897C69">
        <w:t xml:space="preserve"> and which presumably contains most of the baryon mass;</w:t>
      </w:r>
      <w:r>
        <w:t xml:space="preserve"> the images of the galaxies are evident and ha</w:t>
      </w:r>
      <w:r w:rsidR="00BB344D">
        <w:t xml:space="preserve">ve passed through one another; </w:t>
      </w:r>
      <w:r>
        <w:t xml:space="preserve">the blue represents the contours </w:t>
      </w:r>
      <w:r w:rsidR="00897C69">
        <w:t xml:space="preserve">the </w:t>
      </w:r>
      <w:r>
        <w:t>mass defined by the deflection of light and therefore</w:t>
      </w:r>
      <w:r w:rsidR="006E3F6D">
        <w:t xml:space="preserve"> </w:t>
      </w:r>
      <w:r>
        <w:t xml:space="preserve">defines the location of dark matter. </w:t>
      </w:r>
      <w:r w:rsidR="00C53B43">
        <w:t xml:space="preserve">  </w:t>
      </w:r>
      <w:r w:rsidR="002434CA">
        <w:t>[</w:t>
      </w:r>
      <w:proofErr w:type="gramStart"/>
      <w:r w:rsidR="002434CA">
        <w:t>slide</w:t>
      </w:r>
      <w:proofErr w:type="gramEnd"/>
      <w:r w:rsidR="002434CA">
        <w:t xml:space="preserve"> 1</w:t>
      </w:r>
      <w:r w:rsidR="008752AF">
        <w:t>2</w:t>
      </w:r>
      <w:r w:rsidR="002434CA">
        <w:t xml:space="preserve">] </w:t>
      </w:r>
      <w:r w:rsidR="00C53B43">
        <w:t>The second picture shows the contours of the mass as determined by lensing.</w:t>
      </w:r>
      <w:r>
        <w:t xml:space="preserve"> However, if one takes a quick look at the mass contours, </w:t>
      </w:r>
      <w:r w:rsidR="00C53B43">
        <w:t>there is not</w:t>
      </w:r>
      <w:r>
        <w:t xml:space="preserve"> a significant separation between the visible mass and the center of the contours.  Mordechai Milgrom, the originator of the MOND paradigm, claims that </w:t>
      </w:r>
      <w:r w:rsidR="00C53B43">
        <w:t xml:space="preserve">with </w:t>
      </w:r>
      <w:r>
        <w:t>h</w:t>
      </w:r>
      <w:r w:rsidR="00C53B43">
        <w:t>is paradigm the visible mass a</w:t>
      </w:r>
      <w:r>
        <w:t>ccount</w:t>
      </w:r>
      <w:r w:rsidR="00C53B43">
        <w:t>s</w:t>
      </w:r>
      <w:r>
        <w:t xml:space="preserve"> for </w:t>
      </w:r>
      <w:r w:rsidR="00BB344D">
        <w:t>half of th</w:t>
      </w:r>
      <w:r w:rsidR="00C53B43">
        <w:t>at</w:t>
      </w:r>
      <w:r w:rsidR="00BB344D">
        <w:t xml:space="preserve"> needed </w:t>
      </w:r>
      <w:r w:rsidR="00C53B43">
        <w:t>to produce the observed lensing.</w:t>
      </w:r>
      <w:r w:rsidR="00BB344D">
        <w:t xml:space="preserve"> </w:t>
      </w:r>
      <w:r w:rsidR="00C53B43">
        <w:t>T</w:t>
      </w:r>
      <w:r w:rsidR="00BB344D">
        <w:t>he rest may</w:t>
      </w:r>
      <w:r w:rsidR="00C53B43">
        <w:t xml:space="preserve"> be there</w:t>
      </w:r>
      <w:r w:rsidR="002434CA">
        <w:t>,</w:t>
      </w:r>
      <w:r w:rsidR="00C53B43">
        <w:t xml:space="preserve"> but </w:t>
      </w:r>
      <w:r w:rsidR="00BB344D">
        <w:t xml:space="preserve">not seen.  </w:t>
      </w:r>
      <w:r w:rsidR="004C1936">
        <w:t>Given that the amount of dark matter</w:t>
      </w:r>
      <w:r w:rsidR="00C53B43">
        <w:t xml:space="preserve"> missing</w:t>
      </w:r>
      <w:r w:rsidR="004C1936">
        <w:t xml:space="preserve"> is</w:t>
      </w:r>
      <w:r w:rsidR="000B3EB3">
        <w:t xml:space="preserve"> five</w:t>
      </w:r>
      <w:r w:rsidR="004C1936">
        <w:t xml:space="preserve"> or </w:t>
      </w:r>
      <w:r w:rsidR="000B3EB3">
        <w:t>six</w:t>
      </w:r>
      <w:r w:rsidR="004C1936">
        <w:t xml:space="preserve"> time</w:t>
      </w:r>
      <w:r w:rsidR="000B3EB3">
        <w:t>s</w:t>
      </w:r>
      <w:r w:rsidR="004C1936">
        <w:t xml:space="preserve"> more than what is seen</w:t>
      </w:r>
      <w:r w:rsidR="00C53B43">
        <w:t xml:space="preserve"> and is also not seen</w:t>
      </w:r>
      <w:r w:rsidR="004C1936">
        <w:t>, a factor of two does not seem so bad.</w:t>
      </w:r>
    </w:p>
    <w:p w:rsidR="00A21834" w:rsidRDefault="00A21834" w:rsidP="00775F8B"/>
    <w:p w:rsidR="00A21834" w:rsidRDefault="00A21834" w:rsidP="00775F8B">
      <w:r>
        <w:t>There is one other problem identified by the Tully-Fisher relation.  That says that the rotational velocity of the outermost stars in spiral galaxies is related to the luminosity of the galaxy as</w:t>
      </w:r>
      <w:r w:rsidR="002434CA">
        <w:t xml:space="preserve"> [slide 1</w:t>
      </w:r>
      <w:r w:rsidR="008752AF">
        <w:t>3</w:t>
      </w:r>
      <w:r w:rsidR="002434CA">
        <w:t>]</w:t>
      </w:r>
    </w:p>
    <w:p w:rsidR="00A21834" w:rsidRDefault="00F708F4" w:rsidP="00775F8B">
      <w:r>
        <w:t>V</w:t>
      </w:r>
      <w:r>
        <w:rPr>
          <w:vertAlign w:val="superscript"/>
        </w:rPr>
        <w:t xml:space="preserve">4 </w:t>
      </w:r>
      <w:r>
        <w:sym w:font="Mathematica1" w:char="F07E"/>
      </w:r>
      <w:r>
        <w:t xml:space="preserve"> L</w:t>
      </w:r>
    </w:p>
    <w:p w:rsidR="00F708F4" w:rsidRDefault="00F708F4" w:rsidP="00775F8B">
      <w:proofErr w:type="gramStart"/>
      <w:r>
        <w:t xml:space="preserve">and </w:t>
      </w:r>
      <w:r w:rsidR="00246468">
        <w:t xml:space="preserve"> </w:t>
      </w:r>
      <w:r>
        <w:t>since</w:t>
      </w:r>
      <w:proofErr w:type="gramEnd"/>
      <w:r>
        <w:t xml:space="preserve"> </w:t>
      </w:r>
    </w:p>
    <w:p w:rsidR="00F708F4" w:rsidRDefault="00F708F4" w:rsidP="00775F8B">
      <w:r>
        <w:t xml:space="preserve">L </w:t>
      </w:r>
      <w:r>
        <w:sym w:font="Mathematica1" w:char="F07E"/>
      </w:r>
      <w:r>
        <w:t xml:space="preserve"> M,</w:t>
      </w:r>
    </w:p>
    <w:p w:rsidR="00F708F4" w:rsidRDefault="00F708F4" w:rsidP="00F708F4">
      <w:r>
        <w:t>V</w:t>
      </w:r>
      <w:r>
        <w:rPr>
          <w:vertAlign w:val="superscript"/>
        </w:rPr>
        <w:t xml:space="preserve">4 </w:t>
      </w:r>
      <w:r>
        <w:sym w:font="Mathematica1" w:char="F07E"/>
      </w:r>
      <w:r>
        <w:t xml:space="preserve"> M.</w:t>
      </w:r>
    </w:p>
    <w:p w:rsidR="00F708F4" w:rsidRDefault="00F708F4" w:rsidP="00F708F4">
      <w:r>
        <w:t xml:space="preserve">The Newtonian argument shown above leads </w:t>
      </w:r>
      <w:proofErr w:type="gramStart"/>
      <w:r>
        <w:t>to</w:t>
      </w:r>
      <w:r w:rsidR="002434CA">
        <w:t xml:space="preserve">  [</w:t>
      </w:r>
      <w:proofErr w:type="gramEnd"/>
      <w:r w:rsidR="002434CA">
        <w:t>slide 1</w:t>
      </w:r>
      <w:r w:rsidR="008752AF">
        <w:t>4</w:t>
      </w:r>
      <w:r w:rsidR="002434CA">
        <w:t>]</w:t>
      </w:r>
    </w:p>
    <w:p w:rsidR="00F708F4" w:rsidRDefault="00F708F4" w:rsidP="00F708F4">
      <w:pPr>
        <w:pStyle w:val="NoSpacing"/>
      </w:pPr>
      <w:r>
        <w:t>V</w:t>
      </w:r>
      <w:r>
        <w:rPr>
          <w:vertAlign w:val="superscript"/>
        </w:rPr>
        <w:t>2</w:t>
      </w:r>
      <w:r>
        <w:t xml:space="preserve"> </w:t>
      </w:r>
      <w:r>
        <w:sym w:font="Mathematica1" w:char="F07E"/>
      </w:r>
      <w:r>
        <w:t xml:space="preserve"> M.</w:t>
      </w:r>
    </w:p>
    <w:p w:rsidR="00F708F4" w:rsidRDefault="00F708F4" w:rsidP="00F708F4">
      <w:pPr>
        <w:pStyle w:val="NoSpacing"/>
      </w:pPr>
    </w:p>
    <w:p w:rsidR="00F708F4" w:rsidRPr="00F708F4" w:rsidRDefault="00F708F4" w:rsidP="00F708F4">
      <w:pPr>
        <w:pStyle w:val="NoSpacing"/>
      </w:pPr>
      <w:r>
        <w:t>Adding dark matter does not resolve this problem</w:t>
      </w:r>
      <w:r w:rsidR="00C53B43">
        <w:t xml:space="preserve"> although it can flatten the rotation curves</w:t>
      </w:r>
      <w:r w:rsidR="00246468">
        <w:t>.</w:t>
      </w:r>
    </w:p>
    <w:p w:rsidR="00F708F4" w:rsidRPr="00F708F4" w:rsidRDefault="00F708F4" w:rsidP="00775F8B"/>
    <w:p w:rsidR="004C1936" w:rsidRDefault="008052D6" w:rsidP="00775F8B">
      <w:r>
        <w:lastRenderedPageBreak/>
        <w:t xml:space="preserve">In </w:t>
      </w:r>
      <w:r w:rsidR="00A21834">
        <w:t xml:space="preserve">introducing </w:t>
      </w:r>
      <w:r>
        <w:t>the MOND paradigm</w:t>
      </w:r>
      <w:r w:rsidR="00A21834">
        <w:t>,</w:t>
      </w:r>
      <w:r>
        <w:t xml:space="preserve"> </w:t>
      </w:r>
      <w:r w:rsidR="004C1936">
        <w:t xml:space="preserve">Milgrom chooses to alter the dynamical equation rather than that of the field.  </w:t>
      </w:r>
      <w:r w:rsidR="00107624">
        <w:t>His basic non-relativistic equation is</w:t>
      </w:r>
      <w:r w:rsidR="002434CA">
        <w:t xml:space="preserve"> [slide 1</w:t>
      </w:r>
      <w:r w:rsidR="008752AF">
        <w:t>5</w:t>
      </w:r>
      <w:r w:rsidR="002434CA">
        <w:t>]</w:t>
      </w:r>
    </w:p>
    <w:p w:rsidR="00107624" w:rsidRDefault="00107624" w:rsidP="00775F8B">
      <w:proofErr w:type="gramStart"/>
      <w:r>
        <w:rPr>
          <w:b/>
        </w:rPr>
        <w:t>a</w:t>
      </w:r>
      <w:proofErr w:type="gramEnd"/>
      <w:r>
        <w:rPr>
          <w:b/>
        </w:rPr>
        <w:t xml:space="preserve"> </w:t>
      </w:r>
      <w:r>
        <w:sym w:font="Mathematica1" w:char="F06D"/>
      </w:r>
      <w:r>
        <w:t>(x) = GM/r</w:t>
      </w:r>
      <w:r>
        <w:rPr>
          <w:vertAlign w:val="superscript"/>
        </w:rPr>
        <w:t>2</w:t>
      </w:r>
      <w:r>
        <w:t xml:space="preserve"> </w:t>
      </w:r>
      <w:r w:rsidR="00897C69">
        <w:t xml:space="preserve"> </w:t>
      </w:r>
      <w:r w:rsidR="008052D6">
        <w:rPr>
          <w:b/>
        </w:rPr>
        <w:t>e</w:t>
      </w:r>
      <w:r>
        <w:t>,</w:t>
      </w:r>
    </w:p>
    <w:p w:rsidR="00107624" w:rsidRPr="008052D6" w:rsidRDefault="00246468" w:rsidP="00775F8B">
      <w:r>
        <w:t>where e</w:t>
      </w:r>
      <w:r w:rsidR="008052D6">
        <w:rPr>
          <w:b/>
        </w:rPr>
        <w:t xml:space="preserve"> </w:t>
      </w:r>
      <w:r w:rsidR="008052D6">
        <w:t>is in the direction of the gravitational field and</w:t>
      </w:r>
    </w:p>
    <w:p w:rsidR="00107624" w:rsidRDefault="00107624" w:rsidP="00775F8B">
      <w:r>
        <w:t xml:space="preserve"> </w:t>
      </w:r>
      <w:r>
        <w:sym w:font="Mathematica1" w:char="F06D"/>
      </w:r>
      <w:r w:rsidR="00B05905">
        <w:t>(x) = 1, x&gt;&gt;1</w:t>
      </w:r>
      <w:r>
        <w:t>;</w:t>
      </w:r>
      <w:r w:rsidR="00B05905">
        <w:t xml:space="preserve">  </w:t>
      </w:r>
      <w:r>
        <w:t xml:space="preserve"> </w:t>
      </w:r>
      <w:r>
        <w:sym w:font="Mathematica1" w:char="F06D"/>
      </w:r>
      <w:r>
        <w:t xml:space="preserve">(x) = </w:t>
      </w:r>
      <w:r w:rsidR="00897C69">
        <w:t>x,</w:t>
      </w:r>
      <w:r>
        <w:t xml:space="preserve"> x&lt;&lt;1</w:t>
      </w:r>
    </w:p>
    <w:p w:rsidR="00107624" w:rsidRDefault="00107624" w:rsidP="00775F8B">
      <w:pPr>
        <w:rPr>
          <w:vertAlign w:val="subscript"/>
        </w:rPr>
      </w:pPr>
      <w:proofErr w:type="gramStart"/>
      <w:r>
        <w:t xml:space="preserve">and </w:t>
      </w:r>
      <w:r w:rsidR="00246468">
        <w:t xml:space="preserve"> </w:t>
      </w:r>
      <w:r>
        <w:t>x</w:t>
      </w:r>
      <w:proofErr w:type="gramEnd"/>
      <w:r>
        <w:t xml:space="preserve"> = a/a</w:t>
      </w:r>
      <w:r>
        <w:rPr>
          <w:vertAlign w:val="subscript"/>
        </w:rPr>
        <w:t>0.</w:t>
      </w:r>
    </w:p>
    <w:p w:rsidR="00ED0933" w:rsidRDefault="00107624" w:rsidP="00775F8B">
      <w:proofErr w:type="spellStart"/>
      <w:proofErr w:type="gramStart"/>
      <w:r>
        <w:t>a</w:t>
      </w:r>
      <w:r>
        <w:rPr>
          <w:vertAlign w:val="subscript"/>
        </w:rPr>
        <w:t>o</w:t>
      </w:r>
      <w:proofErr w:type="spellEnd"/>
      <w:proofErr w:type="gramEnd"/>
      <w:r>
        <w:t xml:space="preserve"> is a parameter</w:t>
      </w:r>
      <w:r w:rsidR="00B05905">
        <w:t xml:space="preserve"> introduced to identify when this change in the</w:t>
      </w:r>
      <w:r>
        <w:t xml:space="preserve"> dynamical law is important.  To fit the data for the rotation curves, a</w:t>
      </w:r>
      <w:r>
        <w:rPr>
          <w:vertAlign w:val="subscript"/>
        </w:rPr>
        <w:t>0</w:t>
      </w:r>
      <w:r>
        <w:t xml:space="preserve"> </w:t>
      </w:r>
      <w:r>
        <w:sym w:font="Mathematica1" w:char="F07E"/>
      </w:r>
      <w:r>
        <w:t xml:space="preserve"> 2x10</w:t>
      </w:r>
      <w:r w:rsidR="00ED0933">
        <w:rPr>
          <w:vertAlign w:val="superscript"/>
        </w:rPr>
        <w:t>-8</w:t>
      </w:r>
      <w:r w:rsidR="00ED0933">
        <w:t xml:space="preserve"> cm/sec</w:t>
      </w:r>
      <w:r w:rsidR="00ED0933">
        <w:rPr>
          <w:vertAlign w:val="superscript"/>
        </w:rPr>
        <w:t>2</w:t>
      </w:r>
      <w:r w:rsidR="00ED0933">
        <w:t>.  Milgrom points out the cH</w:t>
      </w:r>
      <w:r w:rsidR="00ED0933">
        <w:rPr>
          <w:vertAlign w:val="subscript"/>
        </w:rPr>
        <w:t>0</w:t>
      </w:r>
      <w:r w:rsidR="00ED0933">
        <w:t xml:space="preserve"> = 5x10</w:t>
      </w:r>
      <w:r w:rsidR="00ED0933">
        <w:rPr>
          <w:vertAlign w:val="superscript"/>
        </w:rPr>
        <w:t>-8</w:t>
      </w:r>
      <w:r w:rsidR="00ED0933">
        <w:t xml:space="preserve"> cm/sec</w:t>
      </w:r>
      <w:r w:rsidR="00ED0933">
        <w:rPr>
          <w:vertAlign w:val="superscript"/>
        </w:rPr>
        <w:t>2</w:t>
      </w:r>
      <w:r w:rsidR="00ED0933">
        <w:t xml:space="preserve"> for</w:t>
      </w:r>
    </w:p>
    <w:p w:rsidR="00ED0933" w:rsidRDefault="00ED0933" w:rsidP="00775F8B">
      <w:r>
        <w:t>H</w:t>
      </w:r>
      <w:r>
        <w:rPr>
          <w:vertAlign w:val="subscript"/>
        </w:rPr>
        <w:t xml:space="preserve">0 </w:t>
      </w:r>
      <w:r>
        <w:t>= 50 km/sec/</w:t>
      </w:r>
      <w:proofErr w:type="spellStart"/>
      <w:r>
        <w:t>Mpc</w:t>
      </w:r>
      <w:proofErr w:type="spellEnd"/>
      <w:r>
        <w:t xml:space="preserve">.  This is numerology, but he considers it suggestive.  </w:t>
      </w:r>
    </w:p>
    <w:p w:rsidR="00ED0933" w:rsidRDefault="00ED0933" w:rsidP="00775F8B"/>
    <w:p w:rsidR="00897C69" w:rsidRDefault="00ED0933" w:rsidP="00775F8B">
      <w:r>
        <w:t>With this simple modification of the dynamics, he obtains for the outermost stars in the galaxy</w:t>
      </w:r>
      <w:r w:rsidR="00897C69">
        <w:t xml:space="preserve">, where </w:t>
      </w:r>
      <w:r w:rsidR="008B71F0">
        <w:t>[slide 1</w:t>
      </w:r>
      <w:r w:rsidR="008752AF">
        <w:t>6</w:t>
      </w:r>
      <w:r w:rsidR="008B71F0">
        <w:t>]</w:t>
      </w:r>
    </w:p>
    <w:p w:rsidR="00107624" w:rsidRDefault="00897C69" w:rsidP="00775F8B">
      <w:proofErr w:type="gramStart"/>
      <w:r>
        <w:t>x</w:t>
      </w:r>
      <w:proofErr w:type="gramEnd"/>
      <w:r>
        <w:t xml:space="preserve"> &lt;&lt; 1,</w:t>
      </w:r>
    </w:p>
    <w:p w:rsidR="00ED0933" w:rsidRPr="00ED0933" w:rsidRDefault="00ED0933" w:rsidP="00775F8B">
      <w:r>
        <w:t xml:space="preserve"> a</w:t>
      </w:r>
      <w:r>
        <w:rPr>
          <w:vertAlign w:val="superscript"/>
        </w:rPr>
        <w:t xml:space="preserve">2 </w:t>
      </w:r>
      <w:r>
        <w:t xml:space="preserve">= </w:t>
      </w:r>
      <w:r w:rsidR="00C54FE5">
        <w:t>(</w:t>
      </w:r>
      <w:r>
        <w:t>GMa</w:t>
      </w:r>
      <w:r>
        <w:rPr>
          <w:vertAlign w:val="subscript"/>
        </w:rPr>
        <w:t>0</w:t>
      </w:r>
      <w:r w:rsidR="00C54FE5">
        <w:t>)</w:t>
      </w:r>
      <w:r>
        <w:t>/r</w:t>
      </w:r>
      <w:r>
        <w:rPr>
          <w:vertAlign w:val="superscript"/>
        </w:rPr>
        <w:t>2</w:t>
      </w:r>
      <w:r>
        <w:t>,</w:t>
      </w:r>
    </w:p>
    <w:p w:rsidR="00ED0933" w:rsidRDefault="00ED0933" w:rsidP="00775F8B">
      <w:proofErr w:type="gramStart"/>
      <w:r>
        <w:t>and</w:t>
      </w:r>
      <w:proofErr w:type="gramEnd"/>
      <w:r>
        <w:t xml:space="preserve"> for</w:t>
      </w:r>
      <w:r w:rsidR="00A21834">
        <w:t xml:space="preserve"> the</w:t>
      </w:r>
      <w:r>
        <w:t xml:space="preserve"> circular orbits</w:t>
      </w:r>
      <w:r w:rsidR="00A21834">
        <w:t xml:space="preserve"> of </w:t>
      </w:r>
      <w:r w:rsidR="00B05905">
        <w:t>spiral galaxies,</w:t>
      </w:r>
    </w:p>
    <w:p w:rsidR="00ED0933" w:rsidRDefault="00ED0933" w:rsidP="00775F8B">
      <w:r w:rsidRPr="007A4028">
        <w:t>V</w:t>
      </w:r>
      <w:r w:rsidR="007A4028">
        <w:rPr>
          <w:vertAlign w:val="subscript"/>
        </w:rPr>
        <w:t>M</w:t>
      </w:r>
      <w:r w:rsidR="007A4028">
        <w:rPr>
          <w:vertAlign w:val="superscript"/>
        </w:rPr>
        <w:t>4</w:t>
      </w:r>
      <w:r>
        <w:t xml:space="preserve"> = GMa</w:t>
      </w:r>
      <w:r>
        <w:rPr>
          <w:vertAlign w:val="subscript"/>
        </w:rPr>
        <w:t>o</w:t>
      </w:r>
      <w:r>
        <w:t>,</w:t>
      </w:r>
    </w:p>
    <w:p w:rsidR="00246468" w:rsidRPr="00246468" w:rsidRDefault="00F5619F" w:rsidP="00775F8B">
      <w:pPr>
        <w:rPr>
          <w:rFonts w:eastAsiaTheme="minorEastAsia"/>
        </w:rPr>
      </w:pPr>
      <m:oMathPara>
        <m:oMath>
          <m:r>
            <m:rPr>
              <m:sty m:val="p"/>
            </m:rPr>
            <w:rPr>
              <w:rFonts w:ascii="Cambria Math" w:hAnsi="Cambria Math"/>
            </w:rPr>
            <m:t>a limiting speed and simultaneously a derivation of the TullyFisher relation for the stars in the outer</m:t>
          </m:r>
        </m:oMath>
      </m:oMathPara>
    </w:p>
    <w:p w:rsidR="00ED0933" w:rsidRDefault="00F5619F" w:rsidP="00775F8B">
      <m:oMath>
        <m:r>
          <m:rPr>
            <m:sty m:val="p"/>
          </m:rPr>
          <w:rPr>
            <w:rFonts w:ascii="Cambria Math" w:hAnsi="Cambria Math"/>
          </w:rPr>
          <m:t xml:space="preserve"> regions of spiral</m:t>
        </m:r>
      </m:oMath>
      <w:r w:rsidR="00ED0933" w:rsidRPr="00F5619F">
        <w:t xml:space="preserve"> g</w:t>
      </w:r>
      <w:r w:rsidR="00ED0933">
        <w:t>alaxies</w:t>
      </w:r>
      <w:r w:rsidR="00B05905">
        <w:t xml:space="preserve"> which says that for stars in the arms of spiral galaxies</w:t>
      </w:r>
    </w:p>
    <w:p w:rsidR="00B05905" w:rsidRDefault="002B2B49" w:rsidP="00775F8B">
      <w:r>
        <w:t>V</w:t>
      </w:r>
      <w:r w:rsidR="00B05905">
        <w:rPr>
          <w:vertAlign w:val="superscript"/>
        </w:rPr>
        <w:t>4</w:t>
      </w:r>
      <w:r w:rsidR="00B05905">
        <w:t xml:space="preserve"> </w:t>
      </w:r>
      <w:r w:rsidR="00B05905">
        <w:sym w:font="Mathematica1" w:char="F07E"/>
      </w:r>
      <w:r w:rsidR="00B05905">
        <w:t xml:space="preserve"> </w:t>
      </w:r>
      <w:r>
        <w:t xml:space="preserve">L </w:t>
      </w:r>
      <w:r>
        <w:sym w:font="Mathematica1" w:char="F07E"/>
      </w:r>
      <w:r>
        <w:t xml:space="preserve"> M </w:t>
      </w:r>
    </w:p>
    <w:p w:rsidR="00B05905" w:rsidRDefault="00B05905" w:rsidP="00775F8B">
      <w:r>
        <w:t>where M is the enclosed mass.</w:t>
      </w:r>
      <w:r w:rsidR="007A4028">
        <w:t xml:space="preserve"> </w:t>
      </w:r>
      <w:r w:rsidR="000B3EB3">
        <w:t xml:space="preserve"> The value of a</w:t>
      </w:r>
      <w:r w:rsidR="000B3EB3">
        <w:rPr>
          <w:vertAlign w:val="subscript"/>
        </w:rPr>
        <w:t>0</w:t>
      </w:r>
      <w:r w:rsidR="000B3EB3">
        <w:t xml:space="preserve"> given above also works for the Tully-Fisher relation.</w:t>
      </w:r>
      <w:r w:rsidR="000B3EB3">
        <w:rPr>
          <w:vertAlign w:val="subscript"/>
        </w:rPr>
        <w:t xml:space="preserve"> </w:t>
      </w:r>
      <w:r w:rsidR="007A4028">
        <w:t xml:space="preserve"> Similarly, Milgram finds a limiting bending angle for lensing:</w:t>
      </w:r>
    </w:p>
    <w:p w:rsidR="007A4028" w:rsidRPr="007A4028" w:rsidRDefault="007A4028" w:rsidP="00775F8B">
      <w:r>
        <w:sym w:font="Mathematica1" w:char="F071"/>
      </w:r>
      <w:r>
        <w:rPr>
          <w:vertAlign w:val="subscript"/>
        </w:rPr>
        <w:t xml:space="preserve">M </w:t>
      </w:r>
      <w:r w:rsidRPr="00365B17">
        <w:sym w:font="Mathematica1" w:char="F07E"/>
      </w:r>
      <w:r>
        <w:rPr>
          <w:vertAlign w:val="subscript"/>
        </w:rPr>
        <w:t xml:space="preserve"> </w:t>
      </w:r>
      <w:r w:rsidRPr="007A4028">
        <w:sym w:font="Mathematica1" w:char="F028"/>
      </w:r>
      <w:r w:rsidRPr="007A4028">
        <w:t xml:space="preserve"> V</w:t>
      </w:r>
      <w:r>
        <w:rPr>
          <w:vertAlign w:val="subscript"/>
        </w:rPr>
        <w:t>M</w:t>
      </w:r>
      <w:r>
        <w:rPr>
          <w:vertAlign w:val="superscript"/>
        </w:rPr>
        <w:t>4</w:t>
      </w:r>
      <w:r>
        <w:t>/c</w:t>
      </w:r>
      <w:r>
        <w:rPr>
          <w:vertAlign w:val="superscript"/>
        </w:rPr>
        <w:t>4</w:t>
      </w:r>
      <w:r>
        <w:sym w:font="Mathematica1" w:char="F029"/>
      </w:r>
      <w:r>
        <w:t>.</w:t>
      </w:r>
    </w:p>
    <w:p w:rsidR="00C54FE5" w:rsidRDefault="00ED0933" w:rsidP="00775F8B">
      <w:r>
        <w:t>In a series of papers, Milgrom</w:t>
      </w:r>
      <w:r w:rsidR="005C2D1B">
        <w:t xml:space="preserve"> and others analyze </w:t>
      </w:r>
      <w:r>
        <w:t xml:space="preserve">the properties of spiral galaxies, stellar clusters, dwarf galaxies, and clusters of galaxies.  He gets reasonable agreement such that this simple idea is not too far outside possibility.  But, it is not a theory. </w:t>
      </w:r>
    </w:p>
    <w:p w:rsidR="00C54FE5" w:rsidRDefault="00C54FE5" w:rsidP="00775F8B"/>
    <w:p w:rsidR="002B2B49" w:rsidRDefault="003366C3" w:rsidP="00775F8B">
      <w:r>
        <w:t xml:space="preserve">The distinctive feature of a MOND theory is the passage from a regime of low acceleration to one of high acceleration.  In the simple phenomenological approach, there is the parameter </w:t>
      </w:r>
      <w:r w:rsidR="00B318DC">
        <w:t>a</w:t>
      </w:r>
      <w:r w:rsidR="00B318DC">
        <w:rPr>
          <w:vertAlign w:val="subscript"/>
        </w:rPr>
        <w:t xml:space="preserve">0 </w:t>
      </w:r>
      <w:r w:rsidR="00B318DC">
        <w:t xml:space="preserve">and the transitional function </w:t>
      </w:r>
      <w:r w:rsidR="00B318DC">
        <w:sym w:font="Mathematica1" w:char="F06D"/>
      </w:r>
      <w:r w:rsidR="00B318DC">
        <w:t>(x) with the properties given above.  Any theory should have at minimum a transitional function and the equivalent of a</w:t>
      </w:r>
      <w:r w:rsidR="00B318DC">
        <w:rPr>
          <w:vertAlign w:val="subscript"/>
        </w:rPr>
        <w:t>0</w:t>
      </w:r>
      <w:r w:rsidR="00B318DC">
        <w:t xml:space="preserve">.  The existence of a limiting velocity of rotation suggests that the theory should be scale invariant for x &lt;&lt; 1, but need not maintain scale invariance for x &gt;&gt; 1.  Many non-relativistic and relativistic models have been constructed.  These are briefly reviewed by Milgrom in a paper in Can. J. Phys. </w:t>
      </w:r>
      <w:r w:rsidR="00B318DC">
        <w:rPr>
          <w:b/>
        </w:rPr>
        <w:t>93</w:t>
      </w:r>
      <w:r w:rsidR="00B318DC">
        <w:t>: 107-118 (2015).</w:t>
      </w:r>
      <w:r w:rsidR="005C2D1B" w:rsidRPr="005C2D1B">
        <w:t xml:space="preserve"> </w:t>
      </w:r>
    </w:p>
    <w:p w:rsidR="002B2B49" w:rsidRDefault="002B2B49" w:rsidP="002B2B49">
      <w:pPr>
        <w:pStyle w:val="NoSpacing"/>
      </w:pPr>
      <w:r>
        <w:lastRenderedPageBreak/>
        <w:t xml:space="preserve">Here I want to exhibit one such non-relativistic model and then discuss </w:t>
      </w:r>
      <w:r w:rsidR="00B318DC">
        <w:t xml:space="preserve">the best known </w:t>
      </w:r>
      <w:r>
        <w:t xml:space="preserve">relativistic </w:t>
      </w:r>
      <w:r w:rsidR="00707E50">
        <w:t>model constructed by Jacob Beke</w:t>
      </w:r>
      <w:r w:rsidR="00B318DC">
        <w:t>nstein</w:t>
      </w:r>
      <w:r>
        <w:t>, the</w:t>
      </w:r>
      <w:r w:rsidR="00B318DC">
        <w:t xml:space="preserve"> T</w:t>
      </w:r>
      <w:r w:rsidR="009A7FD8">
        <w:t>e</w:t>
      </w:r>
      <w:r w:rsidR="00B318DC">
        <w:t>VeS model.</w:t>
      </w:r>
      <w:r>
        <w:t xml:space="preserve">  </w:t>
      </w:r>
      <w:r w:rsidR="0089132C">
        <w:t xml:space="preserve">The non-relativistic Lagrangian used </w:t>
      </w:r>
      <w:r w:rsidR="00707E50">
        <w:t>by Milgrom and Beke</w:t>
      </w:r>
      <w:r w:rsidR="0089132C">
        <w:t>nstein is</w:t>
      </w:r>
      <w:r w:rsidR="008B71F0">
        <w:t xml:space="preserve"> </w:t>
      </w:r>
      <w:r w:rsidR="00EE1214">
        <w:t xml:space="preserve"> </w:t>
      </w:r>
      <w:r w:rsidR="008B71F0">
        <w:t xml:space="preserve"> [slide 1</w:t>
      </w:r>
      <w:r w:rsidR="008752AF">
        <w:t>7</w:t>
      </w:r>
      <w:r w:rsidR="008B71F0">
        <w:t>]</w:t>
      </w:r>
    </w:p>
    <w:p w:rsidR="0089132C" w:rsidRDefault="0089132C" w:rsidP="002B2B49">
      <w:pPr>
        <w:pStyle w:val="NoSpacing"/>
      </w:pPr>
    </w:p>
    <w:p w:rsidR="0089132C" w:rsidRDefault="0089132C" w:rsidP="002B2B49">
      <w:pPr>
        <w:pStyle w:val="NoSpacing"/>
      </w:pPr>
      <w:r>
        <w:t>L = -</w:t>
      </w:r>
      <w:r>
        <w:sym w:font="Mathematica3" w:char="F021"/>
      </w:r>
      <w:r>
        <w:t xml:space="preserve"> </w:t>
      </w:r>
      <w:r>
        <w:sym w:font="Mathematica1" w:char="F05B"/>
      </w:r>
      <w:r w:rsidR="00067B29">
        <w:t xml:space="preserve"> </w:t>
      </w:r>
      <w:r>
        <w:sym w:font="Mathematica1" w:char="F028"/>
      </w:r>
      <w:r w:rsidRPr="0089132C">
        <w:t>a</w:t>
      </w:r>
      <w:r w:rsidRPr="0089132C">
        <w:rPr>
          <w:vertAlign w:val="subscript"/>
        </w:rPr>
        <w:t>0</w:t>
      </w:r>
      <w:r w:rsidRPr="0089132C">
        <w:rPr>
          <w:vertAlign w:val="superscript"/>
        </w:rPr>
        <w:t>2</w:t>
      </w:r>
      <w:r>
        <w:t>/8</w:t>
      </w:r>
      <w:r>
        <w:sym w:font="Mathematica1" w:char="F070"/>
      </w:r>
      <w:r>
        <w:t>G</w:t>
      </w:r>
      <w:r>
        <w:sym w:font="Mathematica1" w:char="F029"/>
      </w:r>
      <w:r>
        <w:rPr>
          <w:i/>
        </w:rPr>
        <w:t>F</w:t>
      </w:r>
      <w:r>
        <w:sym w:font="Mathematica1" w:char="F028"/>
      </w:r>
      <w:r>
        <w:sym w:font="Mathematica1" w:char="F07C"/>
      </w:r>
      <w:r>
        <w:rPr>
          <w:rFonts w:ascii="Arial" w:hAnsi="Arial" w:cs="Arial"/>
        </w:rPr>
        <w:t>▼</w:t>
      </w:r>
      <w:r>
        <w:sym w:font="Mathematica1" w:char="F046"/>
      </w:r>
      <w:r w:rsidR="00067B29">
        <w:t xml:space="preserve"> </w:t>
      </w:r>
      <w:r>
        <w:sym w:font="Mathematica1" w:char="F07C"/>
      </w:r>
      <w:r>
        <w:rPr>
          <w:vertAlign w:val="superscript"/>
        </w:rPr>
        <w:t>2</w:t>
      </w:r>
      <w:r>
        <w:t>/a</w:t>
      </w:r>
      <w:r>
        <w:rPr>
          <w:vertAlign w:val="subscript"/>
        </w:rPr>
        <w:t>0</w:t>
      </w:r>
      <w:r>
        <w:rPr>
          <w:vertAlign w:val="superscript"/>
        </w:rPr>
        <w:t>2</w:t>
      </w:r>
      <w:r>
        <w:sym w:font="Mathematica1" w:char="F029"/>
      </w:r>
      <w:r w:rsidR="00067B29">
        <w:t xml:space="preserve">  +  </w:t>
      </w:r>
      <w:r w:rsidR="00067B29">
        <w:sym w:font="Mathematica1" w:char="F072"/>
      </w:r>
      <w:r w:rsidR="00067B29">
        <w:sym w:font="Mathematica1" w:char="F046"/>
      </w:r>
      <w:r w:rsidR="00067B29">
        <w:t xml:space="preserve"> </w:t>
      </w:r>
      <w:r w:rsidR="00067B29">
        <w:sym w:font="Mathematica1" w:char="F05D"/>
      </w:r>
      <w:r w:rsidR="00067B29">
        <w:t xml:space="preserve"> d</w:t>
      </w:r>
      <w:r w:rsidR="00067B29" w:rsidRPr="00067B29">
        <w:rPr>
          <w:vertAlign w:val="superscript"/>
        </w:rPr>
        <w:t>3</w:t>
      </w:r>
      <w:r w:rsidR="00067B29">
        <w:t>x</w:t>
      </w:r>
    </w:p>
    <w:p w:rsidR="00067B29" w:rsidRDefault="00067B29" w:rsidP="002B2B49">
      <w:pPr>
        <w:pStyle w:val="NoSpacing"/>
      </w:pPr>
    </w:p>
    <w:p w:rsidR="00067B29" w:rsidRDefault="00067B29" w:rsidP="002B2B49">
      <w:pPr>
        <w:pStyle w:val="NoSpacing"/>
      </w:pPr>
      <w:r>
        <w:t>which is clearly scale invariant</w:t>
      </w:r>
      <w:r w:rsidR="00414D29">
        <w:t xml:space="preserve"> if we allow G to scale as well</w:t>
      </w:r>
      <w:r>
        <w:t>.  The resulting field equations are</w:t>
      </w:r>
    </w:p>
    <w:p w:rsidR="00067B29" w:rsidRDefault="00067B29" w:rsidP="002B2B49">
      <w:pPr>
        <w:pStyle w:val="NoSpacing"/>
      </w:pPr>
    </w:p>
    <w:p w:rsidR="00067B29" w:rsidRDefault="00067B29" w:rsidP="002B2B49">
      <w:pPr>
        <w:pStyle w:val="NoSpacing"/>
      </w:pPr>
      <w:r>
        <w:rPr>
          <w:rFonts w:ascii="Arial" w:hAnsi="Arial" w:cs="Arial"/>
        </w:rPr>
        <w:t>▼·</w:t>
      </w:r>
      <w:r>
        <w:rPr>
          <w:rFonts w:ascii="Arial" w:hAnsi="Arial" w:cs="Arial"/>
        </w:rPr>
        <w:sym w:font="Mathematica1" w:char="F05B"/>
      </w:r>
      <w:r>
        <w:rPr>
          <w:rFonts w:ascii="Arial" w:hAnsi="Arial" w:cs="Arial"/>
        </w:rPr>
        <w:sym w:font="Mathematica1" w:char="F06D"/>
      </w:r>
      <w:r>
        <w:sym w:font="Mathematica1" w:char="F028"/>
      </w:r>
      <w:r>
        <w:sym w:font="Mathematica1" w:char="F07C"/>
      </w:r>
      <w:r>
        <w:rPr>
          <w:rFonts w:ascii="Arial" w:hAnsi="Arial" w:cs="Arial"/>
        </w:rPr>
        <w:t>▼</w:t>
      </w:r>
      <w:r>
        <w:sym w:font="Mathematica1" w:char="F046"/>
      </w:r>
      <w:r>
        <w:t xml:space="preserve"> </w:t>
      </w:r>
      <w:r>
        <w:sym w:font="Mathematica1" w:char="F07C"/>
      </w:r>
      <w:r>
        <w:rPr>
          <w:vertAlign w:val="superscript"/>
        </w:rPr>
        <w:t>2</w:t>
      </w:r>
      <w:r>
        <w:t>/a</w:t>
      </w:r>
      <w:r>
        <w:rPr>
          <w:vertAlign w:val="subscript"/>
        </w:rPr>
        <w:t>0</w:t>
      </w:r>
      <w:r>
        <w:rPr>
          <w:vertAlign w:val="superscript"/>
        </w:rPr>
        <w:t>2</w:t>
      </w:r>
      <w:r>
        <w:sym w:font="Mathematica1" w:char="F029"/>
      </w:r>
      <w:r>
        <w:t xml:space="preserve"> </w:t>
      </w:r>
      <w:r>
        <w:rPr>
          <w:rFonts w:ascii="Arial" w:hAnsi="Arial" w:cs="Arial"/>
        </w:rPr>
        <w:t>▼</w:t>
      </w:r>
      <w:r>
        <w:sym w:font="Mathematica1" w:char="F046"/>
      </w:r>
      <w:r>
        <w:sym w:font="Mathematica1" w:char="F05D"/>
      </w:r>
      <w:r>
        <w:t xml:space="preserve"> = 4</w:t>
      </w:r>
      <w:r>
        <w:sym w:font="Mathematica1" w:char="F070"/>
      </w:r>
      <w:r>
        <w:t xml:space="preserve">G </w:t>
      </w:r>
      <w:r>
        <w:sym w:font="Mathematica1" w:char="F072"/>
      </w:r>
      <w:r>
        <w:t xml:space="preserve">,    </w:t>
      </w:r>
      <w:r>
        <w:sym w:font="Mathematica1" w:char="F06D"/>
      </w:r>
      <w:r>
        <w:sym w:font="Mathematica1" w:char="F028"/>
      </w:r>
      <w:r>
        <w:t>x</w:t>
      </w:r>
      <w:r>
        <w:sym w:font="Mathematica1" w:char="F029"/>
      </w:r>
      <w:r w:rsidR="00D66E82">
        <w:t xml:space="preserve"> = </w:t>
      </w:r>
      <w:r w:rsidR="00D66E82">
        <w:rPr>
          <w:i/>
        </w:rPr>
        <w:t>F</w:t>
      </w:r>
      <w:r w:rsidR="00D66E82">
        <w:rPr>
          <w:vertAlign w:val="superscript"/>
        </w:rPr>
        <w:t>’</w:t>
      </w:r>
      <w:r w:rsidR="00D66E82">
        <w:sym w:font="Mathematica1" w:char="F028"/>
      </w:r>
      <w:r w:rsidR="00D66E82">
        <w:t>x</w:t>
      </w:r>
      <w:r w:rsidR="00D66E82">
        <w:sym w:font="Mathematica1" w:char="F029"/>
      </w:r>
    </w:p>
    <w:p w:rsidR="00F5619F" w:rsidRDefault="00F5619F" w:rsidP="002B2B49">
      <w:pPr>
        <w:pStyle w:val="NoSpacing"/>
      </w:pPr>
    </w:p>
    <w:p w:rsidR="00F5619F" w:rsidRDefault="00F5619F" w:rsidP="002B2B49">
      <w:pPr>
        <w:pStyle w:val="NoSpacing"/>
      </w:pPr>
      <w:r>
        <w:t xml:space="preserve">Replace the right hand side with the Laplacean of </w:t>
      </w:r>
      <w:r>
        <w:sym w:font="Mathematica1" w:char="F046"/>
      </w:r>
      <w:r>
        <w:rPr>
          <w:vertAlign w:val="subscript"/>
        </w:rPr>
        <w:t xml:space="preserve">N </w:t>
      </w:r>
      <w:r>
        <w:t>and one find</w:t>
      </w:r>
      <w:r w:rsidR="00EE1214">
        <w:t>s</w:t>
      </w:r>
      <w:r>
        <w:t xml:space="preserve"> a first integral</w:t>
      </w:r>
    </w:p>
    <w:p w:rsidR="00F5619F" w:rsidRDefault="00F5619F" w:rsidP="002B2B49">
      <w:pPr>
        <w:pStyle w:val="NoSpacing"/>
      </w:pPr>
    </w:p>
    <w:p w:rsidR="00F5619F" w:rsidRPr="00F5619F" w:rsidRDefault="00F5619F" w:rsidP="002B2B49">
      <w:pPr>
        <w:pStyle w:val="NoSpacing"/>
      </w:pPr>
      <w:r>
        <w:rPr>
          <w:rFonts w:ascii="Arial" w:hAnsi="Arial" w:cs="Arial"/>
        </w:rPr>
        <w:sym w:font="Mathematica1" w:char="F06D"/>
      </w:r>
      <w:r>
        <w:sym w:font="Mathematica1" w:char="F028"/>
      </w:r>
      <w:r>
        <w:sym w:font="Mathematica1" w:char="F07C"/>
      </w:r>
      <w:r>
        <w:rPr>
          <w:rFonts w:ascii="Arial" w:hAnsi="Arial" w:cs="Arial"/>
        </w:rPr>
        <w:t>▼</w:t>
      </w:r>
      <w:r>
        <w:sym w:font="Mathematica1" w:char="F046"/>
      </w:r>
      <w:r>
        <w:t xml:space="preserve"> </w:t>
      </w:r>
      <w:r>
        <w:sym w:font="Mathematica1" w:char="F07C"/>
      </w:r>
      <w:r>
        <w:rPr>
          <w:vertAlign w:val="superscript"/>
        </w:rPr>
        <w:t>2</w:t>
      </w:r>
      <w:r>
        <w:t>/a</w:t>
      </w:r>
      <w:r>
        <w:rPr>
          <w:vertAlign w:val="subscript"/>
        </w:rPr>
        <w:t>0</w:t>
      </w:r>
      <w:r>
        <w:rPr>
          <w:vertAlign w:val="superscript"/>
        </w:rPr>
        <w:t>2</w:t>
      </w:r>
      <w:r>
        <w:sym w:font="Mathematica1" w:char="F029"/>
      </w:r>
      <w:r>
        <w:t xml:space="preserve"> </w:t>
      </w:r>
      <w:r>
        <w:rPr>
          <w:rFonts w:ascii="Arial" w:hAnsi="Arial" w:cs="Arial"/>
        </w:rPr>
        <w:t>▼</w:t>
      </w:r>
      <w:r>
        <w:sym w:font="Mathematica1" w:char="F046"/>
      </w:r>
      <w:r>
        <w:t xml:space="preserve">  </w:t>
      </w:r>
      <w:r w:rsidR="00EE1214">
        <w:t xml:space="preserve">= </w:t>
      </w:r>
      <w:r w:rsidR="00EE1214">
        <w:rPr>
          <w:rFonts w:ascii="Arial" w:hAnsi="Arial" w:cs="Arial"/>
        </w:rPr>
        <w:t>▼</w:t>
      </w:r>
      <w:r>
        <w:sym w:font="Mathematica1" w:char="F046"/>
      </w:r>
      <w:r>
        <w:rPr>
          <w:vertAlign w:val="subscript"/>
        </w:rPr>
        <w:t>N</w:t>
      </w:r>
      <w:r>
        <w:t xml:space="preserve">  </w:t>
      </w:r>
      <w:r w:rsidR="00EE1214">
        <w:t xml:space="preserve">+ </w:t>
      </w:r>
      <w:r w:rsidR="00EE1214">
        <w:rPr>
          <w:rFonts w:ascii="Arial" w:hAnsi="Arial" w:cs="Arial"/>
        </w:rPr>
        <w:t>▼</w:t>
      </w:r>
      <w:r>
        <w:rPr>
          <w:rFonts w:ascii="Arial" w:hAnsi="Arial" w:cs="Arial"/>
        </w:rPr>
        <w:t xml:space="preserve"> X </w:t>
      </w:r>
      <w:r w:rsidR="00EE1214">
        <w:rPr>
          <w:rFonts w:ascii="Arial" w:hAnsi="Arial" w:cs="Arial"/>
          <w:b/>
        </w:rPr>
        <w:t>h</w:t>
      </w:r>
      <w:r w:rsidR="00EE1214">
        <w:rPr>
          <w:rFonts w:ascii="Arial" w:hAnsi="Arial" w:cs="Arial"/>
        </w:rPr>
        <w:t>.</w:t>
      </w:r>
    </w:p>
    <w:p w:rsidR="00D66E82" w:rsidRDefault="00D66E82" w:rsidP="002B2B49">
      <w:pPr>
        <w:pStyle w:val="NoSpacing"/>
      </w:pPr>
    </w:p>
    <w:p w:rsidR="00D66E82" w:rsidRPr="00D66E82" w:rsidRDefault="00D66E82" w:rsidP="002B2B49">
      <w:pPr>
        <w:pStyle w:val="NoSpacing"/>
      </w:pPr>
      <w:r>
        <w:t>This has the desired MOND behavior</w:t>
      </w:r>
      <w:r w:rsidR="00A82019">
        <w:t xml:space="preserve"> and has been used to examine the behavior of stars in galaxies and clusters.</w:t>
      </w:r>
      <w:r>
        <w:t xml:space="preserve"> </w:t>
      </w:r>
      <w:r w:rsidR="00F5619F">
        <w:t xml:space="preserve"> Note that the change is in the field and not in the dynamics. This </w:t>
      </w:r>
      <w:r>
        <w:t>is</w:t>
      </w:r>
      <w:r w:rsidR="00F5619F">
        <w:t xml:space="preserve"> a model, but</w:t>
      </w:r>
      <w:r>
        <w:t xml:space="preserve"> not </w:t>
      </w:r>
      <w:r w:rsidR="00A82019">
        <w:t>the answer</w:t>
      </w:r>
      <w:r>
        <w:t>.</w:t>
      </w:r>
    </w:p>
    <w:p w:rsidR="002B2B49" w:rsidRDefault="002B2B49" w:rsidP="002B2B49">
      <w:pPr>
        <w:pStyle w:val="NoSpacing"/>
      </w:pPr>
    </w:p>
    <w:p w:rsidR="009A7FD8" w:rsidRDefault="00707E50" w:rsidP="002B2B49">
      <w:pPr>
        <w:pStyle w:val="NoSpacing"/>
      </w:pPr>
      <w:r>
        <w:t>In 2004, Beke</w:t>
      </w:r>
      <w:r w:rsidR="009A7FD8">
        <w:t xml:space="preserve">nstein published his relativistic theory. </w:t>
      </w:r>
      <w:r w:rsidR="0089132C">
        <w:t xml:space="preserve"> </w:t>
      </w:r>
      <w:r w:rsidR="00B318DC">
        <w:t>It is a metric theory which</w:t>
      </w:r>
      <w:r w:rsidR="009A7FD8">
        <w:t xml:space="preserve"> contains in addition to the Einstein metric, g</w:t>
      </w:r>
      <w:r w:rsidR="009A7FD8">
        <w:rPr>
          <w:vertAlign w:val="subscript"/>
        </w:rPr>
        <w:sym w:font="Mathematica1" w:char="F06D"/>
      </w:r>
      <w:r w:rsidR="009A7FD8">
        <w:rPr>
          <w:vertAlign w:val="subscript"/>
        </w:rPr>
        <w:sym w:font="Mathematica1" w:char="F06E"/>
      </w:r>
      <w:r w:rsidR="009A7FD8">
        <w:t>,</w:t>
      </w:r>
      <w:r w:rsidR="00B318DC">
        <w:t xml:space="preserve"> a unit vector, a scalar, a constant multiplier to define the vector as unit</w:t>
      </w:r>
      <w:r w:rsidR="00F5619F">
        <w:t xml:space="preserve">, and additional </w:t>
      </w:r>
      <w:r w:rsidR="00EE1214">
        <w:t xml:space="preserve">parameters. </w:t>
      </w:r>
      <w:r w:rsidR="00A82019">
        <w:t xml:space="preserve">Hence this is referred to as TeVeS. </w:t>
      </w:r>
      <w:r w:rsidR="00B318DC">
        <w:t xml:space="preserve"> </w:t>
      </w:r>
      <w:r w:rsidR="00A82019">
        <w:t>H</w:t>
      </w:r>
      <w:r w:rsidR="009A7FD8">
        <w:t>e construct</w:t>
      </w:r>
      <w:r w:rsidR="00F5619F">
        <w:t>s</w:t>
      </w:r>
      <w:r w:rsidR="009A7FD8">
        <w:t xml:space="preserve"> a physical metric</w:t>
      </w:r>
      <w:r w:rsidR="008B71F0">
        <w:t xml:space="preserve"> </w:t>
      </w:r>
      <w:r w:rsidR="00EE1214">
        <w:t xml:space="preserve"> </w:t>
      </w:r>
      <w:r w:rsidR="008B71F0">
        <w:t xml:space="preserve"> [slide 1</w:t>
      </w:r>
      <w:r w:rsidR="008752AF">
        <w:t>8</w:t>
      </w:r>
      <w:r w:rsidR="008B71F0">
        <w:t>]</w:t>
      </w:r>
    </w:p>
    <w:p w:rsidR="009A7FD8" w:rsidRDefault="009A7FD8" w:rsidP="002B2B49">
      <w:pPr>
        <w:pStyle w:val="NoSpacing"/>
      </w:pPr>
    </w:p>
    <w:p w:rsidR="00A82019" w:rsidRDefault="00906213" w:rsidP="002B2B49">
      <w:pPr>
        <w:pStyle w:val="NoSpacing"/>
      </w:pPr>
      <w:r>
        <w:rPr>
          <w:i/>
        </w:rPr>
        <w:t xml:space="preserve"> </w:t>
      </w:r>
      <w:r w:rsidR="009A7FD8">
        <w:rPr>
          <w:i/>
        </w:rPr>
        <w:t>g</w:t>
      </w:r>
      <w:r w:rsidR="009A7FD8" w:rsidRPr="009A7FD8">
        <w:rPr>
          <w:vertAlign w:val="subscript"/>
        </w:rPr>
        <w:sym w:font="Mathematica1" w:char="F06D"/>
      </w:r>
      <w:r w:rsidR="009A7FD8" w:rsidRPr="009A7FD8">
        <w:rPr>
          <w:vertAlign w:val="subscript"/>
        </w:rPr>
        <w:sym w:font="Mathematica1" w:char="F06E"/>
      </w:r>
      <w:r w:rsidR="009A7FD8">
        <w:rPr>
          <w:vertAlign w:val="subscript"/>
        </w:rPr>
        <w:t xml:space="preserve"> </w:t>
      </w:r>
      <w:r w:rsidR="009A7FD8">
        <w:t xml:space="preserve">= </w:t>
      </w:r>
      <w:r>
        <w:sym w:font="Mathematica1" w:char="F07B"/>
      </w:r>
      <w:r>
        <w:t>e</w:t>
      </w:r>
      <w:r>
        <w:rPr>
          <w:vertAlign w:val="superscript"/>
        </w:rPr>
        <w:t>-</w:t>
      </w:r>
      <w:r>
        <w:rPr>
          <w:vertAlign w:val="superscript"/>
        </w:rPr>
        <w:sym w:font="Mathematica1" w:char="F066"/>
      </w:r>
      <w:r>
        <w:sym w:font="Mathematica1" w:char="F028"/>
      </w:r>
      <w:r>
        <w:t>g</w:t>
      </w:r>
      <w:r>
        <w:rPr>
          <w:vertAlign w:val="subscript"/>
        </w:rPr>
        <w:sym w:font="Mathematica1" w:char="F06D"/>
      </w:r>
      <w:r>
        <w:rPr>
          <w:vertAlign w:val="subscript"/>
        </w:rPr>
        <w:sym w:font="Mathematica1" w:char="F06E"/>
      </w:r>
      <w:r>
        <w:t xml:space="preserve"> + U</w:t>
      </w:r>
      <w:r>
        <w:rPr>
          <w:vertAlign w:val="subscript"/>
        </w:rPr>
        <w:sym w:font="Mathematica1" w:char="F06D"/>
      </w:r>
      <w:r>
        <w:t>U</w:t>
      </w:r>
      <w:r>
        <w:rPr>
          <w:vertAlign w:val="subscript"/>
        </w:rPr>
        <w:sym w:font="Mathematica1" w:char="F06E"/>
      </w:r>
      <w:r>
        <w:sym w:font="Mathematica1" w:char="F029"/>
      </w:r>
      <w:r>
        <w:t xml:space="preserve"> - e</w:t>
      </w:r>
      <w:r>
        <w:rPr>
          <w:vertAlign w:val="superscript"/>
        </w:rPr>
        <w:sym w:font="Mathematica1" w:char="F066"/>
      </w:r>
      <w:r w:rsidRPr="00906213">
        <w:t xml:space="preserve"> </w:t>
      </w:r>
      <w:r>
        <w:t>U</w:t>
      </w:r>
      <w:r>
        <w:rPr>
          <w:vertAlign w:val="subscript"/>
        </w:rPr>
        <w:sym w:font="Mathematica1" w:char="F06D"/>
      </w:r>
      <w:r>
        <w:t>U</w:t>
      </w:r>
      <w:r>
        <w:rPr>
          <w:vertAlign w:val="subscript"/>
        </w:rPr>
        <w:sym w:font="Mathematica1" w:char="F06E"/>
      </w:r>
      <w:r>
        <w:sym w:font="Mathematica1" w:char="F07D"/>
      </w:r>
    </w:p>
    <w:p w:rsidR="00A82019" w:rsidRDefault="00A82019" w:rsidP="002B2B49">
      <w:pPr>
        <w:pStyle w:val="NoSpacing"/>
      </w:pPr>
      <w:r>
        <w:t>which interacts with the matter.</w:t>
      </w:r>
      <w:r w:rsidR="001E644E">
        <w:t xml:space="preserve">  The Lagrangian consists of four pieces</w:t>
      </w:r>
    </w:p>
    <w:p w:rsidR="001E644E" w:rsidRDefault="001E644E" w:rsidP="002B2B49">
      <w:pPr>
        <w:pStyle w:val="NoSpacing"/>
      </w:pPr>
    </w:p>
    <w:p w:rsidR="001E644E" w:rsidRDefault="001E644E" w:rsidP="002B2B49">
      <w:pPr>
        <w:pStyle w:val="NoSpacing"/>
      </w:pPr>
      <w:r>
        <w:t>S</w:t>
      </w:r>
      <w:r>
        <w:rPr>
          <w:vertAlign w:val="subscript"/>
        </w:rPr>
        <w:t xml:space="preserve">g </w:t>
      </w:r>
      <w:r>
        <w:t>= 1/</w:t>
      </w:r>
      <w:r>
        <w:sym w:font="Mathematica1" w:char="F028"/>
      </w:r>
      <w:r>
        <w:t>16</w:t>
      </w:r>
      <w:r>
        <w:sym w:font="Mathematica1" w:char="F070"/>
      </w:r>
      <w:r>
        <w:t>G</w:t>
      </w:r>
      <w:r>
        <w:sym w:font="Mathematica1" w:char="F029"/>
      </w:r>
      <w:r>
        <w:sym w:font="Mathematica3" w:char="F021"/>
      </w:r>
      <w:r w:rsidR="00B37AE8">
        <w:rPr>
          <w:rFonts w:ascii="Arial" w:hAnsi="Arial" w:cs="Arial"/>
        </w:rPr>
        <w:t>√</w:t>
      </w:r>
      <w:r w:rsidR="00B37AE8">
        <w:t>-g g</w:t>
      </w:r>
      <w:r w:rsidR="00B37AE8">
        <w:rPr>
          <w:vertAlign w:val="superscript"/>
        </w:rPr>
        <w:sym w:font="Mathematica1" w:char="F06D"/>
      </w:r>
      <w:r w:rsidR="00B37AE8">
        <w:rPr>
          <w:vertAlign w:val="superscript"/>
        </w:rPr>
        <w:sym w:font="Mathematica1" w:char="F06E"/>
      </w:r>
      <w:r w:rsidR="00B37AE8">
        <w:t xml:space="preserve"> R</w:t>
      </w:r>
      <w:r w:rsidR="00B37AE8">
        <w:rPr>
          <w:vertAlign w:val="subscript"/>
        </w:rPr>
        <w:sym w:font="Mathematica1" w:char="F06D"/>
      </w:r>
      <w:r w:rsidR="00B37AE8">
        <w:rPr>
          <w:vertAlign w:val="subscript"/>
        </w:rPr>
        <w:sym w:font="Mathematica1" w:char="F06E"/>
      </w:r>
      <w:r w:rsidR="00B37AE8">
        <w:t xml:space="preserve"> d</w:t>
      </w:r>
      <w:r w:rsidR="00B37AE8">
        <w:rPr>
          <w:vertAlign w:val="superscript"/>
        </w:rPr>
        <w:t>4</w:t>
      </w:r>
      <w:r w:rsidR="00B37AE8">
        <w:t>x</w:t>
      </w:r>
    </w:p>
    <w:p w:rsidR="00E65712" w:rsidRDefault="00E65712" w:rsidP="002B2B49">
      <w:pPr>
        <w:pStyle w:val="NoSpacing"/>
      </w:pPr>
    </w:p>
    <w:p w:rsidR="00E65712" w:rsidRPr="00FD1478" w:rsidRDefault="00B37AE8" w:rsidP="002B2B49">
      <w:pPr>
        <w:pStyle w:val="NoSpacing"/>
        <w:rPr>
          <w:i/>
        </w:rPr>
      </w:pPr>
      <w:r>
        <w:t>S</w:t>
      </w:r>
      <w:r w:rsidR="00E65712">
        <w:rPr>
          <w:vertAlign w:val="subscript"/>
        </w:rPr>
        <w:t>s</w:t>
      </w:r>
      <w:r>
        <w:t xml:space="preserve"> = -1/2</w:t>
      </w:r>
      <w:r>
        <w:sym w:font="Mathematica3" w:char="F021"/>
      </w:r>
      <w:r>
        <w:rPr>
          <w:rFonts w:ascii="Arial" w:hAnsi="Arial" w:cs="Arial"/>
        </w:rPr>
        <w:t>√</w:t>
      </w:r>
      <w:r>
        <w:t>-g</w:t>
      </w:r>
      <w:r>
        <w:sym w:font="Mathematica1" w:char="F05B"/>
      </w:r>
      <w:r>
        <w:sym w:font="Mathematica1" w:char="F073"/>
      </w:r>
      <w:r>
        <w:rPr>
          <w:vertAlign w:val="superscript"/>
        </w:rPr>
        <w:t>2</w:t>
      </w:r>
      <w:r>
        <w:sym w:font="Mathematica1" w:char="F028"/>
      </w:r>
      <w:r>
        <w:t xml:space="preserve"> g</w:t>
      </w:r>
      <w:r>
        <w:rPr>
          <w:vertAlign w:val="superscript"/>
        </w:rPr>
        <w:sym w:font="Mathematica1" w:char="F06D"/>
      </w:r>
      <w:r>
        <w:rPr>
          <w:vertAlign w:val="superscript"/>
        </w:rPr>
        <w:sym w:font="Mathematica1" w:char="F06E"/>
      </w:r>
      <w:r>
        <w:rPr>
          <w:vertAlign w:val="superscript"/>
        </w:rPr>
        <w:t xml:space="preserve"> </w:t>
      </w:r>
      <w:r>
        <w:t>- U</w:t>
      </w:r>
      <w:r>
        <w:rPr>
          <w:vertAlign w:val="superscript"/>
        </w:rPr>
        <w:sym w:font="Mathematica1" w:char="F06D"/>
      </w:r>
      <w:r>
        <w:t xml:space="preserve"> U</w:t>
      </w:r>
      <w:r>
        <w:rPr>
          <w:vertAlign w:val="superscript"/>
        </w:rPr>
        <w:sym w:font="Mathematica1" w:char="F06E"/>
      </w:r>
      <w:r>
        <w:sym w:font="Mathematica1" w:char="F029"/>
      </w:r>
      <w:r>
        <w:t xml:space="preserve"> </w:t>
      </w:r>
      <w:r>
        <w:sym w:font="Mathematica1" w:char="F066"/>
      </w:r>
      <w:r w:rsidR="00E65712">
        <w:rPr>
          <w:vertAlign w:val="subscript"/>
        </w:rPr>
        <w:t>,</w:t>
      </w:r>
      <w:r w:rsidR="00E65712">
        <w:rPr>
          <w:vertAlign w:val="subscript"/>
        </w:rPr>
        <w:sym w:font="Mathematica1" w:char="F06D"/>
      </w:r>
      <w:r w:rsidR="00E65712">
        <w:t xml:space="preserve"> </w:t>
      </w:r>
      <w:r w:rsidR="00E65712">
        <w:sym w:font="Mathematica1" w:char="F066"/>
      </w:r>
      <w:r w:rsidR="00E65712">
        <w:rPr>
          <w:vertAlign w:val="subscript"/>
        </w:rPr>
        <w:t>,</w:t>
      </w:r>
      <w:r w:rsidR="00E65712">
        <w:rPr>
          <w:vertAlign w:val="subscript"/>
        </w:rPr>
        <w:sym w:font="Mathematica1" w:char="F06E"/>
      </w:r>
      <w:r w:rsidR="00E65712">
        <w:t xml:space="preserve"> + 1/2 G</w:t>
      </w:r>
      <w:r w:rsidR="00E65712">
        <w:rPr>
          <w:i/>
        </w:rPr>
        <w:t>l</w:t>
      </w:r>
      <w:r w:rsidR="00E65712">
        <w:rPr>
          <w:vertAlign w:val="superscript"/>
        </w:rPr>
        <w:t>-2</w:t>
      </w:r>
      <w:r w:rsidR="00E65712">
        <w:sym w:font="Mathematica1" w:char="F073"/>
      </w:r>
      <w:r w:rsidR="00E65712">
        <w:rPr>
          <w:vertAlign w:val="superscript"/>
        </w:rPr>
        <w:t>4</w:t>
      </w:r>
      <w:r w:rsidR="00E65712">
        <w:rPr>
          <w:i/>
        </w:rPr>
        <w:t>F</w:t>
      </w:r>
      <w:r w:rsidR="00E65712">
        <w:t>(kG</w:t>
      </w:r>
      <w:r w:rsidR="00E65712">
        <w:sym w:font="Mathematica1" w:char="F073"/>
      </w:r>
      <w:r w:rsidR="00E65712">
        <w:rPr>
          <w:vertAlign w:val="superscript"/>
        </w:rPr>
        <w:t>2</w:t>
      </w:r>
      <w:r w:rsidR="00E65712">
        <w:t>)</w:t>
      </w:r>
      <w:r w:rsidR="00E65712">
        <w:sym w:font="Mathematica1" w:char="F05D"/>
      </w:r>
      <w:r w:rsidR="00E65712" w:rsidRPr="00E65712">
        <w:t xml:space="preserve"> </w:t>
      </w:r>
      <w:r w:rsidR="00E65712">
        <w:t>d</w:t>
      </w:r>
      <w:r w:rsidR="00E65712">
        <w:rPr>
          <w:vertAlign w:val="superscript"/>
        </w:rPr>
        <w:t>4</w:t>
      </w:r>
      <w:r w:rsidR="00E65712">
        <w:t>x</w:t>
      </w:r>
    </w:p>
    <w:p w:rsidR="00E65712" w:rsidRDefault="00E65712" w:rsidP="002B2B49">
      <w:pPr>
        <w:pStyle w:val="NoSpacing"/>
      </w:pPr>
    </w:p>
    <w:p w:rsidR="00117589" w:rsidRDefault="00E65712" w:rsidP="00117589">
      <w:pPr>
        <w:pStyle w:val="NoSpacing"/>
      </w:pPr>
      <w:r>
        <w:t>S</w:t>
      </w:r>
      <w:r>
        <w:rPr>
          <w:vertAlign w:val="subscript"/>
        </w:rPr>
        <w:t>v</w:t>
      </w:r>
      <w:r>
        <w:t xml:space="preserve"> = K</w:t>
      </w:r>
      <w:proofErr w:type="gramStart"/>
      <w:r>
        <w:t>/(</w:t>
      </w:r>
      <w:proofErr w:type="gramEnd"/>
      <w:r>
        <w:t>32</w:t>
      </w:r>
      <w:r>
        <w:sym w:font="Mathematica1" w:char="F070"/>
      </w:r>
      <w:r>
        <w:t>G)</w:t>
      </w:r>
      <w:r>
        <w:sym w:font="Mathematica3" w:char="F021"/>
      </w:r>
      <w:r>
        <w:t xml:space="preserve"> </w:t>
      </w:r>
      <w:r>
        <w:rPr>
          <w:rFonts w:ascii="Arial" w:hAnsi="Arial" w:cs="Arial"/>
        </w:rPr>
        <w:t>√</w:t>
      </w:r>
      <w:r>
        <w:t>-g</w:t>
      </w:r>
      <w:r>
        <w:sym w:font="Mathematica1" w:char="F05B"/>
      </w:r>
      <w:r w:rsidRPr="00E65712">
        <w:t xml:space="preserve"> </w:t>
      </w:r>
      <w:r>
        <w:t>g</w:t>
      </w:r>
      <w:r>
        <w:rPr>
          <w:vertAlign w:val="superscript"/>
        </w:rPr>
        <w:sym w:font="Mathematica1" w:char="F072"/>
      </w:r>
      <w:r>
        <w:rPr>
          <w:vertAlign w:val="superscript"/>
        </w:rPr>
        <w:sym w:font="Mathematica1" w:char="F073"/>
      </w:r>
      <w:r w:rsidRPr="00E65712">
        <w:t xml:space="preserve"> </w:t>
      </w:r>
      <w:r>
        <w:t>g</w:t>
      </w:r>
      <w:r>
        <w:rPr>
          <w:vertAlign w:val="superscript"/>
        </w:rPr>
        <w:sym w:font="Mathematica1" w:char="F06D"/>
      </w:r>
      <w:r>
        <w:rPr>
          <w:vertAlign w:val="superscript"/>
        </w:rPr>
        <w:sym w:font="Mathematica1" w:char="F06E"/>
      </w:r>
      <w:r>
        <w:t xml:space="preserve"> U</w:t>
      </w:r>
      <w:r>
        <w:rPr>
          <w:vertAlign w:val="subscript"/>
        </w:rPr>
        <w:t>[</w:t>
      </w:r>
      <w:r>
        <w:rPr>
          <w:vertAlign w:val="subscript"/>
        </w:rPr>
        <w:sym w:font="Mathematica1" w:char="F06D"/>
      </w:r>
      <w:r>
        <w:rPr>
          <w:vertAlign w:val="subscript"/>
        </w:rPr>
        <w:t>,</w:t>
      </w:r>
      <w:r>
        <w:rPr>
          <w:vertAlign w:val="subscript"/>
        </w:rPr>
        <w:sym w:font="Mathematica1" w:char="F072"/>
      </w:r>
      <w:r>
        <w:rPr>
          <w:vertAlign w:val="subscript"/>
        </w:rPr>
        <w:sym w:font="Mathematica1" w:char="F05D"/>
      </w:r>
      <w:r>
        <w:t xml:space="preserve"> U</w:t>
      </w:r>
      <w:r>
        <w:rPr>
          <w:vertAlign w:val="subscript"/>
        </w:rPr>
        <w:t>[</w:t>
      </w:r>
      <w:r>
        <w:rPr>
          <w:vertAlign w:val="subscript"/>
        </w:rPr>
        <w:sym w:font="Mathematica1" w:char="F06E"/>
      </w:r>
      <w:r>
        <w:rPr>
          <w:vertAlign w:val="subscript"/>
        </w:rPr>
        <w:t>,</w:t>
      </w:r>
      <w:r>
        <w:rPr>
          <w:vertAlign w:val="subscript"/>
        </w:rPr>
        <w:sym w:font="Mathematica1" w:char="F073"/>
      </w:r>
      <w:r>
        <w:rPr>
          <w:vertAlign w:val="subscript"/>
        </w:rPr>
        <w:sym w:font="Mathematica1" w:char="F05D"/>
      </w:r>
      <w:r w:rsidR="00117589">
        <w:t xml:space="preserve"> - 2</w:t>
      </w:r>
      <w:r w:rsidR="00117589">
        <w:sym w:font="Mathematica1" w:char="F06C"/>
      </w:r>
      <w:r w:rsidR="00117589">
        <w:t>/K (g</w:t>
      </w:r>
      <w:r w:rsidR="00117589">
        <w:rPr>
          <w:vertAlign w:val="superscript"/>
        </w:rPr>
        <w:sym w:font="Mathematica1" w:char="F06D"/>
      </w:r>
      <w:r w:rsidR="00117589">
        <w:rPr>
          <w:vertAlign w:val="superscript"/>
        </w:rPr>
        <w:sym w:font="Mathematica1" w:char="F06E"/>
      </w:r>
      <w:r w:rsidR="00117589">
        <w:t xml:space="preserve"> U</w:t>
      </w:r>
      <w:r w:rsidR="00117589">
        <w:rPr>
          <w:vertAlign w:val="subscript"/>
        </w:rPr>
        <w:sym w:font="Mathematica1" w:char="F06D"/>
      </w:r>
      <w:r w:rsidR="00117589">
        <w:t xml:space="preserve"> U</w:t>
      </w:r>
      <w:r w:rsidR="00117589">
        <w:rPr>
          <w:vertAlign w:val="subscript"/>
        </w:rPr>
        <w:sym w:font="Mathematica1" w:char="F06E"/>
      </w:r>
      <w:r w:rsidR="00117589">
        <w:t xml:space="preserve"> + 1)</w:t>
      </w:r>
      <w:r w:rsidR="00117589">
        <w:sym w:font="Mathematica1" w:char="F05D"/>
      </w:r>
      <w:r w:rsidR="00117589">
        <w:t xml:space="preserve"> d</w:t>
      </w:r>
      <w:r w:rsidR="00117589">
        <w:rPr>
          <w:vertAlign w:val="superscript"/>
        </w:rPr>
        <w:t>4</w:t>
      </w:r>
      <w:r w:rsidR="00117589">
        <w:t>x</w:t>
      </w:r>
    </w:p>
    <w:p w:rsidR="00117589" w:rsidRDefault="00117589" w:rsidP="00117589">
      <w:pPr>
        <w:pStyle w:val="NoSpacing"/>
      </w:pPr>
    </w:p>
    <w:p w:rsidR="00117589" w:rsidRDefault="00117589" w:rsidP="00117589">
      <w:pPr>
        <w:pStyle w:val="NoSpacing"/>
      </w:pPr>
      <w:r>
        <w:t>S</w:t>
      </w:r>
      <w:r>
        <w:rPr>
          <w:vertAlign w:val="subscript"/>
        </w:rPr>
        <w:t>m</w:t>
      </w:r>
      <w:r>
        <w:t xml:space="preserve"> = </w:t>
      </w:r>
      <w:r>
        <w:sym w:font="Mathematica3" w:char="F021"/>
      </w:r>
      <w:proofErr w:type="gramStart"/>
      <w:r>
        <w:rPr>
          <w:i/>
        </w:rPr>
        <w:t>L</w:t>
      </w:r>
      <w:r>
        <w:t>(</w:t>
      </w:r>
      <w:proofErr w:type="gramEnd"/>
      <w:r>
        <w:rPr>
          <w:i/>
        </w:rPr>
        <w:t>g</w:t>
      </w:r>
      <w:r>
        <w:rPr>
          <w:vertAlign w:val="subscript"/>
        </w:rPr>
        <w:sym w:font="Mathematica1" w:char="F06D"/>
      </w:r>
      <w:r>
        <w:rPr>
          <w:vertAlign w:val="subscript"/>
        </w:rPr>
        <w:sym w:font="Mathematica1" w:char="F06E"/>
      </w:r>
      <w:r>
        <w:t xml:space="preserve">, </w:t>
      </w:r>
      <w:r>
        <w:rPr>
          <w:i/>
        </w:rPr>
        <w:t>f</w:t>
      </w:r>
      <w:r>
        <w:rPr>
          <w:vertAlign w:val="superscript"/>
        </w:rPr>
        <w:sym w:font="Mathematica1" w:char="F072"/>
      </w:r>
      <w:r>
        <w:t>, ………….) d</w:t>
      </w:r>
      <w:r>
        <w:rPr>
          <w:vertAlign w:val="superscript"/>
        </w:rPr>
        <w:t>4</w:t>
      </w:r>
      <w:r>
        <w:t>x</w:t>
      </w:r>
    </w:p>
    <w:p w:rsidR="00117589" w:rsidRDefault="00117589" w:rsidP="00117589">
      <w:pPr>
        <w:pStyle w:val="NoSpacing"/>
      </w:pPr>
    </w:p>
    <w:p w:rsidR="00117589" w:rsidRDefault="00117589" w:rsidP="00117589">
      <w:pPr>
        <w:pStyle w:val="NoSpacing"/>
      </w:pPr>
      <w:r>
        <w:t>Note that the Einstein Lagrangian is included and that the vector field is normalized</w:t>
      </w:r>
      <w:r w:rsidR="00F5619F">
        <w:t xml:space="preserve"> by the Lagrange </w:t>
      </w:r>
      <w:proofErr w:type="gramStart"/>
      <w:r w:rsidR="00EE1214">
        <w:t xml:space="preserve">multiplier  </w:t>
      </w:r>
      <w:proofErr w:type="gramEnd"/>
      <w:r w:rsidR="00F5619F">
        <w:sym w:font="Mathematica1" w:char="F06C"/>
      </w:r>
      <w:r>
        <w:t xml:space="preserve">. </w:t>
      </w:r>
      <w:r w:rsidR="00FD1478">
        <w:t>In the Lagrangian for the scalar field, a length</w:t>
      </w:r>
      <w:r w:rsidR="002F1AC9">
        <w:t xml:space="preserve"> </w:t>
      </w:r>
      <w:r w:rsidR="002F1AC9">
        <w:rPr>
          <w:i/>
        </w:rPr>
        <w:t xml:space="preserve">l </w:t>
      </w:r>
      <w:r w:rsidR="002F1AC9">
        <w:t>which has the dimensions of a</w:t>
      </w:r>
      <w:r w:rsidR="002F1AC9">
        <w:rPr>
          <w:vertAlign w:val="subscript"/>
        </w:rPr>
        <w:t xml:space="preserve">0 </w:t>
      </w:r>
      <w:r w:rsidR="002F1AC9">
        <w:t xml:space="preserve">and the function </w:t>
      </w:r>
      <w:proofErr w:type="gramStart"/>
      <w:r w:rsidR="002F1AC9">
        <w:rPr>
          <w:i/>
        </w:rPr>
        <w:t>F</w:t>
      </w:r>
      <w:r w:rsidR="002F1AC9">
        <w:t>(</w:t>
      </w:r>
      <w:proofErr w:type="gramEnd"/>
      <w:r w:rsidR="002F1AC9">
        <w:t>kG</w:t>
      </w:r>
      <w:r w:rsidR="002F1AC9">
        <w:sym w:font="Mathematica1" w:char="F073"/>
      </w:r>
      <w:r w:rsidR="002F1AC9">
        <w:rPr>
          <w:vertAlign w:val="superscript"/>
        </w:rPr>
        <w:t>2</w:t>
      </w:r>
      <w:r w:rsidR="002F1AC9">
        <w:t xml:space="preserve">) is a potential for the scalar field acts as the transition function. </w:t>
      </w:r>
      <w:r w:rsidR="00FD1478">
        <w:t xml:space="preserve"> </w:t>
      </w:r>
      <w:r>
        <w:t xml:space="preserve"> </w:t>
      </w:r>
      <w:r w:rsidR="00F5619F">
        <w:sym w:font="Mathematica1" w:char="F073"/>
      </w:r>
      <w:r w:rsidR="00F5619F">
        <w:t xml:space="preserve"> </w:t>
      </w:r>
      <w:proofErr w:type="gramStart"/>
      <w:r w:rsidR="00F5619F">
        <w:t>is</w:t>
      </w:r>
      <w:proofErr w:type="gramEnd"/>
      <w:r w:rsidR="00F5619F">
        <w:t xml:space="preserve"> a function that can be eliminated in terms of the scalar field </w:t>
      </w:r>
      <w:r w:rsidR="00DC413F">
        <w:t xml:space="preserve">and there </w:t>
      </w:r>
      <w:r>
        <w:t xml:space="preserve">are </w:t>
      </w:r>
      <w:r w:rsidR="00DC413F">
        <w:t>two</w:t>
      </w:r>
      <w:r>
        <w:t xml:space="preserve"> other constants </w:t>
      </w:r>
      <w:r w:rsidR="00DC413F">
        <w:t>k and K</w:t>
      </w:r>
      <w:r w:rsidR="002F1AC9">
        <w:t>.</w:t>
      </w:r>
      <w:r>
        <w:t xml:space="preserve">  </w:t>
      </w:r>
      <w:proofErr w:type="spellStart"/>
      <w:r w:rsidR="00707E50">
        <w:t>Becke</w:t>
      </w:r>
      <w:r w:rsidR="002F1AC9">
        <w:t>nstein</w:t>
      </w:r>
      <w:proofErr w:type="spellEnd"/>
      <w:r w:rsidR="002F1AC9">
        <w:t xml:space="preserve"> designed the scalar potential </w:t>
      </w:r>
      <w:proofErr w:type="gramStart"/>
      <w:r w:rsidR="002F1AC9">
        <w:rPr>
          <w:i/>
        </w:rPr>
        <w:t>F</w:t>
      </w:r>
      <w:r w:rsidR="002F1AC9">
        <w:t>(</w:t>
      </w:r>
      <w:proofErr w:type="gramEnd"/>
      <w:r w:rsidR="002F1AC9">
        <w:t>kG</w:t>
      </w:r>
      <w:r w:rsidR="002F1AC9">
        <w:sym w:font="Mathematica1" w:char="F073"/>
      </w:r>
      <w:r w:rsidR="002F1AC9">
        <w:rPr>
          <w:vertAlign w:val="superscript"/>
        </w:rPr>
        <w:t>2</w:t>
      </w:r>
      <w:r w:rsidR="002F1AC9">
        <w:t xml:space="preserve">) </w:t>
      </w:r>
      <w:r>
        <w:t>to reproduce MOND</w:t>
      </w:r>
      <w:r w:rsidR="00FF22AF">
        <w:t xml:space="preserve"> both</w:t>
      </w:r>
      <w:r>
        <w:t xml:space="preserve"> around galaxies and dark energy cosmologically.</w:t>
      </w:r>
      <w:r w:rsidR="00FF22AF">
        <w:t xml:space="preserve">  In weak field reductions, this theory reproduces qualitatively the desired MOND behavior</w:t>
      </w:r>
      <w:r w:rsidR="00E911F8">
        <w:t xml:space="preserve">. </w:t>
      </w:r>
      <w:r w:rsidR="002F1AC9">
        <w:t xml:space="preserve"> I show you this only to admire what goes into a structure that tries to match the observations.</w:t>
      </w:r>
      <w:r w:rsidR="00E911F8">
        <w:t xml:space="preserve"> </w:t>
      </w:r>
    </w:p>
    <w:p w:rsidR="00906213" w:rsidRPr="00906213" w:rsidRDefault="00906213" w:rsidP="002B2B49">
      <w:pPr>
        <w:pStyle w:val="NoSpacing"/>
      </w:pPr>
    </w:p>
    <w:p w:rsidR="00E911F8" w:rsidRDefault="00B318DC" w:rsidP="00E911F8">
      <w:pPr>
        <w:pStyle w:val="NoSpacing"/>
      </w:pPr>
      <w:r>
        <w:t>This theory is interesting, but ad hoc.  The metric field equations are derived, but the vector and scalar fields depend on</w:t>
      </w:r>
      <w:r w:rsidR="008A088D">
        <w:t xml:space="preserve"> the</w:t>
      </w:r>
      <w:r>
        <w:t xml:space="preserve"> ingenious potential which is put in by hand.  </w:t>
      </w:r>
      <w:r w:rsidR="00E911F8">
        <w:t>The theory is still under active study and change, but it is not a satisfactory complete structure.</w:t>
      </w:r>
    </w:p>
    <w:p w:rsidR="00B318DC" w:rsidRDefault="00B318DC" w:rsidP="002E6F78">
      <w:pPr>
        <w:pStyle w:val="NoSpacing"/>
      </w:pPr>
      <w:r>
        <w:t xml:space="preserve"> </w:t>
      </w:r>
    </w:p>
    <w:p w:rsidR="003251D5" w:rsidRDefault="00B318DC" w:rsidP="00775F8B">
      <w:r>
        <w:t xml:space="preserve">I don’t present MOND as the future, but only as a possible future. </w:t>
      </w:r>
      <w:r w:rsidR="002E6F78">
        <w:t xml:space="preserve"> </w:t>
      </w:r>
      <w:r>
        <w:t xml:space="preserve">I really think that we don’t have enough information and that new ideas are needed.  The observation of gravitational radiation </w:t>
      </w:r>
      <w:r w:rsidR="00B16CC9">
        <w:t xml:space="preserve">by </w:t>
      </w:r>
      <w:r>
        <w:t xml:space="preserve">LIGO opens up the opportunity to gather that new information.  </w:t>
      </w:r>
      <w:r w:rsidR="00A21C41">
        <w:t>I thank you for listening to me.</w:t>
      </w:r>
    </w:p>
    <w:p w:rsidR="00B318DC" w:rsidRDefault="00B318DC" w:rsidP="00775F8B">
      <w:r>
        <w:lastRenderedPageBreak/>
        <w:t>Thank you for listening to me.</w:t>
      </w:r>
    </w:p>
    <w:p w:rsidR="00E94C84" w:rsidRDefault="00E94C84" w:rsidP="00775F8B"/>
    <w:p w:rsidR="00E94C84" w:rsidRDefault="00E94C84" w:rsidP="00775F8B">
      <w:r>
        <w:t>References:</w:t>
      </w:r>
    </w:p>
    <w:p w:rsidR="00E94C84" w:rsidRDefault="00E94C84" w:rsidP="00E94C84">
      <w:r w:rsidRPr="00E94C84">
        <w:t xml:space="preserve">Thibault Damour, </w:t>
      </w:r>
      <w:r w:rsidRPr="00E94C84">
        <w:rPr>
          <w:i/>
        </w:rPr>
        <w:t>The Problem of Motion in General Relativity: A Century Assessment</w:t>
      </w:r>
      <w:r w:rsidRPr="00E94C84">
        <w:t>,</w:t>
      </w:r>
    </w:p>
    <w:p w:rsidR="00E94C84" w:rsidRPr="00E94C84" w:rsidRDefault="00E94C84" w:rsidP="00E94C84">
      <w:r w:rsidRPr="00E94C84">
        <w:t xml:space="preserve"> delivered at A Century of General Relativity, Berlin (November 30-December 6, 2015)</w:t>
      </w:r>
    </w:p>
    <w:p w:rsidR="00E94C84" w:rsidRDefault="00E94C84" w:rsidP="00E94C84">
      <w:pPr>
        <w:pStyle w:val="NoSpacing"/>
      </w:pPr>
    </w:p>
    <w:p w:rsidR="00E94C84" w:rsidRDefault="00E94C84" w:rsidP="00E94C84">
      <w:r>
        <w:t xml:space="preserve">Peter Havas, </w:t>
      </w:r>
      <w:r>
        <w:rPr>
          <w:i/>
        </w:rPr>
        <w:t xml:space="preserve">The Early History of the “Problem of Motion” in General Relativity” </w:t>
      </w:r>
    </w:p>
    <w:p w:rsidR="00E94C84" w:rsidRPr="00E94C84" w:rsidRDefault="00E94C84" w:rsidP="00E94C84">
      <w:r>
        <w:t xml:space="preserve">In </w:t>
      </w:r>
      <w:r>
        <w:rPr>
          <w:b/>
        </w:rPr>
        <w:t xml:space="preserve">Einstein and the History of General Relativity, </w:t>
      </w:r>
      <w:r>
        <w:t>Birkhauser (1989), eds Don Howard and John Stachel</w:t>
      </w:r>
    </w:p>
    <w:p w:rsidR="00B318DC" w:rsidRPr="00B318DC" w:rsidRDefault="00B318DC" w:rsidP="00775F8B"/>
    <w:p w:rsidR="00B05905" w:rsidRDefault="00B05905" w:rsidP="00775F8B"/>
    <w:p w:rsidR="00B05905" w:rsidRPr="00ED0933" w:rsidRDefault="00B05905" w:rsidP="00775F8B"/>
    <w:p w:rsidR="00ED0933" w:rsidRPr="00ED0933" w:rsidRDefault="004739BC" w:rsidP="00775F8B">
      <w:r>
        <w:t>..</w:t>
      </w:r>
    </w:p>
    <w:p w:rsidR="00107624" w:rsidRPr="00107624" w:rsidRDefault="00107624" w:rsidP="00775F8B"/>
    <w:p w:rsidR="007E617F" w:rsidRDefault="007E617F" w:rsidP="00775F8B"/>
    <w:p w:rsidR="00775F8B" w:rsidRPr="00775F8B" w:rsidRDefault="00775F8B" w:rsidP="00775F8B"/>
    <w:p w:rsidR="00775F8B" w:rsidRPr="00775F8B" w:rsidRDefault="00775F8B" w:rsidP="00775F8B"/>
    <w:p w:rsidR="00775F8B" w:rsidRPr="00775F8B" w:rsidRDefault="00775F8B" w:rsidP="00775F8B"/>
    <w:p w:rsidR="00775F8B" w:rsidRDefault="00775F8B" w:rsidP="006C3492"/>
    <w:p w:rsidR="00D41A5F" w:rsidRDefault="00D41A5F" w:rsidP="006C3492"/>
    <w:p w:rsidR="007069C6" w:rsidRPr="007E04EB" w:rsidRDefault="007069C6" w:rsidP="007E04EB"/>
    <w:p w:rsidR="007E04EB" w:rsidRDefault="007E04EB" w:rsidP="00D41A5F"/>
    <w:p w:rsidR="00E539DF" w:rsidRDefault="00E539DF" w:rsidP="006C3492"/>
    <w:p w:rsidR="00E539DF" w:rsidRDefault="00E539DF" w:rsidP="006C3492"/>
    <w:p w:rsidR="00205341" w:rsidRDefault="00205341" w:rsidP="006C3492"/>
    <w:p w:rsidR="00205341" w:rsidRPr="00205341" w:rsidRDefault="00205341" w:rsidP="006C3492"/>
    <w:p w:rsidR="00A06E25" w:rsidRDefault="00A06E25" w:rsidP="006C3492"/>
    <w:p w:rsidR="00B53D22" w:rsidRDefault="00B53D22" w:rsidP="006C3492"/>
    <w:p w:rsidR="00A731F6" w:rsidRDefault="00A731F6"/>
    <w:sectPr w:rsidR="00A731F6">
      <w:pgSz w:w="12240" w:h="15840"/>
      <w:pgMar w:top="1440" w:right="1440" w:bottom="1440" w:left="1440" w:header="720" w:footer="720" w:gutter="0"/>
      <w:cols w:space="720"/>
      <w:docGrid w:linePitch="360"/>
    </w:sectPr>
  </w:body>
</w:document>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font w:name="Calibri">
    <w:panose1 w:val="020F0502020204030204"/>
    <w:charset w:val="00"/>
    <w:family w:val="swiss"/>
    <w:pitch w:val="variable"/>
    <w:sig w:usb0="E00002FF" w:usb1="4000ACFF" w:usb2="00000001" w:usb3="00000000" w:csb0="0000019F" w:csb1="00000000"/>
  </w:font>
  <w:font w:name="Times New Roman">
    <w:panose1 w:val="02020603050405020304"/>
    <w:charset w:val="00"/>
    <w:family w:val="roman"/>
    <w:pitch w:val="variable"/>
    <w:sig w:usb0="E0002AFF" w:usb1="C0007841" w:usb2="00000009" w:usb3="00000000" w:csb0="000001FF" w:csb1="00000000"/>
  </w:font>
  <w:font w:name="Segoe UI">
    <w:panose1 w:val="020B0502040204020203"/>
    <w:charset w:val="00"/>
    <w:family w:val="swiss"/>
    <w:pitch w:val="variable"/>
    <w:sig w:usb0="E10022FF" w:usb1="C000E47F" w:usb2="00000029" w:usb3="00000000" w:csb0="000001DF" w:csb1="00000000"/>
  </w:font>
  <w:font w:name="Mathematica1">
    <w:panose1 w:val="05000502060100000001"/>
    <w:charset w:val="02"/>
    <w:family w:val="auto"/>
    <w:pitch w:val="variable"/>
    <w:sig w:usb0="00000000" w:usb1="10000000" w:usb2="00000000" w:usb3="00000000" w:csb0="80000000" w:csb1="00000000"/>
  </w:font>
  <w:font w:name="Cambria Math">
    <w:panose1 w:val="02040503050406030204"/>
    <w:charset w:val="00"/>
    <w:family w:val="roman"/>
    <w:pitch w:val="variable"/>
    <w:sig w:usb0="E00002FF" w:usb1="420024FF" w:usb2="00000000" w:usb3="00000000" w:csb0="0000019F" w:csb1="00000000"/>
  </w:font>
  <w:font w:name="Mathematica3">
    <w:panose1 w:val="00000400000000000000"/>
    <w:charset w:val="02"/>
    <w:family w:val="auto"/>
    <w:pitch w:val="variable"/>
    <w:sig w:usb0="00000000" w:usb1="10000000" w:usb2="00000000" w:usb3="00000000" w:csb0="80000000" w:csb1="00000000"/>
  </w:font>
  <w:font w:name="Arial">
    <w:panose1 w:val="020B0604020202020204"/>
    <w:charset w:val="00"/>
    <w:family w:val="swiss"/>
    <w:pitch w:val="variable"/>
    <w:sig w:usb0="E0002AFF" w:usb1="C0007843" w:usb2="00000009" w:usb3="00000000" w:csb0="000001FF" w:csb1="00000000"/>
  </w:font>
  <w:font w:name="Calibri Light">
    <w:panose1 w:val="020F0302020204030204"/>
    <w:charset w:val="00"/>
    <w:family w:val="swiss"/>
    <w:pitch w:val="variable"/>
    <w:sig w:usb0="A00002EF" w:usb1="4000207B" w:usb2="00000000" w:usb3="00000000" w:csb0="0000019F" w:csb1="00000000"/>
  </w:font>
</w:fonts>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sl="http://schemas.openxmlformats.org/schemaLibrary/2006/main" mc:Ignorable="w14 w15">
  <w:zoom w:percent="100"/>
  <w:proofState w:spelling="clean" w:grammar="clean"/>
  <w:defaultTabStop w:val="720"/>
  <w:characterSpacingControl w:val="doNotCompress"/>
  <w:compa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
  <w:rsids>
    <w:rsidRoot w:val="006C3492"/>
    <w:rsid w:val="000574DD"/>
    <w:rsid w:val="000613B9"/>
    <w:rsid w:val="00066CCA"/>
    <w:rsid w:val="00067B29"/>
    <w:rsid w:val="00075EB9"/>
    <w:rsid w:val="000B0610"/>
    <w:rsid w:val="000B3EB3"/>
    <w:rsid w:val="000D2E8C"/>
    <w:rsid w:val="000E3A43"/>
    <w:rsid w:val="00107624"/>
    <w:rsid w:val="00112F8A"/>
    <w:rsid w:val="00117589"/>
    <w:rsid w:val="001B63FB"/>
    <w:rsid w:val="001D0C77"/>
    <w:rsid w:val="001E644E"/>
    <w:rsid w:val="00205341"/>
    <w:rsid w:val="002434CA"/>
    <w:rsid w:val="00246468"/>
    <w:rsid w:val="00291A12"/>
    <w:rsid w:val="002A3DEA"/>
    <w:rsid w:val="002A5CFA"/>
    <w:rsid w:val="002B07EF"/>
    <w:rsid w:val="002B2B49"/>
    <w:rsid w:val="002C342A"/>
    <w:rsid w:val="002E6F78"/>
    <w:rsid w:val="002F1AC9"/>
    <w:rsid w:val="003216A9"/>
    <w:rsid w:val="00323B63"/>
    <w:rsid w:val="003251D5"/>
    <w:rsid w:val="003366C3"/>
    <w:rsid w:val="003653B0"/>
    <w:rsid w:val="00365B17"/>
    <w:rsid w:val="0037321D"/>
    <w:rsid w:val="003835D7"/>
    <w:rsid w:val="003E4C18"/>
    <w:rsid w:val="003F2B6B"/>
    <w:rsid w:val="00400F8A"/>
    <w:rsid w:val="004038CA"/>
    <w:rsid w:val="00414D29"/>
    <w:rsid w:val="0041680C"/>
    <w:rsid w:val="0042764E"/>
    <w:rsid w:val="00447ADB"/>
    <w:rsid w:val="004739BC"/>
    <w:rsid w:val="004754D4"/>
    <w:rsid w:val="00477A3F"/>
    <w:rsid w:val="004C1936"/>
    <w:rsid w:val="00506541"/>
    <w:rsid w:val="00564EF8"/>
    <w:rsid w:val="00595452"/>
    <w:rsid w:val="005C2D1B"/>
    <w:rsid w:val="005D1C12"/>
    <w:rsid w:val="006329E0"/>
    <w:rsid w:val="00642E16"/>
    <w:rsid w:val="00695F41"/>
    <w:rsid w:val="006C3492"/>
    <w:rsid w:val="006C5AC2"/>
    <w:rsid w:val="006E2608"/>
    <w:rsid w:val="006E3F6D"/>
    <w:rsid w:val="0070489E"/>
    <w:rsid w:val="007069C6"/>
    <w:rsid w:val="00707C27"/>
    <w:rsid w:val="00707E50"/>
    <w:rsid w:val="00713B91"/>
    <w:rsid w:val="00740811"/>
    <w:rsid w:val="00761015"/>
    <w:rsid w:val="007649CB"/>
    <w:rsid w:val="00775F8B"/>
    <w:rsid w:val="007A4028"/>
    <w:rsid w:val="007E04EB"/>
    <w:rsid w:val="007E617F"/>
    <w:rsid w:val="008052D6"/>
    <w:rsid w:val="00815D69"/>
    <w:rsid w:val="008163BE"/>
    <w:rsid w:val="008319DB"/>
    <w:rsid w:val="008752AF"/>
    <w:rsid w:val="008862F7"/>
    <w:rsid w:val="0089132C"/>
    <w:rsid w:val="00897C69"/>
    <w:rsid w:val="008A088D"/>
    <w:rsid w:val="008B71F0"/>
    <w:rsid w:val="008B7E06"/>
    <w:rsid w:val="008C2431"/>
    <w:rsid w:val="008C56E2"/>
    <w:rsid w:val="008C56E4"/>
    <w:rsid w:val="008D07B1"/>
    <w:rsid w:val="00903871"/>
    <w:rsid w:val="009047BA"/>
    <w:rsid w:val="00906213"/>
    <w:rsid w:val="009A7FD8"/>
    <w:rsid w:val="009E2CBF"/>
    <w:rsid w:val="00A06E25"/>
    <w:rsid w:val="00A21834"/>
    <w:rsid w:val="00A21C41"/>
    <w:rsid w:val="00A54A5F"/>
    <w:rsid w:val="00A60B43"/>
    <w:rsid w:val="00A61416"/>
    <w:rsid w:val="00A731F6"/>
    <w:rsid w:val="00A82019"/>
    <w:rsid w:val="00A9621B"/>
    <w:rsid w:val="00AA0FA6"/>
    <w:rsid w:val="00AA1B3B"/>
    <w:rsid w:val="00AB67B4"/>
    <w:rsid w:val="00B05905"/>
    <w:rsid w:val="00B13392"/>
    <w:rsid w:val="00B16CC9"/>
    <w:rsid w:val="00B20CC2"/>
    <w:rsid w:val="00B23E88"/>
    <w:rsid w:val="00B318DC"/>
    <w:rsid w:val="00B37AE8"/>
    <w:rsid w:val="00B53D22"/>
    <w:rsid w:val="00B6636F"/>
    <w:rsid w:val="00B9605F"/>
    <w:rsid w:val="00BB344D"/>
    <w:rsid w:val="00C1228C"/>
    <w:rsid w:val="00C24F8A"/>
    <w:rsid w:val="00C32153"/>
    <w:rsid w:val="00C3329D"/>
    <w:rsid w:val="00C53B43"/>
    <w:rsid w:val="00C54FE5"/>
    <w:rsid w:val="00C87038"/>
    <w:rsid w:val="00CA6EEE"/>
    <w:rsid w:val="00CD4891"/>
    <w:rsid w:val="00D10A5D"/>
    <w:rsid w:val="00D203B4"/>
    <w:rsid w:val="00D41A5F"/>
    <w:rsid w:val="00D6070A"/>
    <w:rsid w:val="00D66E82"/>
    <w:rsid w:val="00D72DB3"/>
    <w:rsid w:val="00D80080"/>
    <w:rsid w:val="00DA0645"/>
    <w:rsid w:val="00DC413F"/>
    <w:rsid w:val="00E23904"/>
    <w:rsid w:val="00E539DF"/>
    <w:rsid w:val="00E65712"/>
    <w:rsid w:val="00E911F8"/>
    <w:rsid w:val="00E94C84"/>
    <w:rsid w:val="00ED0933"/>
    <w:rsid w:val="00ED2DEB"/>
    <w:rsid w:val="00EE1214"/>
    <w:rsid w:val="00F070CB"/>
    <w:rsid w:val="00F5619F"/>
    <w:rsid w:val="00F564EC"/>
    <w:rsid w:val="00F708F4"/>
    <w:rsid w:val="00FC0EB9"/>
    <w:rsid w:val="00FC1AF8"/>
    <w:rsid w:val="00FD1478"/>
    <w:rsid w:val="00FD2880"/>
    <w:rsid w:val="00FD7AFB"/>
    <w:rsid w:val="00FF22AF"/>
  </w:rsids>
  <m:mathPr>
    <m:mathFont m:val="Cambria Math"/>
    <m:brkBin m:val="before"/>
    <m:brkBinSub m:val="--"/>
    <m:smallFrac m:val="0"/>
    <m:dispDef/>
    <m:lMargin m:val="0"/>
    <m:rMargin m:val="0"/>
    <m:defJc m:val="centerGroup"/>
    <m:wrapIndent m:val="1440"/>
    <m:intLim m:val="subSup"/>
    <m:naryLim m:val="undOvr"/>
  </m:mathPr>
  <w:themeFontLang w:val="en-US"/>
  <w:clrSchemeMapping w:bg1="light1" w:t1="dark1" w:bg2="light2" w:t2="dark2" w:accent1="accent1" w:accent2="accent2" w:accent3="accent3" w:accent4="accent4" w:accent5="accent5" w:accent6="accent6" w:hyperlink="hyperlink" w:followedHyperlink="followedHyperlink"/>
  <w:shapeDefaults>
    <o:shapedefaults v:ext="edit" spidmax="1027"/>
    <o:shapelayout v:ext="edit">
      <o:idmap v:ext="edit" data="1"/>
    </o:shapelayout>
  </w:shapeDefaults>
  <w:decimalSymbol w:val="."/>
  <w:listSeparator w:val=","/>
  <w15:chartTrackingRefBased/>
  <w15:docId w15:val="{ADC7F506-F153-4E3A-A09B-19A7F817C680}"/>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docDefaults>
    <w:rPrDefault>
      <w:rPr>
        <w:rFonts w:asciiTheme="minorHAnsi" w:eastAsiaTheme="minorHAnsi" w:hAnsiTheme="minorHAnsi" w:cstheme="minorBidi"/>
        <w:sz w:val="22"/>
        <w:szCs w:val="22"/>
        <w:lang w:val="en-US" w:eastAsia="en-US" w:bidi="ar-SA"/>
      </w:rPr>
    </w:rPrDefault>
    <w:pPrDefault>
      <w:pPr>
        <w:spacing w:after="160" w:line="259" w:lineRule="auto"/>
      </w:pPr>
    </w:pPrDefault>
  </w:docDefaults>
  <w:latentStyles w:defLockedState="0" w:defUIPriority="99" w:defSemiHidden="0" w:defUnhideWhenUsed="0" w:defQFormat="0" w:count="371">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atentStyles>
  <w:style w:type="paragraph" w:default="1" w:styleId="Normal">
    <w:name w:val="Normal"/>
    <w:qFormat/>
    <w:rsid w:val="006C3492"/>
    <w:pPr>
      <w:spacing w:line="256" w:lineRule="auto"/>
    </w:pPr>
  </w:style>
  <w:style w:type="character" w:default="1" w:styleId="DefaultParagraphFont">
    <w:name w:val="Default Paragraph Font"/>
    <w:uiPriority w:val="1"/>
    <w:semiHidden/>
    <w:unhideWhenUsed/>
  </w:style>
  <w:style w:type="table" w:default="1" w:styleId="TableNormal">
    <w:name w:val="Normal Table"/>
    <w:uiPriority w:val="99"/>
    <w:semiHidden/>
    <w:unhideWhenUsed/>
    <w:tblPr>
      <w:tblInd w:w="0" w:type="dxa"/>
      <w:tblCellMar>
        <w:top w:w="0" w:type="dxa"/>
        <w:left w:w="108" w:type="dxa"/>
        <w:bottom w:w="0" w:type="dxa"/>
        <w:right w:w="108" w:type="dxa"/>
      </w:tblCellMar>
    </w:tblPr>
  </w:style>
  <w:style w:type="numbering" w:default="1" w:styleId="NoList">
    <w:name w:val="No List"/>
    <w:uiPriority w:val="99"/>
    <w:semiHidden/>
    <w:unhideWhenUsed/>
  </w:style>
  <w:style w:type="paragraph" w:styleId="NoSpacing">
    <w:name w:val="No Spacing"/>
    <w:uiPriority w:val="1"/>
    <w:qFormat/>
    <w:rsid w:val="002B2B49"/>
    <w:pPr>
      <w:spacing w:after="0" w:line="240" w:lineRule="auto"/>
    </w:pPr>
  </w:style>
  <w:style w:type="character" w:styleId="PlaceholderText">
    <w:name w:val="Placeholder Text"/>
    <w:basedOn w:val="DefaultParagraphFont"/>
    <w:uiPriority w:val="99"/>
    <w:semiHidden/>
    <w:rsid w:val="0042764E"/>
    <w:rPr>
      <w:color w:val="808080"/>
    </w:rPr>
  </w:style>
  <w:style w:type="character" w:styleId="CommentReference">
    <w:name w:val="annotation reference"/>
    <w:basedOn w:val="DefaultParagraphFont"/>
    <w:uiPriority w:val="99"/>
    <w:semiHidden/>
    <w:unhideWhenUsed/>
    <w:rsid w:val="00FD1478"/>
    <w:rPr>
      <w:sz w:val="16"/>
      <w:szCs w:val="16"/>
    </w:rPr>
  </w:style>
  <w:style w:type="paragraph" w:styleId="CommentText">
    <w:name w:val="annotation text"/>
    <w:basedOn w:val="Normal"/>
    <w:link w:val="CommentTextChar"/>
    <w:uiPriority w:val="99"/>
    <w:semiHidden/>
    <w:unhideWhenUsed/>
    <w:rsid w:val="00FD1478"/>
    <w:pPr>
      <w:spacing w:line="240" w:lineRule="auto"/>
    </w:pPr>
    <w:rPr>
      <w:sz w:val="20"/>
      <w:szCs w:val="20"/>
    </w:rPr>
  </w:style>
  <w:style w:type="character" w:customStyle="1" w:styleId="CommentTextChar">
    <w:name w:val="Comment Text Char"/>
    <w:basedOn w:val="DefaultParagraphFont"/>
    <w:link w:val="CommentText"/>
    <w:uiPriority w:val="99"/>
    <w:semiHidden/>
    <w:rsid w:val="00FD1478"/>
    <w:rPr>
      <w:sz w:val="20"/>
      <w:szCs w:val="20"/>
    </w:rPr>
  </w:style>
  <w:style w:type="paragraph" w:styleId="CommentSubject">
    <w:name w:val="annotation subject"/>
    <w:basedOn w:val="CommentText"/>
    <w:next w:val="CommentText"/>
    <w:link w:val="CommentSubjectChar"/>
    <w:uiPriority w:val="99"/>
    <w:semiHidden/>
    <w:unhideWhenUsed/>
    <w:rsid w:val="00FD1478"/>
    <w:rPr>
      <w:b/>
      <w:bCs/>
    </w:rPr>
  </w:style>
  <w:style w:type="character" w:customStyle="1" w:styleId="CommentSubjectChar">
    <w:name w:val="Comment Subject Char"/>
    <w:basedOn w:val="CommentTextChar"/>
    <w:link w:val="CommentSubject"/>
    <w:uiPriority w:val="99"/>
    <w:semiHidden/>
    <w:rsid w:val="00FD1478"/>
    <w:rPr>
      <w:b/>
      <w:bCs/>
      <w:sz w:val="20"/>
      <w:szCs w:val="20"/>
    </w:rPr>
  </w:style>
  <w:style w:type="paragraph" w:styleId="BalloonText">
    <w:name w:val="Balloon Text"/>
    <w:basedOn w:val="Normal"/>
    <w:link w:val="BalloonTextChar"/>
    <w:uiPriority w:val="99"/>
    <w:semiHidden/>
    <w:unhideWhenUsed/>
    <w:rsid w:val="00FD1478"/>
    <w:pPr>
      <w:spacing w:after="0" w:line="240" w:lineRule="auto"/>
    </w:pPr>
    <w:rPr>
      <w:rFonts w:ascii="Segoe UI" w:hAnsi="Segoe UI" w:cs="Segoe UI"/>
      <w:sz w:val="18"/>
      <w:szCs w:val="18"/>
    </w:rPr>
  </w:style>
  <w:style w:type="character" w:customStyle="1" w:styleId="BalloonTextChar">
    <w:name w:val="Balloon Text Char"/>
    <w:basedOn w:val="DefaultParagraphFont"/>
    <w:link w:val="BalloonText"/>
    <w:uiPriority w:val="99"/>
    <w:semiHidden/>
    <w:rsid w:val="00FD1478"/>
    <w:rPr>
      <w:rFonts w:ascii="Segoe UI" w:hAnsi="Segoe UI" w:cs="Segoe UI"/>
      <w:sz w:val="18"/>
      <w:szCs w:val="18"/>
    </w:r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divs>
    <w:div w:id="853301962">
      <w:bodyDiv w:val="1"/>
      <w:marLeft w:val="0"/>
      <w:marRight w:val="0"/>
      <w:marTop w:val="0"/>
      <w:marBottom w:val="0"/>
      <w:divBdr>
        <w:top w:val="none" w:sz="0" w:space="0" w:color="auto"/>
        <w:left w:val="none" w:sz="0" w:space="0" w:color="auto"/>
        <w:bottom w:val="none" w:sz="0" w:space="0" w:color="auto"/>
        <w:right w:val="none" w:sz="0" w:space="0" w:color="auto"/>
      </w:divBdr>
    </w:div>
  </w:divs>
  <w:optimizeForBrowser/>
  <w:allowPNG/>
</w:webSettings>
</file>

<file path=word/_rels/document.xml.rels><?xml version="1.0" encoding="UTF-8" standalone="yes"?>
<Relationships xmlns="http://schemas.openxmlformats.org/package/2006/relationships"><Relationship Id="rId8" Type="http://schemas.openxmlformats.org/officeDocument/2006/relationships/fontTable" Target="fontTable.xml"/><Relationship Id="rId3" Type="http://schemas.openxmlformats.org/officeDocument/2006/relationships/webSettings" Target="webSettings.xml"/><Relationship Id="rId7" Type="http://schemas.openxmlformats.org/officeDocument/2006/relationships/image" Target="media/image3.jpeg"/><Relationship Id="rId2" Type="http://schemas.openxmlformats.org/officeDocument/2006/relationships/settings" Target="settings.xml"/><Relationship Id="rId1" Type="http://schemas.openxmlformats.org/officeDocument/2006/relationships/styles" Target="styles.xml"/><Relationship Id="rId6" Type="http://schemas.openxmlformats.org/officeDocument/2006/relationships/image" Target="media/image2.jpeg"/><Relationship Id="rId5" Type="http://schemas.openxmlformats.org/officeDocument/2006/relationships/oleObject" Target="embeddings/oleObject1.bin"/><Relationship Id="rId4" Type="http://schemas.openxmlformats.org/officeDocument/2006/relationships/image" Target="media/image1.emf"/><Relationship Id="rId9" Type="http://schemas.openxmlformats.org/officeDocument/2006/relationships/theme" Target="theme/theme1.xml"/></Relationships>
</file>

<file path=word/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Normal.dotm</Template>
  <TotalTime>4086</TotalTime>
  <Pages>10</Pages>
  <Words>2926</Words>
  <Characters>16680</Characters>
  <Application>Microsoft Office Word</Application>
  <DocSecurity>0</DocSecurity>
  <Lines>139</Lines>
  <Paragraphs>39</Paragraphs>
  <ScaleCrop>false</ScaleCrop>
  <HeadingPairs>
    <vt:vector size="2" baseType="variant">
      <vt:variant>
        <vt:lpstr>Title</vt:lpstr>
      </vt:variant>
      <vt:variant>
        <vt:i4>1</vt:i4>
      </vt:variant>
    </vt:vector>
  </HeadingPairs>
  <TitlesOfParts>
    <vt:vector size="1" baseType="lpstr">
      <vt:lpstr/>
    </vt:vector>
  </TitlesOfParts>
  <Company>Syracuse University</Company>
  <LinksUpToDate>false</LinksUpToDate>
  <CharactersWithSpaces>19567</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Joshua N Goldberg</dc:creator>
  <cp:keywords/>
  <dc:description/>
  <cp:lastModifiedBy>Joshua N Goldberg</cp:lastModifiedBy>
  <cp:revision>40</cp:revision>
  <dcterms:created xsi:type="dcterms:W3CDTF">2017-07-10T17:33:00Z</dcterms:created>
  <dcterms:modified xsi:type="dcterms:W3CDTF">2017-09-12T20:21:00Z</dcterms:modified>
</cp:coreProperties>
</file>