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77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90" d="100"/>
          <a:sy n="90" d="100"/>
        </p:scale>
        <p:origin x="17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508000" y="659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Line"/>
          <p:cNvSpPr/>
          <p:nvPr/>
        </p:nvSpPr>
        <p:spPr>
          <a:xfrm>
            <a:off x="508000" y="408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Line"/>
          <p:cNvSpPr/>
          <p:nvPr/>
        </p:nvSpPr>
        <p:spPr>
          <a:xfrm flipV="1">
            <a:off x="7994302" y="45262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Lorem Ipsum Dolor"/>
          <p:cNvSpPr txBox="1">
            <a:spLocks noGrp="1"/>
          </p:cNvSpPr>
          <p:nvPr>
            <p:ph type="body" sz="quarter" idx="13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526" y="8276924"/>
            <a:ext cx="2813653" cy="1406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Caltech_LOGO-Orange_RGB.png" descr="Caltech_LOGO-Orange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79" y="8548241"/>
            <a:ext cx="4241801" cy="1027624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sz="3000" i="1"/>
            </a:lvl1pPr>
          </a:lstStyle>
          <a:p>
            <a:r>
              <a:t>–Johnny Appleseed</a:t>
            </a:r>
          </a:p>
        </p:txBody>
      </p:sp>
      <p:sp>
        <p:nvSpPr>
          <p:cNvPr id="113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Image"/>
          <p:cNvSpPr>
            <a:spLocks noGrp="1"/>
          </p:cNvSpPr>
          <p:nvPr>
            <p:ph type="pic" idx="13"/>
          </p:nvPr>
        </p:nvSpPr>
        <p:spPr>
          <a:xfrm>
            <a:off x="-901700" y="-127000"/>
            <a:ext cx="14211300" cy="999725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Line"/>
          <p:cNvSpPr/>
          <p:nvPr/>
        </p:nvSpPr>
        <p:spPr>
          <a:xfrm>
            <a:off x="508000" y="12446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7" name="Line"/>
          <p:cNvSpPr/>
          <p:nvPr/>
        </p:nvSpPr>
        <p:spPr>
          <a:xfrm>
            <a:off x="508000" y="3937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508000" y="203200"/>
            <a:ext cx="11988800" cy="1219200"/>
          </a:xfrm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1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0" y="1505780"/>
            <a:ext cx="5816600" cy="7060668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0" name="Image" descr="Imag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3187" y="8646684"/>
            <a:ext cx="1067983" cy="1046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" descr="Imag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33" y="8649827"/>
            <a:ext cx="2093246" cy="1046624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Rosenbaum Lab: Quantum Mechanics Out of Equilibrium"/>
          <p:cNvSpPr txBox="1"/>
          <p:nvPr/>
        </p:nvSpPr>
        <p:spPr>
          <a:xfrm>
            <a:off x="3074293" y="9077106"/>
            <a:ext cx="661486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Rosenbaum Lab: Quantum Mechanics Out of Equilibrium</a:t>
            </a:r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ine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" name="Line"/>
          <p:cNvSpPr/>
          <p:nvPr/>
        </p:nvSpPr>
        <p:spPr>
          <a:xfrm>
            <a:off x="508000" y="913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" name="Line"/>
          <p:cNvSpPr/>
          <p:nvPr/>
        </p:nvSpPr>
        <p:spPr>
          <a:xfrm>
            <a:off x="508000" y="662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1" name="Line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" name="Lorem Ipsum Dolor"/>
          <p:cNvSpPr txBox="1">
            <a:spLocks noGrp="1"/>
          </p:cNvSpPr>
          <p:nvPr>
            <p:ph type="body" sz="quarter" idx="13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33" name="Image"/>
          <p:cNvSpPr>
            <a:spLocks noGrp="1"/>
          </p:cNvSpPr>
          <p:nvPr>
            <p:ph type="pic" idx="14"/>
          </p:nvPr>
        </p:nvSpPr>
        <p:spPr>
          <a:xfrm>
            <a:off x="584200" y="558800"/>
            <a:ext cx="11823700" cy="7086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>
            <a:off x="508000" y="4876800"/>
            <a:ext cx="56763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Line"/>
          <p:cNvSpPr/>
          <p:nvPr/>
        </p:nvSpPr>
        <p:spPr>
          <a:xfrm>
            <a:off x="508000" y="2768600"/>
            <a:ext cx="567631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Lorem Ipsum Dolor"/>
          <p:cNvSpPr txBox="1">
            <a:spLocks noGrp="1"/>
          </p:cNvSpPr>
          <p:nvPr>
            <p:ph type="body" sz="quarter" idx="13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54" name="Image"/>
          <p:cNvSpPr>
            <a:spLocks noGrp="1"/>
          </p:cNvSpPr>
          <p:nvPr>
            <p:ph type="pic" sz="half" idx="14"/>
          </p:nvPr>
        </p:nvSpPr>
        <p:spPr>
          <a:xfrm>
            <a:off x="6704698" y="590550"/>
            <a:ext cx="5806884" cy="850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e"/>
          <p:cNvSpPr/>
          <p:nvPr/>
        </p:nvSpPr>
        <p:spPr>
          <a:xfrm>
            <a:off x="508000" y="12827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2" name="Line"/>
          <p:cNvSpPr/>
          <p:nvPr/>
        </p:nvSpPr>
        <p:spPr>
          <a:xfrm>
            <a:off x="508000" y="1143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508000" y="279400"/>
            <a:ext cx="11988800" cy="83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0" y="1447800"/>
            <a:ext cx="5816600" cy="7632700"/>
          </a:xfrm>
          <a:prstGeom prst="rect">
            <a:avLst/>
          </a:prstGeom>
        </p:spPr>
        <p:txBody>
          <a:bodyPr/>
          <a:lstStyle>
            <a:lvl1pPr marL="393699" indent="-393699">
              <a:spcBef>
                <a:spcPts val="1400"/>
              </a:spcBef>
              <a:buSzPct val="65000"/>
              <a:defRPr sz="2400"/>
            </a:lvl1pPr>
            <a:lvl2pPr marL="787399" indent="-393699">
              <a:spcBef>
                <a:spcPts val="1400"/>
              </a:spcBef>
              <a:buSzPct val="65000"/>
              <a:defRPr sz="2400"/>
            </a:lvl2pPr>
            <a:lvl3pPr marL="1181100" indent="-393700">
              <a:spcBef>
                <a:spcPts val="1400"/>
              </a:spcBef>
              <a:buSzPct val="65000"/>
              <a:defRPr sz="2400"/>
            </a:lvl3pPr>
            <a:lvl4pPr marL="1574800" indent="-393700">
              <a:spcBef>
                <a:spcPts val="1400"/>
              </a:spcBef>
              <a:buSzPct val="65000"/>
              <a:defRPr sz="2400"/>
            </a:lvl4pPr>
            <a:lvl5pPr marL="1968500" indent="-393700">
              <a:spcBef>
                <a:spcPts val="1400"/>
              </a:spcBef>
              <a:buSzPct val="65000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5" name="Image" descr="Imag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303" y="8858862"/>
            <a:ext cx="1776776" cy="8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Caltech_LOGO-Orange_RGB.png" descr="Caltech_LOGO-Orange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7" y="9160238"/>
            <a:ext cx="2344688" cy="568027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Body Level One…"/>
          <p:cNvSpPr txBox="1"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sz="half" idx="13"/>
          </p:nvPr>
        </p:nvSpPr>
        <p:spPr>
          <a:xfrm>
            <a:off x="6260986" y="4406900"/>
            <a:ext cx="6697779" cy="4711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Image"/>
          <p:cNvSpPr>
            <a:spLocks noGrp="1"/>
          </p:cNvSpPr>
          <p:nvPr>
            <p:ph type="pic" sz="quarter" idx="14"/>
          </p:nvPr>
        </p:nvSpPr>
        <p:spPr>
          <a:xfrm>
            <a:off x="6680200" y="635000"/>
            <a:ext cx="5829301" cy="3517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Image"/>
          <p:cNvSpPr>
            <a:spLocks noGrp="1"/>
          </p:cNvSpPr>
          <p:nvPr>
            <p:ph type="pic" sz="half" idx="15"/>
          </p:nvPr>
        </p:nvSpPr>
        <p:spPr>
          <a:xfrm>
            <a:off x="482600" y="609600"/>
            <a:ext cx="5728881" cy="8394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508000" y="21717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Line"/>
          <p:cNvSpPr/>
          <p:nvPr/>
        </p:nvSpPr>
        <p:spPr>
          <a:xfrm>
            <a:off x="508000" y="6350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>
                <a:solidFill>
                  <a:srgbClr val="4C494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61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tiff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Direct Measurement of the Soft Mode Driving a Quantum Phase Transition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49833">
              <a:spcBef>
                <a:spcPts val="1200"/>
              </a:spcBef>
              <a:defRPr sz="5390"/>
            </a:lvl1pPr>
          </a:lstStyle>
          <a:p>
            <a:r>
              <a:t>Direct Measurement of the Soft Mode Driving a Quantum Phase Transition</a:t>
            </a:r>
          </a:p>
        </p:txBody>
      </p:sp>
      <p:sp>
        <p:nvSpPr>
          <p:cNvPr id="153" name="Daniel Silevitch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600"/>
              </a:spcBef>
              <a:defRPr sz="55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r>
              <a:t>Daniel Silevitch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robing the electronic excit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Probing the electronic excitations</a:t>
            </a:r>
          </a:p>
        </p:txBody>
      </p:sp>
      <p:sp>
        <p:nvSpPr>
          <p:cNvPr id="398" name="Inelastic neutron scattering measurements near quantum phase transition…"/>
          <p:cNvSpPr txBox="1">
            <a:spLocks noGrp="1"/>
          </p:cNvSpPr>
          <p:nvPr>
            <p:ph type="body" sz="half" idx="1"/>
          </p:nvPr>
        </p:nvSpPr>
        <p:spPr>
          <a:xfrm>
            <a:off x="508000" y="1447800"/>
            <a:ext cx="5816600" cy="6784533"/>
          </a:xfrm>
          <a:prstGeom prst="rect">
            <a:avLst/>
          </a:prstGeom>
        </p:spPr>
        <p:txBody>
          <a:bodyPr/>
          <a:lstStyle/>
          <a:p>
            <a:r>
              <a:t>Inelastic neutron scattering measurements near quantum phase transition</a:t>
            </a:r>
          </a:p>
          <a:p>
            <a:r>
              <a:t>Energy scale of interband transition</a:t>
            </a:r>
          </a:p>
          <a:p>
            <a:pPr lvl="1"/>
            <a:r>
              <a:t>Pure soft mode in absence of electronuclear coupling </a:t>
            </a:r>
          </a:p>
          <a:p>
            <a:r>
              <a:t>To resolve electronuclear excitation structure, need energies 1-2 orders of magnitude lower</a:t>
            </a:r>
          </a:p>
          <a:p>
            <a:pPr lvl="1"/>
            <a:r>
              <a:t>Track excitation modes to below k</a:t>
            </a:r>
            <a:r>
              <a:rPr baseline="-5999"/>
              <a:t>B</a:t>
            </a:r>
            <a:r>
              <a:t>T  (3-4 μeV, &lt;1 GHz)</a:t>
            </a:r>
          </a:p>
        </p:txBody>
      </p:sp>
      <p:pic>
        <p:nvPicPr>
          <p:cNvPr id="39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7734" y="5019962"/>
            <a:ext cx="3269860" cy="39585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2" name="Group"/>
          <p:cNvGrpSpPr/>
          <p:nvPr/>
        </p:nvGrpSpPr>
        <p:grpSpPr>
          <a:xfrm>
            <a:off x="5901341" y="2586892"/>
            <a:ext cx="3426355" cy="3789008"/>
            <a:chOff x="0" y="0"/>
            <a:chExt cx="3426353" cy="3789007"/>
          </a:xfrm>
        </p:grpSpPr>
        <p:pic>
          <p:nvPicPr>
            <p:cNvPr id="400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378868" cy="3154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1" name="Image" descr="Image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351" y="3091895"/>
              <a:ext cx="2624003" cy="6971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3" name="H. Rønnow et al., Science 308, 389–392 (2005)"/>
          <p:cNvSpPr txBox="1"/>
          <p:nvPr/>
        </p:nvSpPr>
        <p:spPr>
          <a:xfrm>
            <a:off x="449516" y="8300350"/>
            <a:ext cx="465337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H. Rønnow et al., Science </a:t>
            </a:r>
            <a:r>
              <a:rPr b="1"/>
              <a:t>308</a:t>
            </a:r>
            <a:r>
              <a:t>, 389–392 (2005)</a:t>
            </a:r>
          </a:p>
        </p:txBody>
      </p:sp>
      <p:pic>
        <p:nvPicPr>
          <p:cNvPr id="404" name="LiHoRPAmodes15.pdf" descr="LiHoRPAmodes15.p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309" y="1447800"/>
            <a:ext cx="3269861" cy="26216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1016207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0" build="p" bldLvl="5" animBg="1" advAuto="0"/>
      <p:bldP spid="399" grpId="0" animBg="1" advAuto="0"/>
      <p:bldP spid="402" grpId="0" animBg="1" advAuto="0"/>
      <p:bldP spid="403" grpId="0" animBg="1" advAuto="0"/>
      <p:bldP spid="404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Loop-Gap Resonators for probing low energ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Loop-Gap Resonators for probing low energies</a:t>
            </a:r>
          </a:p>
        </p:txBody>
      </p:sp>
      <p:sp>
        <p:nvSpPr>
          <p:cNvPr id="407" name="At low frequencies, cavities can be too large for apparatus constraints…"/>
          <p:cNvSpPr txBox="1">
            <a:spLocks noGrp="1"/>
          </p:cNvSpPr>
          <p:nvPr>
            <p:ph type="body" sz="half" idx="1"/>
          </p:nvPr>
        </p:nvSpPr>
        <p:spPr>
          <a:xfrm>
            <a:off x="508000" y="1447800"/>
            <a:ext cx="5816600" cy="4553965"/>
          </a:xfrm>
          <a:prstGeom prst="rect">
            <a:avLst/>
          </a:prstGeom>
        </p:spPr>
        <p:txBody>
          <a:bodyPr/>
          <a:lstStyle/>
          <a:p>
            <a:r>
              <a:t>At low frequencies, cavities can be too large for apparatus constraints</a:t>
            </a:r>
          </a:p>
          <a:p>
            <a:r>
              <a:t>2-d resonators (stripline, etc.) have poor uniformity/filling factor for bulk materials</a:t>
            </a:r>
          </a:p>
          <a:p>
            <a:r>
              <a:t>Loop-gap resonator design: effective capacitor-inductor resonant circuit with wide frequency range</a:t>
            </a:r>
          </a:p>
        </p:txBody>
      </p:sp>
      <p:sp>
        <p:nvSpPr>
          <p:cNvPr id="408" name="ESR: R. L. Wood et al., J. Magn. Res. 58, 243–253 (1984)…"/>
          <p:cNvSpPr txBox="1"/>
          <p:nvPr/>
        </p:nvSpPr>
        <p:spPr>
          <a:xfrm>
            <a:off x="159253" y="8111498"/>
            <a:ext cx="7435863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ESR: R. L. Wood et al., J. Magn. Res. </a:t>
            </a:r>
            <a:r>
              <a:rPr b="1"/>
              <a:t>58</a:t>
            </a:r>
            <a:r>
              <a:t>, 243–253 (1984)</a:t>
            </a:r>
          </a:p>
          <a:p>
            <a:r>
              <a:t>Diamond NV centers: J. Ball et al, Appl. Phys. Lett. </a:t>
            </a:r>
            <a:r>
              <a:rPr b="1"/>
              <a:t>112</a:t>
            </a:r>
            <a:r>
              <a:t>, 204102 (2018)</a:t>
            </a:r>
          </a:p>
          <a:p>
            <a:r>
              <a:t>Axion Dark Matter: B. T. McAllister et al., Phys. Rev. D </a:t>
            </a:r>
            <a:r>
              <a:rPr b="1"/>
              <a:t>94</a:t>
            </a:r>
            <a:r>
              <a:t>, 042001 (2016).</a:t>
            </a:r>
          </a:p>
        </p:txBody>
      </p:sp>
      <p:grpSp>
        <p:nvGrpSpPr>
          <p:cNvPr id="411" name="Group"/>
          <p:cNvGrpSpPr/>
          <p:nvPr/>
        </p:nvGrpSpPr>
        <p:grpSpPr>
          <a:xfrm>
            <a:off x="1143581" y="5939011"/>
            <a:ext cx="5997095" cy="2262606"/>
            <a:chOff x="0" y="0"/>
            <a:chExt cx="5997094" cy="2262604"/>
          </a:xfrm>
        </p:grpSpPr>
        <p:pic>
          <p:nvPicPr>
            <p:cNvPr id="409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7018" y="209420"/>
              <a:ext cx="3330077" cy="20531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0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515810" cy="1621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1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8149" y="5397443"/>
            <a:ext cx="5280054" cy="3995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Content Placeholder 4" descr="Content Placeholder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77305" y="1576761"/>
            <a:ext cx="5506539" cy="2951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284" y="4044869"/>
            <a:ext cx="4021048" cy="1583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" grpId="1" build="p" bldLvl="5" animBg="1" advAuto="0"/>
      <p:bldP spid="408" grpId="4" build="p" bldLvl="5" animBg="1" advAuto="0"/>
      <p:bldP spid="411" grpId="5" animBg="1" advAuto="0"/>
      <p:bldP spid="412" grpId="6" animBg="1" advAuto="0"/>
      <p:bldP spid="413" grpId="2" animBg="1" advAuto="0"/>
      <p:bldP spid="414" grpId="3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Microwave Measurements of LiHoF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78358">
              <a:spcBef>
                <a:spcPts val="1500"/>
              </a:spcBef>
              <a:defRPr sz="4752"/>
            </a:pPr>
            <a:r>
              <a:t>Microwave Measurements of LiHoF</a:t>
            </a:r>
            <a:r>
              <a:rPr baseline="-5999"/>
              <a:t>4</a:t>
            </a:r>
          </a:p>
        </p:txBody>
      </p:sp>
      <p:sp>
        <p:nvSpPr>
          <p:cNvPr id="417" name="4-loop 3-gap resonator to probe two frequencies simultaneously…"/>
          <p:cNvSpPr txBox="1">
            <a:spLocks noGrp="1"/>
          </p:cNvSpPr>
          <p:nvPr>
            <p:ph type="body" sz="half" idx="1"/>
          </p:nvPr>
        </p:nvSpPr>
        <p:spPr>
          <a:xfrm>
            <a:off x="508000" y="1447800"/>
            <a:ext cx="6282330" cy="4381569"/>
          </a:xfrm>
          <a:prstGeom prst="rect">
            <a:avLst/>
          </a:prstGeom>
        </p:spPr>
        <p:txBody>
          <a:bodyPr/>
          <a:lstStyle/>
          <a:p>
            <a:pPr marL="354329" indent="-354329" defTabSz="525779">
              <a:spcBef>
                <a:spcPts val="1200"/>
              </a:spcBef>
              <a:defRPr sz="2159"/>
            </a:pPr>
            <a:r>
              <a:t>4-loop 3-gap resonator to probe two frequencies simultaneously</a:t>
            </a:r>
          </a:p>
          <a:p>
            <a:pPr marL="708659" lvl="1" indent="-354329" defTabSz="525779">
              <a:spcBef>
                <a:spcPts val="1200"/>
              </a:spcBef>
              <a:defRPr sz="2159"/>
            </a:pPr>
            <a:r>
              <a:t>Tune frequencies with sapphire shims in gaps</a:t>
            </a:r>
          </a:p>
          <a:p>
            <a:pPr marL="354329" indent="-354329" defTabSz="525779">
              <a:spcBef>
                <a:spcPts val="1200"/>
              </a:spcBef>
              <a:defRPr sz="2159"/>
            </a:pPr>
            <a:r>
              <a:t>Microwave magnetic field along Ising axis </a:t>
            </a:r>
          </a:p>
          <a:p>
            <a:pPr marL="354329" indent="-354329" defTabSz="525779">
              <a:spcBef>
                <a:spcPts val="1200"/>
              </a:spcBef>
              <a:defRPr sz="2159"/>
            </a:pPr>
            <a:r>
              <a:t>OFHC copper for magnetic-field compatibility</a:t>
            </a:r>
          </a:p>
          <a:p>
            <a:pPr marL="354329" indent="-354329" defTabSz="525779">
              <a:spcBef>
                <a:spcPts val="1200"/>
              </a:spcBef>
              <a:defRPr sz="2159"/>
            </a:pPr>
            <a:r>
              <a:t>0.9-5 GHz frequency range</a:t>
            </a:r>
          </a:p>
          <a:p>
            <a:pPr marL="354329" indent="-354329" defTabSz="525779">
              <a:spcBef>
                <a:spcPts val="1200"/>
              </a:spcBef>
              <a:defRPr sz="2159"/>
            </a:pPr>
            <a:r>
              <a:t>Static magnetic field in transverse plane</a:t>
            </a:r>
          </a:p>
          <a:p>
            <a:pPr marL="354329" indent="-354329" defTabSz="525779">
              <a:spcBef>
                <a:spcPts val="1200"/>
              </a:spcBef>
              <a:defRPr sz="2159"/>
            </a:pPr>
            <a:r>
              <a:t>All data taken at 80 mK</a:t>
            </a:r>
          </a:p>
        </p:txBody>
      </p:sp>
      <p:pic>
        <p:nvPicPr>
          <p:cNvPr id="418" name="image002.jpg" descr="image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606" y="1542066"/>
            <a:ext cx="2409775" cy="60028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2" name="Group"/>
          <p:cNvGrpSpPr/>
          <p:nvPr/>
        </p:nvGrpSpPr>
        <p:grpSpPr>
          <a:xfrm>
            <a:off x="242156" y="6159568"/>
            <a:ext cx="5182083" cy="2085422"/>
            <a:chOff x="0" y="0"/>
            <a:chExt cx="5182082" cy="2085421"/>
          </a:xfrm>
        </p:grpSpPr>
        <p:pic>
          <p:nvPicPr>
            <p:cNvPr id="419" name="image014.jpg" descr="image014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548330" y="-1548331"/>
              <a:ext cx="2085422" cy="51820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0" name="Line"/>
            <p:cNvSpPr/>
            <p:nvPr/>
          </p:nvSpPr>
          <p:spPr>
            <a:xfrm>
              <a:off x="3045227" y="1916045"/>
              <a:ext cx="686448" cy="1"/>
            </a:xfrm>
            <a:prstGeom prst="line">
              <a:avLst/>
            </a:prstGeom>
            <a:noFill/>
            <a:ln w="25400" cap="flat">
              <a:solidFill>
                <a:srgbClr val="C9C3B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421" name="1 cm"/>
            <p:cNvSpPr txBox="1"/>
            <p:nvPr/>
          </p:nvSpPr>
          <p:spPr>
            <a:xfrm>
              <a:off x="3094391" y="1571828"/>
              <a:ext cx="589026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C9C3BA"/>
                  </a:solidFill>
                </a:defRPr>
              </a:lvl1pPr>
            </a:lstStyle>
            <a:p>
              <a:r>
                <a:t>1 cm</a:t>
              </a:r>
            </a:p>
          </p:txBody>
        </p:sp>
      </p:grpSp>
      <p:pic>
        <p:nvPicPr>
          <p:cNvPr id="423" name="image004.png" descr="image00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8836" y="1828315"/>
            <a:ext cx="3832917" cy="34831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6" name="Group"/>
          <p:cNvGrpSpPr/>
          <p:nvPr/>
        </p:nvGrpSpPr>
        <p:grpSpPr>
          <a:xfrm>
            <a:off x="5618157" y="5558044"/>
            <a:ext cx="6896290" cy="3448146"/>
            <a:chOff x="0" y="0"/>
            <a:chExt cx="6896288" cy="3448144"/>
          </a:xfrm>
        </p:grpSpPr>
        <p:pic>
          <p:nvPicPr>
            <p:cNvPr id="424" name="image007.png" descr="image007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6896289" cy="34481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5" name="Ht = 5 T"/>
            <p:cNvSpPr txBox="1"/>
            <p:nvPr/>
          </p:nvSpPr>
          <p:spPr>
            <a:xfrm>
              <a:off x="2705103" y="464129"/>
              <a:ext cx="118665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spcBef>
                  <a:spcPts val="1400"/>
                </a:spcBef>
                <a:defRPr sz="2400"/>
              </a:pPr>
              <a:r>
                <a:t>H</a:t>
              </a:r>
              <a:r>
                <a:rPr baseline="-5999"/>
                <a:t>t</a:t>
              </a:r>
              <a:r>
                <a:t> = 5 T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" grpId="1" build="p" bldLvl="5" animBg="1" advAuto="0"/>
      <p:bldP spid="418" grpId="2" animBg="1" advAuto="0"/>
      <p:bldP spid="422" grpId="4" animBg="1" advAuto="0"/>
      <p:bldP spid="423" grpId="3" animBg="1" advAuto="0"/>
      <p:bldP spid="426" grpId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Tracking the soft mode in LiHoF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78358">
              <a:spcBef>
                <a:spcPts val="1500"/>
              </a:spcBef>
              <a:defRPr sz="4752"/>
            </a:pPr>
            <a:r>
              <a:t>Tracking the soft mode in LiHoF</a:t>
            </a:r>
            <a:r>
              <a:rPr baseline="-5999"/>
              <a:t>4</a:t>
            </a:r>
          </a:p>
        </p:txBody>
      </p:sp>
      <p:sp>
        <p:nvSpPr>
          <p:cNvPr id="438" name="Measure spectra; scan magnetic field…"/>
          <p:cNvSpPr txBox="1">
            <a:spLocks noGrp="1"/>
          </p:cNvSpPr>
          <p:nvPr>
            <p:ph type="body" sz="half" idx="1"/>
          </p:nvPr>
        </p:nvSpPr>
        <p:spPr>
          <a:xfrm>
            <a:off x="508000" y="1447800"/>
            <a:ext cx="5816600" cy="7632700"/>
          </a:xfrm>
          <a:prstGeom prst="rect">
            <a:avLst/>
          </a:prstGeom>
        </p:spPr>
        <p:txBody>
          <a:bodyPr/>
          <a:lstStyle/>
          <a:p>
            <a:r>
              <a:t>Measure spectra; scan magnetic field</a:t>
            </a:r>
          </a:p>
          <a:p>
            <a:r>
              <a:t>Resonator f</a:t>
            </a:r>
            <a:r>
              <a:rPr baseline="-5999"/>
              <a:t>0</a:t>
            </a:r>
            <a:r>
              <a:t> and Q give inductive and dispersive components of LiHoF</a:t>
            </a:r>
            <a:r>
              <a:rPr baseline="-5999"/>
              <a:t>4</a:t>
            </a:r>
            <a:r>
              <a:t>. </a:t>
            </a:r>
          </a:p>
          <a:p>
            <a:r>
              <a:t>Enhanced dissipation (peak in 1/Q) gives (H</a:t>
            </a:r>
            <a:r>
              <a:rPr baseline="-5999"/>
              <a:t>t</a:t>
            </a:r>
            <a:r>
              <a:t>,f) position of mode</a:t>
            </a:r>
          </a:p>
          <a:p>
            <a:r>
              <a:t>Near 4.9 T QPT: Dispersive mode seen down to 930 MHz (3 μeV)</a:t>
            </a:r>
          </a:p>
          <a:p>
            <a:pPr lvl="1"/>
            <a:r>
              <a:t>Lower energies difficult to scan due to thermal occupation of states (T=80 mK = 1.7 GHz)</a:t>
            </a:r>
          </a:p>
          <a:p>
            <a:r>
              <a:t>0.5 T below QPT: Mode at ~2.6 GHz, avoided level crossings due to hybridization with resonator photons</a:t>
            </a:r>
          </a:p>
          <a:p>
            <a:r>
              <a:t>Mode softens to below k</a:t>
            </a:r>
            <a:r>
              <a:rPr baseline="-5999"/>
              <a:t>B</a:t>
            </a:r>
            <a:r>
              <a:t>T at cusp of phase transition</a:t>
            </a:r>
          </a:p>
        </p:txBody>
      </p:sp>
      <p:pic>
        <p:nvPicPr>
          <p:cNvPr id="439" name="image001.png" descr="image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949" y="1020248"/>
            <a:ext cx="6179776" cy="445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0" name="image006.png" descr="image0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738" y="4232579"/>
            <a:ext cx="6089315" cy="4663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1" name="invQ_1GHz.png" descr="invQ_1GHz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7" b="1007"/>
          <a:stretch>
            <a:fillRect/>
          </a:stretch>
        </p:blipFill>
        <p:spPr>
          <a:xfrm>
            <a:off x="6581484" y="1101423"/>
            <a:ext cx="4749206" cy="2111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2" name="Content Placeholder 11" descr="Content Placeholder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2097" y="4326846"/>
            <a:ext cx="4868795" cy="2111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" grpId="1" build="p" bldLvl="5" animBg="1" advAuto="0"/>
      <p:bldP spid="439" grpId="2" animBg="1" advAuto="0"/>
      <p:bldP spid="440" grpId="4" animBg="1" advAuto="0"/>
      <p:bldP spid="441" grpId="3" animBg="1" advAuto="0"/>
      <p:bldP spid="442" grpId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Higher excitation mod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Higher excitation modes</a:t>
            </a:r>
          </a:p>
        </p:txBody>
      </p:sp>
      <p:sp>
        <p:nvSpPr>
          <p:cNvPr id="445" name="Away from QPT, E23 and E43 mode predicted to have larger spectral weight…"/>
          <p:cNvSpPr txBox="1">
            <a:spLocks noGrp="1"/>
          </p:cNvSpPr>
          <p:nvPr>
            <p:ph type="body" sz="half" idx="1"/>
          </p:nvPr>
        </p:nvSpPr>
        <p:spPr>
          <a:xfrm>
            <a:off x="508000" y="1447800"/>
            <a:ext cx="7161746" cy="5333913"/>
          </a:xfrm>
          <a:prstGeom prst="rect">
            <a:avLst/>
          </a:prstGeom>
        </p:spPr>
        <p:txBody>
          <a:bodyPr/>
          <a:lstStyle/>
          <a:p>
            <a:pPr marL="358266" indent="-358266" defTabSz="531622">
              <a:spcBef>
                <a:spcPts val="1200"/>
              </a:spcBef>
              <a:defRPr sz="2184"/>
            </a:pPr>
            <a:r>
              <a:t>Away from QPT, E</a:t>
            </a:r>
            <a:r>
              <a:rPr baseline="-5999"/>
              <a:t>23</a:t>
            </a:r>
            <a:r>
              <a:t> and E</a:t>
            </a:r>
            <a:r>
              <a:rPr baseline="-5999"/>
              <a:t>43</a:t>
            </a:r>
            <a:r>
              <a:t> mode predicted to have larger spectral weight</a:t>
            </a:r>
          </a:p>
          <a:p>
            <a:pPr marL="358266" indent="-358266" defTabSz="531622">
              <a:spcBef>
                <a:spcPts val="1200"/>
              </a:spcBef>
              <a:defRPr sz="2184"/>
            </a:pPr>
            <a:r>
              <a:t>Can do continuous tracking off-resonance from LGR mode</a:t>
            </a:r>
          </a:p>
          <a:p>
            <a:pPr marL="358266" indent="-358266" defTabSz="531622">
              <a:spcBef>
                <a:spcPts val="1200"/>
              </a:spcBef>
              <a:defRPr sz="2184"/>
            </a:pPr>
            <a:r>
              <a:t>Two nearly-degenerate modes; non-monotonic field dependence</a:t>
            </a:r>
          </a:p>
          <a:p>
            <a:pPr marL="358266" indent="-358266" defTabSz="531622">
              <a:spcBef>
                <a:spcPts val="1200"/>
              </a:spcBef>
              <a:defRPr sz="2184"/>
            </a:pPr>
            <a:r>
              <a:t>Avoided level crossing with resonator mode: model; enhanced magnon-photon coupling over limited frequency range </a:t>
            </a:r>
          </a:p>
          <a:p>
            <a:pPr marL="358266" indent="-358266" defTabSz="531622">
              <a:spcBef>
                <a:spcPts val="1200"/>
              </a:spcBef>
              <a:defRPr sz="2184"/>
            </a:pPr>
            <a:r>
              <a:t>Higher modes do not soften to zero at QPT; minimum frequency 2.9 GHz</a:t>
            </a:r>
          </a:p>
          <a:p>
            <a:pPr marL="358266" indent="-358266" defTabSz="531622">
              <a:spcBef>
                <a:spcPts val="1200"/>
              </a:spcBef>
              <a:defRPr sz="2184"/>
            </a:pPr>
            <a:r>
              <a:t>Near QPT, difficult to disentangle E</a:t>
            </a:r>
            <a:r>
              <a:rPr baseline="-5999"/>
              <a:t>23</a:t>
            </a:r>
            <a:r>
              <a:t> and E</a:t>
            </a:r>
            <a:r>
              <a:rPr baseline="-5999"/>
              <a:t>43</a:t>
            </a:r>
            <a:r>
              <a:t> mode</a:t>
            </a:r>
          </a:p>
        </p:txBody>
      </p:sp>
      <p:pic>
        <p:nvPicPr>
          <p:cNvPr id="446" name="image010.png" descr="image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453" y="6807967"/>
            <a:ext cx="3935055" cy="2900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image009.png" descr="image0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667" y="1282700"/>
            <a:ext cx="4729020" cy="3614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8" name="image011.png" descr="image0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640" y="5055885"/>
            <a:ext cx="4730303" cy="36144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" grpId="1" build="p" bldLvl="5" animBg="1" advAuto="0"/>
      <p:bldP spid="446" grpId="3" animBg="1" advAuto="0"/>
      <p:bldP spid="447" grpId="2" animBg="1" advAuto="0"/>
      <p:bldP spid="448" grpId="4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Fluctuations near the critical poi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Fluctuations near the critical point</a:t>
            </a:r>
          </a:p>
        </p:txBody>
      </p:sp>
      <p:sp>
        <p:nvSpPr>
          <p:cNvPr id="451" name="Compare effects of fluctuations on first mode (E21) vs. higher modes (E32, E43)…"/>
          <p:cNvSpPr txBox="1">
            <a:spLocks noGrp="1"/>
          </p:cNvSpPr>
          <p:nvPr>
            <p:ph type="body" sz="half" idx="1"/>
          </p:nvPr>
        </p:nvSpPr>
        <p:spPr>
          <a:xfrm>
            <a:off x="508000" y="1447800"/>
            <a:ext cx="5816600" cy="7632700"/>
          </a:xfrm>
          <a:prstGeom prst="rect">
            <a:avLst/>
          </a:prstGeom>
        </p:spPr>
        <p:txBody>
          <a:bodyPr/>
          <a:lstStyle/>
          <a:p>
            <a:r>
              <a:t>Compare effects of fluctuations on first mode (E</a:t>
            </a:r>
            <a:r>
              <a:rPr baseline="-5999"/>
              <a:t>21</a:t>
            </a:r>
            <a:r>
              <a:t>) vs. higher modes (E</a:t>
            </a:r>
            <a:r>
              <a:rPr baseline="-5999"/>
              <a:t>32</a:t>
            </a:r>
            <a:r>
              <a:t>, E</a:t>
            </a:r>
            <a:r>
              <a:rPr baseline="-5999"/>
              <a:t>43</a:t>
            </a:r>
            <a:r>
              <a:t>)</a:t>
            </a:r>
          </a:p>
          <a:p>
            <a:r>
              <a:t>Look at evolution of linewidth in vicinity of critical point</a:t>
            </a:r>
          </a:p>
          <a:p>
            <a:r>
              <a:t>Soft mode: Linewidth approximately doubles: strongly fluctuation-dominated</a:t>
            </a:r>
          </a:p>
          <a:p>
            <a:r>
              <a:t>Higher excitation modes: Slight increase of linewidth (~15%): true critical behavior is cut off by gap even right at H</a:t>
            </a:r>
            <a:r>
              <a:rPr baseline="-5999"/>
              <a:t>c</a:t>
            </a:r>
            <a:r>
              <a:t>.   </a:t>
            </a:r>
          </a:p>
        </p:txBody>
      </p:sp>
      <p:grpSp>
        <p:nvGrpSpPr>
          <p:cNvPr id="456" name="Group"/>
          <p:cNvGrpSpPr/>
          <p:nvPr/>
        </p:nvGrpSpPr>
        <p:grpSpPr>
          <a:xfrm>
            <a:off x="6860700" y="1339039"/>
            <a:ext cx="5539463" cy="4215215"/>
            <a:chOff x="0" y="0"/>
            <a:chExt cx="5539461" cy="4215213"/>
          </a:xfrm>
        </p:grpSpPr>
        <p:pic>
          <p:nvPicPr>
            <p:cNvPr id="452" name="linewidth.png" descr="linewidth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53" r="2153"/>
            <a:stretch>
              <a:fillRect/>
            </a:stretch>
          </p:blipFill>
          <p:spPr>
            <a:xfrm>
              <a:off x="0" y="0"/>
              <a:ext cx="5539462" cy="4215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60" name="Connection Line"/>
            <p:cNvSpPr/>
            <p:nvPr/>
          </p:nvSpPr>
          <p:spPr>
            <a:xfrm>
              <a:off x="849847" y="605331"/>
              <a:ext cx="3146278" cy="1691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909" y="21265"/>
                    <a:pt x="18109" y="140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414141"/>
              </a:solidFill>
              <a:prstDash val="sysDot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461" name="Connection Line"/>
            <p:cNvSpPr/>
            <p:nvPr/>
          </p:nvSpPr>
          <p:spPr>
            <a:xfrm>
              <a:off x="4000030" y="700212"/>
              <a:ext cx="1221992" cy="2098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600" extrusionOk="0">
                  <a:moveTo>
                    <a:pt x="21228" y="21600"/>
                  </a:moveTo>
                  <a:cubicBezTo>
                    <a:pt x="6699" y="21128"/>
                    <a:pt x="-372" y="13928"/>
                    <a:pt x="15" y="0"/>
                  </a:cubicBezTo>
                </a:path>
              </a:pathLst>
            </a:custGeom>
            <a:noFill/>
            <a:ln w="25400" cap="flat">
              <a:solidFill>
                <a:srgbClr val="414141"/>
              </a:solidFill>
              <a:prstDash val="sysDot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455" name="Soft Mode…"/>
            <p:cNvSpPr txBox="1"/>
            <p:nvPr/>
          </p:nvSpPr>
          <p:spPr>
            <a:xfrm>
              <a:off x="1099304" y="395552"/>
              <a:ext cx="1157066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Soft Mode</a:t>
              </a:r>
            </a:p>
            <a:p>
              <a:r>
                <a:t>(E</a:t>
              </a:r>
              <a:r>
                <a:rPr baseline="-5999"/>
                <a:t>21</a:t>
              </a:r>
              <a:r>
                <a:t>)</a:t>
              </a:r>
            </a:p>
          </p:txBody>
        </p:sp>
      </p:grpSp>
      <p:grpSp>
        <p:nvGrpSpPr>
          <p:cNvPr id="459" name="Group"/>
          <p:cNvGrpSpPr/>
          <p:nvPr/>
        </p:nvGrpSpPr>
        <p:grpSpPr>
          <a:xfrm>
            <a:off x="6855704" y="5604406"/>
            <a:ext cx="5382220" cy="3963992"/>
            <a:chOff x="0" y="38665"/>
            <a:chExt cx="5382218" cy="3963990"/>
          </a:xfrm>
        </p:grpSpPr>
        <p:pic>
          <p:nvPicPr>
            <p:cNvPr id="457" name="linewidth_excited.png" descr="linewidth_excited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1" y="38665"/>
              <a:ext cx="5382220" cy="39639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8" name="Higher modes…"/>
            <p:cNvSpPr txBox="1"/>
            <p:nvPr/>
          </p:nvSpPr>
          <p:spPr>
            <a:xfrm>
              <a:off x="798663" y="1941217"/>
              <a:ext cx="1560799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Higher modes</a:t>
              </a:r>
            </a:p>
            <a:p>
              <a:r>
                <a:t>(E</a:t>
              </a:r>
              <a:r>
                <a:rPr baseline="-5999"/>
                <a:t>32,</a:t>
              </a:r>
              <a:r>
                <a:t> E</a:t>
              </a:r>
              <a:r>
                <a:rPr baseline="-5999"/>
                <a:t>43</a:t>
              </a:r>
              <a:r>
                <a:t>)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" grpId="1" build="p" bldLvl="5" animBg="1" advAuto="0"/>
      <p:bldP spid="456" grpId="2" animBg="1" advAuto="0"/>
      <p:bldP spid="459" grpId="3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Comparison of measurements and mod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Comparison of measurements and model</a:t>
            </a:r>
          </a:p>
        </p:txBody>
      </p:sp>
      <p:sp>
        <p:nvSpPr>
          <p:cNvPr id="464" name="Low energy excitation persists to below 1 GHz (below kBT)…"/>
          <p:cNvSpPr txBox="1">
            <a:spLocks noGrp="1"/>
          </p:cNvSpPr>
          <p:nvPr>
            <p:ph type="body" sz="half" idx="1"/>
          </p:nvPr>
        </p:nvSpPr>
        <p:spPr>
          <a:xfrm>
            <a:off x="508000" y="1447800"/>
            <a:ext cx="5816600" cy="7632700"/>
          </a:xfrm>
          <a:prstGeom prst="rect">
            <a:avLst/>
          </a:prstGeom>
        </p:spPr>
        <p:txBody>
          <a:bodyPr/>
          <a:lstStyle/>
          <a:p>
            <a:r>
              <a:t>Low energy excitation persists to below 1 GHz (below k</a:t>
            </a:r>
            <a:r>
              <a:rPr baseline="-5999"/>
              <a:t>B</a:t>
            </a:r>
            <a:r>
              <a:t>T)</a:t>
            </a:r>
          </a:p>
          <a:p>
            <a:r>
              <a:t>Excited-state transitions continuously trackable over entire magnetic field range</a:t>
            </a:r>
          </a:p>
          <a:p>
            <a:pPr lvl="1"/>
            <a:r>
              <a:t>Some indications in data of E</a:t>
            </a:r>
            <a:r>
              <a:rPr baseline="-5999"/>
              <a:t>43</a:t>
            </a:r>
            <a:r>
              <a:t>, working on unambiguous fits to separate modes</a:t>
            </a:r>
          </a:p>
          <a:p>
            <a:r>
              <a:t>RPA model accurately describes observed data, including low-field non-monotonic feature</a:t>
            </a:r>
          </a:p>
          <a:p>
            <a:pPr lvl="1"/>
            <a:r>
              <a:t>Model omits mode-mode coupling: drives 7% mismatch in critical field </a:t>
            </a:r>
          </a:p>
        </p:txBody>
      </p:sp>
      <p:pic>
        <p:nvPicPr>
          <p:cNvPr id="465" name="Image" descr="Imag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75454" y="1447913"/>
            <a:ext cx="5720279" cy="7252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" grpId="2" build="p" bldLvl="5" animBg="1" advAuto="0"/>
      <p:bldP spid="465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Next steps and open ques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Next steps and open questions</a:t>
            </a:r>
          </a:p>
        </p:txBody>
      </p:sp>
      <p:sp>
        <p:nvSpPr>
          <p:cNvPr id="468" name="Is the soft mode robust under change of universality class?…"/>
          <p:cNvSpPr txBox="1">
            <a:spLocks noGrp="1"/>
          </p:cNvSpPr>
          <p:nvPr>
            <p:ph type="body" sz="half" idx="1"/>
          </p:nvPr>
        </p:nvSpPr>
        <p:spPr>
          <a:xfrm>
            <a:off x="508000" y="1447800"/>
            <a:ext cx="6386845" cy="6738361"/>
          </a:xfrm>
          <a:prstGeom prst="rect">
            <a:avLst/>
          </a:prstGeom>
        </p:spPr>
        <p:txBody>
          <a:bodyPr/>
          <a:lstStyle/>
          <a:p>
            <a:r>
              <a:t>Is the soft mode robust under change of universality class?</a:t>
            </a:r>
          </a:p>
          <a:p>
            <a:pPr lvl="1"/>
            <a:r>
              <a:t>Introduce disorder via Y doping</a:t>
            </a:r>
          </a:p>
          <a:p>
            <a:pPr lvl="1"/>
            <a:r>
              <a:t>New critical exponents at QPT</a:t>
            </a:r>
          </a:p>
          <a:p>
            <a:pPr lvl="1"/>
            <a:r>
              <a:t>Does disorder cut off mode softening?</a:t>
            </a:r>
          </a:p>
          <a:p>
            <a:pPr lvl="1"/>
            <a:r>
              <a:t>Related AF compound LiErF</a:t>
            </a:r>
            <a:r>
              <a:rPr baseline="-5999"/>
              <a:t>4</a:t>
            </a:r>
          </a:p>
          <a:p>
            <a:r>
              <a:t>Nonlinear response: What happens if we drive the mode population out of equilibrium?</a:t>
            </a:r>
          </a:p>
          <a:p>
            <a:pPr lvl="1"/>
            <a:r>
              <a:t>Allow rapid transition between ferromagnet and paramagnet states</a:t>
            </a:r>
          </a:p>
          <a:p>
            <a:pPr lvl="1"/>
            <a:r>
              <a:t>Quench dynamics</a:t>
            </a:r>
          </a:p>
        </p:txBody>
      </p:sp>
      <p:grpSp>
        <p:nvGrpSpPr>
          <p:cNvPr id="476" name="Group"/>
          <p:cNvGrpSpPr/>
          <p:nvPr/>
        </p:nvGrpSpPr>
        <p:grpSpPr>
          <a:xfrm>
            <a:off x="6795660" y="1447800"/>
            <a:ext cx="4232082" cy="4965439"/>
            <a:chOff x="0" y="0"/>
            <a:chExt cx="4232081" cy="4965438"/>
          </a:xfrm>
        </p:grpSpPr>
        <p:sp>
          <p:nvSpPr>
            <p:cNvPr id="469" name="Rounded Rectangle"/>
            <p:cNvSpPr/>
            <p:nvPr/>
          </p:nvSpPr>
          <p:spPr>
            <a:xfrm>
              <a:off x="0" y="0"/>
              <a:ext cx="4232082" cy="4943420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  <p:pic>
          <p:nvPicPr>
            <p:cNvPr id="470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682" y="140231"/>
              <a:ext cx="4045446" cy="48252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1" name="LiHoF4"/>
            <p:cNvSpPr txBox="1"/>
            <p:nvPr/>
          </p:nvSpPr>
          <p:spPr>
            <a:xfrm>
              <a:off x="462832" y="-1"/>
              <a:ext cx="999796" cy="469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200"/>
              </a:pPr>
              <a:r>
                <a:t>LiHoF</a:t>
              </a:r>
              <a:r>
                <a:rPr baseline="-5999"/>
                <a:t>4</a:t>
              </a:r>
            </a:p>
          </p:txBody>
        </p:sp>
        <p:sp>
          <p:nvSpPr>
            <p:cNvPr id="472" name="LiHo0.44Y0.56F4"/>
            <p:cNvSpPr txBox="1"/>
            <p:nvPr/>
          </p:nvSpPr>
          <p:spPr>
            <a:xfrm>
              <a:off x="507927" y="2392789"/>
              <a:ext cx="1838087" cy="4699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200"/>
              </a:pPr>
              <a:r>
                <a:t>LiHo</a:t>
              </a:r>
              <a:r>
                <a:rPr baseline="-5999"/>
                <a:t>0.44</a:t>
              </a:r>
              <a:r>
                <a:t>Y</a:t>
              </a:r>
              <a:r>
                <a:rPr baseline="-5999"/>
                <a:t>0.56</a:t>
              </a:r>
              <a:r>
                <a:t>F</a:t>
              </a:r>
              <a:r>
                <a:rPr baseline="-5999"/>
                <a:t>4</a:t>
              </a:r>
            </a:p>
          </p:txBody>
        </p:sp>
        <p:sp>
          <p:nvSpPr>
            <p:cNvPr id="473" name="Classical"/>
            <p:cNvSpPr txBox="1"/>
            <p:nvPr/>
          </p:nvSpPr>
          <p:spPr>
            <a:xfrm>
              <a:off x="2241589" y="566374"/>
              <a:ext cx="901403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>
                  <a:solidFill>
                    <a:schemeClr val="accent1">
                      <a:hueOff val="369194"/>
                      <a:satOff val="6343"/>
                      <a:lumOff val="-13963"/>
                    </a:schemeClr>
                  </a:solidFill>
                </a:defRPr>
              </a:lvl1pPr>
            </a:lstStyle>
            <a:p>
              <a:r>
                <a:t>Classical</a:t>
              </a:r>
            </a:p>
          </p:txBody>
        </p:sp>
        <p:sp>
          <p:nvSpPr>
            <p:cNvPr id="474" name="Quantum"/>
            <p:cNvSpPr txBox="1"/>
            <p:nvPr/>
          </p:nvSpPr>
          <p:spPr>
            <a:xfrm>
              <a:off x="553022" y="1253544"/>
              <a:ext cx="984648" cy="3556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>
                  <a:solidFill>
                    <a:schemeClr val="accent5">
                      <a:hueOff val="-411174"/>
                      <a:satOff val="4030"/>
                      <a:lumOff val="-29867"/>
                    </a:schemeClr>
                  </a:solidFill>
                </a:defRPr>
              </a:lvl1pPr>
            </a:lstStyle>
            <a:p>
              <a:r>
                <a:t>Quantum</a:t>
              </a:r>
            </a:p>
          </p:txBody>
        </p:sp>
        <p:sp>
          <p:nvSpPr>
            <p:cNvPr id="475" name="Quantum"/>
            <p:cNvSpPr txBox="1"/>
            <p:nvPr/>
          </p:nvSpPr>
          <p:spPr>
            <a:xfrm>
              <a:off x="884786" y="3510082"/>
              <a:ext cx="984648" cy="3556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>
                  <a:solidFill>
                    <a:schemeClr val="accent5">
                      <a:hueOff val="-411174"/>
                      <a:satOff val="4030"/>
                      <a:lumOff val="-29867"/>
                    </a:schemeClr>
                  </a:solidFill>
                </a:defRPr>
              </a:lvl1pPr>
            </a:lstStyle>
            <a:p>
              <a:r>
                <a:t>Quantum</a:t>
              </a:r>
            </a:p>
          </p:txBody>
        </p:sp>
      </p:grpSp>
      <p:grpSp>
        <p:nvGrpSpPr>
          <p:cNvPr id="479" name="Group"/>
          <p:cNvGrpSpPr/>
          <p:nvPr/>
        </p:nvGrpSpPr>
        <p:grpSpPr>
          <a:xfrm>
            <a:off x="6100036" y="5596687"/>
            <a:ext cx="5246787" cy="4021509"/>
            <a:chOff x="0" y="0"/>
            <a:chExt cx="5246785" cy="4021507"/>
          </a:xfrm>
        </p:grpSpPr>
        <p:pic>
          <p:nvPicPr>
            <p:cNvPr id="477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246786" cy="4021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8" name="Oval"/>
            <p:cNvSpPr/>
            <p:nvPr/>
          </p:nvSpPr>
          <p:spPr>
            <a:xfrm>
              <a:off x="545463" y="978682"/>
              <a:ext cx="1969395" cy="653472"/>
            </a:xfrm>
            <a:prstGeom prst="ellipse">
              <a:avLst/>
            </a:prstGeom>
            <a:noFill/>
            <a:ln w="50800" cap="flat">
              <a:solidFill>
                <a:srgbClr val="14C21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480" name="D.M. Silevitch et al., Nature 448 467 (2007)…"/>
          <p:cNvSpPr txBox="1"/>
          <p:nvPr/>
        </p:nvSpPr>
        <p:spPr>
          <a:xfrm>
            <a:off x="285838" y="8133961"/>
            <a:ext cx="5035675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D.M. Silevitch et al., Nature </a:t>
            </a:r>
            <a:r>
              <a:rPr b="1"/>
              <a:t>448</a:t>
            </a:r>
            <a:r>
              <a:t> 467 (2007)</a:t>
            </a:r>
          </a:p>
          <a:p>
            <a:pPr>
              <a:defRPr sz="2000"/>
            </a:pPr>
            <a:r>
              <a:t>D. Bitko et al., Phys. Rev. Lett. </a:t>
            </a:r>
            <a:r>
              <a:rPr b="1"/>
              <a:t>77</a:t>
            </a:r>
            <a:r>
              <a:t>, 940 (1996)</a:t>
            </a:r>
          </a:p>
          <a:p>
            <a:r>
              <a:t>A. Keesling et al., Nature. </a:t>
            </a:r>
            <a:r>
              <a:rPr b="1"/>
              <a:t>568</a:t>
            </a:r>
            <a:r>
              <a:t>, 207 (2019).</a:t>
            </a:r>
          </a:p>
        </p:txBody>
      </p:sp>
      <p:grpSp>
        <p:nvGrpSpPr>
          <p:cNvPr id="483" name="Group"/>
          <p:cNvGrpSpPr/>
          <p:nvPr/>
        </p:nvGrpSpPr>
        <p:grpSpPr>
          <a:xfrm>
            <a:off x="9707191" y="5025102"/>
            <a:ext cx="3274291" cy="3812528"/>
            <a:chOff x="0" y="0"/>
            <a:chExt cx="3274289" cy="3812526"/>
          </a:xfrm>
        </p:grpSpPr>
        <p:sp>
          <p:nvSpPr>
            <p:cNvPr id="481" name="Rounded Rectangle"/>
            <p:cNvSpPr/>
            <p:nvPr/>
          </p:nvSpPr>
          <p:spPr>
            <a:xfrm>
              <a:off x="0" y="0"/>
              <a:ext cx="3274290" cy="3812526"/>
            </a:xfrm>
            <a:prstGeom prst="roundRect">
              <a:avLst>
                <a:gd name="adj" fmla="val 15645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  <p:pic>
          <p:nvPicPr>
            <p:cNvPr id="482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653" y="131838"/>
              <a:ext cx="3021900" cy="36806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" grpId="1" build="p" bldLvl="5" animBg="1" advAuto="0"/>
      <p:bldP spid="476" grpId="2" animBg="1" advAuto="0"/>
      <p:bldP spid="479" grpId="4" animBg="1" advAuto="0"/>
      <p:bldP spid="480" grpId="3" build="p" bldLvl="5" animBg="1" advAuto="0"/>
      <p:bldP spid="483" grpId="5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ummary and Outloo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Summary and Outlook</a:t>
            </a:r>
          </a:p>
        </p:txBody>
      </p:sp>
      <p:sp>
        <p:nvSpPr>
          <p:cNvPr id="486" name="RF spectroscopy to probe low-energy modes in vicinity of quantum phase transition…"/>
          <p:cNvSpPr txBox="1">
            <a:spLocks noGrp="1"/>
          </p:cNvSpPr>
          <p:nvPr>
            <p:ph type="body" sz="half" idx="1"/>
          </p:nvPr>
        </p:nvSpPr>
        <p:spPr>
          <a:xfrm>
            <a:off x="508000" y="1447800"/>
            <a:ext cx="5816600" cy="7632700"/>
          </a:xfrm>
          <a:prstGeom prst="rect">
            <a:avLst/>
          </a:prstGeom>
        </p:spPr>
        <p:txBody>
          <a:bodyPr/>
          <a:lstStyle/>
          <a:p>
            <a:r>
              <a:t>RF spectroscopy to probe low-energy modes in vicinity of quantum phase transition</a:t>
            </a:r>
          </a:p>
          <a:p>
            <a:r>
              <a:t>Finite-temperature RPA calculations to connect with underlying Hamiltonian</a:t>
            </a:r>
          </a:p>
          <a:p>
            <a:pPr>
              <a:defRPr i="1"/>
            </a:pPr>
            <a:r>
              <a:t>Quantum criticality persists in presence of incoherent nuclear spin bath</a:t>
            </a:r>
          </a:p>
          <a:p>
            <a:r>
              <a:t>Importance of understanding hybridized collective modes </a:t>
            </a:r>
          </a:p>
          <a:p>
            <a:r>
              <a:t>Beyond quantum criticality, understanding hybridized collective modes applies to quantum annealing and similar problems</a:t>
            </a:r>
          </a:p>
        </p:txBody>
      </p:sp>
      <p:pic>
        <p:nvPicPr>
          <p:cNvPr id="487" name="image006.png" descr="image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010" y="1447800"/>
            <a:ext cx="4776392" cy="3658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8" name="Image" descr="Imag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97673" y="3844432"/>
            <a:ext cx="4282472" cy="5429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" grpId="1" build="p" bldLvl="5" animBg="1" advAuto="0"/>
      <p:bldP spid="487" grpId="2" animBg="1" advAuto="0"/>
      <p:bldP spid="488" grpId="3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Acknowledgem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Acknowledgements</a:t>
            </a:r>
          </a:p>
        </p:txBody>
      </p:sp>
      <p:sp>
        <p:nvSpPr>
          <p:cNvPr id="491" name="Caltech…"/>
          <p:cNvSpPr txBox="1">
            <a:spLocks noGrp="1"/>
          </p:cNvSpPr>
          <p:nvPr>
            <p:ph type="body" sz="half" idx="1"/>
          </p:nvPr>
        </p:nvSpPr>
        <p:spPr>
          <a:xfrm>
            <a:off x="508000" y="1447800"/>
            <a:ext cx="5816600" cy="76327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 i="1"/>
            </a:pPr>
            <a:r>
              <a:t>Caltech</a:t>
            </a:r>
          </a:p>
          <a:p>
            <a:pPr marL="0" indent="0">
              <a:buSzTx/>
              <a:buNone/>
              <a:defRPr sz="3000"/>
            </a:pPr>
            <a:r>
              <a:t>Thomas Rosenbaum</a:t>
            </a:r>
          </a:p>
          <a:p>
            <a:pPr marL="0" indent="0">
              <a:buSzTx/>
              <a:buNone/>
              <a:defRPr sz="3000"/>
            </a:pPr>
            <a:r>
              <a:t>Matthew Libersky</a:t>
            </a:r>
          </a:p>
          <a:p>
            <a:pPr marL="0" indent="0">
              <a:buSzTx/>
              <a:buNone/>
              <a:defRPr sz="3000"/>
            </a:pPr>
            <a:r>
              <a:t>Hayward Melton</a:t>
            </a:r>
          </a:p>
          <a:p>
            <a:pPr marL="0" indent="0">
              <a:buSzTx/>
              <a:buNone/>
              <a:defRPr sz="3000"/>
            </a:pPr>
            <a:endParaRPr/>
          </a:p>
          <a:p>
            <a:pPr marL="0" indent="0">
              <a:buSzTx/>
              <a:buNone/>
              <a:defRPr sz="3000" i="1"/>
            </a:pPr>
            <a:r>
              <a:t>UBC</a:t>
            </a:r>
          </a:p>
          <a:p>
            <a:pPr marL="0" indent="0">
              <a:buSzTx/>
              <a:buNone/>
              <a:defRPr sz="3000"/>
            </a:pPr>
            <a:r>
              <a:t>Philip Stamp</a:t>
            </a:r>
          </a:p>
          <a:p>
            <a:pPr marL="0" indent="0">
              <a:buSzTx/>
              <a:buNone/>
              <a:defRPr sz="3000"/>
            </a:pPr>
            <a:r>
              <a:t>Ryan McKenzie</a:t>
            </a:r>
          </a:p>
        </p:txBody>
      </p:sp>
      <p:pic>
        <p:nvPicPr>
          <p:cNvPr id="49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921" y="3961107"/>
            <a:ext cx="5816601" cy="997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Image" descr="Imag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37" y="5758195"/>
            <a:ext cx="2344687" cy="1172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Introduction: The Quantum Ising mod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Introduction: The Quantum Ising model</a:t>
            </a:r>
          </a:p>
        </p:txBody>
      </p:sp>
      <p:sp>
        <p:nvSpPr>
          <p:cNvPr id="170" name="S=1/2 Ising model…"/>
          <p:cNvSpPr txBox="1">
            <a:spLocks noGrp="1"/>
          </p:cNvSpPr>
          <p:nvPr>
            <p:ph type="body" sz="half" idx="1"/>
          </p:nvPr>
        </p:nvSpPr>
        <p:spPr>
          <a:xfrm>
            <a:off x="508000" y="1447800"/>
            <a:ext cx="5816600" cy="5828299"/>
          </a:xfrm>
          <a:prstGeom prst="rect">
            <a:avLst/>
          </a:prstGeom>
        </p:spPr>
        <p:txBody>
          <a:bodyPr anchor="t"/>
          <a:lstStyle/>
          <a:p>
            <a:r>
              <a:rPr dirty="0"/>
              <a:t>S=1/2 </a:t>
            </a:r>
            <a:r>
              <a:rPr dirty="0" err="1"/>
              <a:t>Ising</a:t>
            </a:r>
            <a:r>
              <a:rPr dirty="0"/>
              <a:t> model</a:t>
            </a:r>
          </a:p>
          <a:p>
            <a:r>
              <a:rPr dirty="0"/>
              <a:t>Used to model wide variety of systems across physics and beyond</a:t>
            </a:r>
          </a:p>
          <a:p>
            <a:pPr lvl="1"/>
            <a:r>
              <a:rPr dirty="0"/>
              <a:t>Magnetism</a:t>
            </a:r>
          </a:p>
          <a:p>
            <a:pPr lvl="1"/>
            <a:r>
              <a:rPr dirty="0"/>
              <a:t>Lattice Gas models</a:t>
            </a:r>
          </a:p>
          <a:p>
            <a:pPr lvl="1"/>
            <a:r>
              <a:rPr dirty="0"/>
              <a:t>Trapped Ions </a:t>
            </a:r>
          </a:p>
          <a:p>
            <a:pPr lvl="1"/>
            <a:r>
              <a:rPr dirty="0"/>
              <a:t>Quantum annealing</a:t>
            </a:r>
          </a:p>
          <a:p>
            <a:pPr lvl="1"/>
            <a:r>
              <a:rPr dirty="0"/>
              <a:t>Quantum programmable gates</a:t>
            </a:r>
          </a:p>
          <a:p>
            <a:pPr lvl="1"/>
            <a:r>
              <a:rPr dirty="0"/>
              <a:t>Neurobiology</a:t>
            </a:r>
          </a:p>
          <a:p>
            <a:pPr lvl="1"/>
            <a:r>
              <a:rPr dirty="0"/>
              <a:t>Sociology</a:t>
            </a:r>
          </a:p>
        </p:txBody>
      </p:sp>
      <p:sp>
        <p:nvSpPr>
          <p:cNvPr id="171" name="T.D. Lee and C.N. Yang, Phys. Rev. 87, 410 (1952)…"/>
          <p:cNvSpPr txBox="1"/>
          <p:nvPr/>
        </p:nvSpPr>
        <p:spPr>
          <a:xfrm>
            <a:off x="354995" y="6996699"/>
            <a:ext cx="5193396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T.D. Lee and C.N. Yang, Phys. Rev. </a:t>
            </a:r>
            <a:r>
              <a:rPr b="1"/>
              <a:t>87</a:t>
            </a:r>
            <a:r>
              <a:t>, 410 (1952)</a:t>
            </a:r>
          </a:p>
          <a:p>
            <a:r>
              <a:t>R. Islam et al., Science </a:t>
            </a:r>
            <a:r>
              <a:rPr b="1"/>
              <a:t>340</a:t>
            </a:r>
            <a:r>
              <a:t> 587 (2013)</a:t>
            </a:r>
          </a:p>
          <a:p>
            <a:r>
              <a:t>M.W. Johnson et al., Nature </a:t>
            </a:r>
            <a:r>
              <a:rPr b="1"/>
              <a:t>473</a:t>
            </a:r>
            <a:r>
              <a:t>, 194 (2011).</a:t>
            </a:r>
          </a:p>
          <a:p>
            <a:r>
              <a:t>F. Arute et al, Nature </a:t>
            </a:r>
            <a:r>
              <a:rPr b="1"/>
              <a:t>574</a:t>
            </a:r>
            <a:r>
              <a:t>, 505 (2019) </a:t>
            </a:r>
          </a:p>
          <a:p>
            <a:r>
              <a:t>E. Schneidman et al., Nature </a:t>
            </a:r>
            <a:r>
              <a:rPr b="1"/>
              <a:t>440</a:t>
            </a:r>
            <a:r>
              <a:t>, 1007–1012 (2006)</a:t>
            </a:r>
          </a:p>
          <a:p>
            <a:r>
              <a:t>T.C. Schelling, J. of Math. Soc. </a:t>
            </a:r>
            <a:r>
              <a:rPr b="1"/>
              <a:t>1</a:t>
            </a:r>
            <a:r>
              <a:t>, 143 (1971)</a:t>
            </a:r>
          </a:p>
        </p:txBody>
      </p:sp>
      <p:grpSp>
        <p:nvGrpSpPr>
          <p:cNvPr id="179" name="Group"/>
          <p:cNvGrpSpPr/>
          <p:nvPr/>
        </p:nvGrpSpPr>
        <p:grpSpPr>
          <a:xfrm>
            <a:off x="8204062" y="2315338"/>
            <a:ext cx="2610537" cy="638894"/>
            <a:chOff x="0" y="0"/>
            <a:chExt cx="2610536" cy="638892"/>
          </a:xfrm>
        </p:grpSpPr>
        <p:sp>
          <p:nvSpPr>
            <p:cNvPr id="172" name="Line"/>
            <p:cNvSpPr/>
            <p:nvPr/>
          </p:nvSpPr>
          <p:spPr>
            <a:xfrm flipV="1">
              <a:off x="0" y="0"/>
              <a:ext cx="1" cy="638893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3" name="Line"/>
            <p:cNvSpPr/>
            <p:nvPr/>
          </p:nvSpPr>
          <p:spPr>
            <a:xfrm flipV="1">
              <a:off x="435089" y="0"/>
              <a:ext cx="1" cy="638893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4" name="Line"/>
            <p:cNvSpPr/>
            <p:nvPr/>
          </p:nvSpPr>
          <p:spPr>
            <a:xfrm flipV="1">
              <a:off x="870178" y="0"/>
              <a:ext cx="1" cy="638893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5" name="Line"/>
            <p:cNvSpPr/>
            <p:nvPr/>
          </p:nvSpPr>
          <p:spPr>
            <a:xfrm flipV="1">
              <a:off x="1305267" y="0"/>
              <a:ext cx="1" cy="638893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6" name="Line"/>
            <p:cNvSpPr/>
            <p:nvPr/>
          </p:nvSpPr>
          <p:spPr>
            <a:xfrm>
              <a:off x="1740357" y="0"/>
              <a:ext cx="1" cy="638893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7" name="Line"/>
            <p:cNvSpPr/>
            <p:nvPr/>
          </p:nvSpPr>
          <p:spPr>
            <a:xfrm>
              <a:off x="2175446" y="-1"/>
              <a:ext cx="1" cy="638894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8" name="Line"/>
            <p:cNvSpPr/>
            <p:nvPr/>
          </p:nvSpPr>
          <p:spPr>
            <a:xfrm>
              <a:off x="2610536" y="-1"/>
              <a:ext cx="1" cy="638894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82" name="Group"/>
          <p:cNvGrpSpPr/>
          <p:nvPr/>
        </p:nvGrpSpPr>
        <p:grpSpPr>
          <a:xfrm>
            <a:off x="9173941" y="1282699"/>
            <a:ext cx="290782" cy="1038375"/>
            <a:chOff x="0" y="0"/>
            <a:chExt cx="290781" cy="1038373"/>
          </a:xfrm>
        </p:grpSpPr>
        <p:sp>
          <p:nvSpPr>
            <p:cNvPr id="199" name="Connection Line"/>
            <p:cNvSpPr/>
            <p:nvPr/>
          </p:nvSpPr>
          <p:spPr>
            <a:xfrm>
              <a:off x="0" y="492949"/>
              <a:ext cx="290782" cy="545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1" extrusionOk="0">
                  <a:moveTo>
                    <a:pt x="0" y="16201"/>
                  </a:moveTo>
                  <a:cubicBezTo>
                    <a:pt x="6416" y="-5265"/>
                    <a:pt x="13616" y="-5399"/>
                    <a:pt x="21600" y="15799"/>
                  </a:cubicBezTo>
                </a:path>
              </a:pathLst>
            </a:custGeom>
            <a:noFill/>
            <a:ln w="50800" cap="flat">
              <a:solidFill>
                <a:srgbClr val="EE220C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181" name="J"/>
            <p:cNvSpPr txBox="1"/>
            <p:nvPr/>
          </p:nvSpPr>
          <p:spPr>
            <a:xfrm>
              <a:off x="69576" y="0"/>
              <a:ext cx="138252" cy="3992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J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Equation"/>
              <p:cNvSpPr txBox="1"/>
              <p:nvPr/>
            </p:nvSpPr>
            <p:spPr>
              <a:xfrm>
                <a:off x="3674071" y="1242731"/>
                <a:ext cx="2300418" cy="71587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lim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limLow>
                        <m:limLow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lim>
                      </m:limLow>
                      <m:sSub>
                        <m:sSub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Sup>
                        <m:sSubSup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183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071" y="1242731"/>
                <a:ext cx="2300418" cy="715879"/>
              </a:xfrm>
              <a:prstGeom prst="rect">
                <a:avLst/>
              </a:prstGeom>
              <a:blipFill>
                <a:blip r:embed="rId2"/>
                <a:stretch>
                  <a:fillRect l="-3297" r="-1099" b="-2280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Equation"/>
              <p:cNvSpPr txBox="1"/>
              <p:nvPr/>
            </p:nvSpPr>
            <p:spPr>
              <a:xfrm>
                <a:off x="6108666" y="1464056"/>
                <a:ext cx="2134061" cy="67627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limLow>
                        <m:limLow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.&gt;</m:t>
                          </m:r>
                        </m:lim>
                      </m:limLow>
                      <m:sSubSup>
                        <m:sSubSup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184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666" y="1464056"/>
                <a:ext cx="2134061" cy="676276"/>
              </a:xfrm>
              <a:prstGeom prst="rect">
                <a:avLst/>
              </a:prstGeom>
              <a:blipFill>
                <a:blip r:embed="rId3"/>
                <a:stretch>
                  <a:fillRect l="-2959" r="-650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7" name="Group"/>
          <p:cNvGrpSpPr/>
          <p:nvPr/>
        </p:nvGrpSpPr>
        <p:grpSpPr>
          <a:xfrm>
            <a:off x="4824280" y="2915180"/>
            <a:ext cx="2442164" cy="2341596"/>
            <a:chOff x="0" y="0"/>
            <a:chExt cx="2442162" cy="2341594"/>
          </a:xfrm>
        </p:grpSpPr>
        <p:sp>
          <p:nvSpPr>
            <p:cNvPr id="185" name="Rounded Rectangle"/>
            <p:cNvSpPr/>
            <p:nvPr/>
          </p:nvSpPr>
          <p:spPr>
            <a:xfrm>
              <a:off x="0" y="0"/>
              <a:ext cx="2442163" cy="2341595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  <p:pic>
          <p:nvPicPr>
            <p:cNvPr id="186" name="Image" descr="Image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7944" y="125131"/>
              <a:ext cx="2134116" cy="2104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0" name="Group"/>
          <p:cNvGrpSpPr/>
          <p:nvPr/>
        </p:nvGrpSpPr>
        <p:grpSpPr>
          <a:xfrm>
            <a:off x="7372653" y="3139577"/>
            <a:ext cx="5735994" cy="1486084"/>
            <a:chOff x="0" y="0"/>
            <a:chExt cx="5735993" cy="1486083"/>
          </a:xfrm>
        </p:grpSpPr>
        <p:sp>
          <p:nvSpPr>
            <p:cNvPr id="188" name="Rounded Rectangle"/>
            <p:cNvSpPr/>
            <p:nvPr/>
          </p:nvSpPr>
          <p:spPr>
            <a:xfrm>
              <a:off x="0" y="0"/>
              <a:ext cx="5735994" cy="1486084"/>
            </a:xfrm>
            <a:prstGeom prst="roundRect">
              <a:avLst>
                <a:gd name="adj" fmla="val 21443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  <p:pic>
          <p:nvPicPr>
            <p:cNvPr id="189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895" y="201495"/>
              <a:ext cx="5501389" cy="12647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91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9680" y="4466375"/>
            <a:ext cx="3108358" cy="22951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4" name="Group"/>
          <p:cNvGrpSpPr/>
          <p:nvPr/>
        </p:nvGrpSpPr>
        <p:grpSpPr>
          <a:xfrm>
            <a:off x="5524077" y="7054356"/>
            <a:ext cx="3579430" cy="2495594"/>
            <a:chOff x="0" y="0"/>
            <a:chExt cx="3579428" cy="2495593"/>
          </a:xfrm>
        </p:grpSpPr>
        <p:sp>
          <p:nvSpPr>
            <p:cNvPr id="192" name="Rounded Rectangle"/>
            <p:cNvSpPr/>
            <p:nvPr/>
          </p:nvSpPr>
          <p:spPr>
            <a:xfrm>
              <a:off x="30264" y="0"/>
              <a:ext cx="3549165" cy="2495594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  <p:pic>
          <p:nvPicPr>
            <p:cNvPr id="193" name="Image" descr="Image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3549165" cy="2250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7" name="Group"/>
          <p:cNvGrpSpPr/>
          <p:nvPr/>
        </p:nvGrpSpPr>
        <p:grpSpPr>
          <a:xfrm>
            <a:off x="6836612" y="3980519"/>
            <a:ext cx="2764877" cy="3887824"/>
            <a:chOff x="0" y="0"/>
            <a:chExt cx="2764876" cy="3887823"/>
          </a:xfrm>
        </p:grpSpPr>
        <p:sp>
          <p:nvSpPr>
            <p:cNvPr id="195" name="Rounded Rectangle"/>
            <p:cNvSpPr/>
            <p:nvPr/>
          </p:nvSpPr>
          <p:spPr>
            <a:xfrm>
              <a:off x="0" y="0"/>
              <a:ext cx="2722433" cy="3887824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  <p:pic>
          <p:nvPicPr>
            <p:cNvPr id="196" name="Image" descr="Image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8120" y="48032"/>
              <a:ext cx="2596757" cy="37514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98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15828" y="6647638"/>
            <a:ext cx="3291925" cy="2669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1" build="p" bldLvl="5" animBg="1" advAuto="0"/>
      <p:bldP spid="171" grpId="6" build="p" bldLvl="5" animBg="1" advAuto="0"/>
      <p:bldP spid="179" grpId="2" animBg="1" advAuto="0"/>
      <p:bldP spid="182" grpId="3" animBg="1" advAuto="0"/>
      <p:bldP spid="183" grpId="4" animBg="1" advAuto="0"/>
      <p:bldP spid="184" grpId="5" animBg="1" advAuto="0"/>
      <p:bldP spid="187" grpId="7" animBg="1" advAuto="0"/>
      <p:bldP spid="190" grpId="8" animBg="1" advAuto="0"/>
      <p:bldP spid="191" grpId="10" animBg="1" advAuto="0"/>
      <p:bldP spid="194" grpId="9" animBg="1" advAuto="0"/>
      <p:bldP spid="197" grpId="11" animBg="1" advAuto="0"/>
      <p:bldP spid="198" grpId="1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ransverse-Field Ising Mod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Transverse-Field Ising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Add in transverse field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08000" y="1447800"/>
                <a:ext cx="8233499" cy="6734754"/>
              </a:xfrm>
              <a:prstGeom prst="rect">
                <a:avLst/>
              </a:prstGeom>
            </p:spPr>
            <p:txBody>
              <a:bodyPr anchor="t"/>
              <a:lstStyle/>
              <a:p>
                <a:r>
                  <a:t>Add in transverse field: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lim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̂</m:t>
                        </m:r>
                      </m:lim>
                    </m:limUpp>
                    <m:r>
                      <a:rPr sz="26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limLow>
                      <m:limLowPr>
                        <m:ctrlP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lim>
                    </m:limLow>
                    <m:sSub>
                      <m:sSubPr>
                        <m:ctrlP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sSubSup>
                      <m:sSubSupPr>
                        <m:ctrlP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bSup>
                    <m:r>
                      <a:rPr sz="26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bSup>
                    <m:r>
                      <a:rPr sz="26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sz="26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Γ</m:t>
                    </m:r>
                    <m:limLow>
                      <m:limLowPr>
                        <m:ctrlP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lim>
                    </m:limLow>
                    <m:sSubSup>
                      <m:sSubSupPr>
                        <m:ctrlP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bSup>
                  </m:oMath>
                </a14:m>
                <a:endParaRPr/>
              </a:p>
              <a:p>
                <a:r>
                  <a:t>Tunable quantum tunneling and fluctuations; eventual destruction of ordered state</a:t>
                </a:r>
              </a:p>
              <a:p>
                <a:pPr lvl="1"/>
                <a:r>
                  <a:t>2nd-order quantum phase transition</a:t>
                </a:r>
              </a:p>
              <a:p>
                <a:pPr lvl="1"/>
                <a:r>
                  <a:t>Quantum critical behavior</a:t>
                </a:r>
              </a:p>
              <a:p>
                <a:r>
                  <a:t>Model system for understanding dynamics of QPT</a:t>
                </a:r>
              </a:p>
              <a:p>
                <a:pPr lvl="1"/>
                <a:r>
                  <a:t>Excitation modes near phase transition; mode softening to zero at critical field</a:t>
                </a:r>
              </a:p>
              <a:p>
                <a:pPr lvl="1"/>
                <a:r>
                  <a:t>Defect formation on quenching through transition</a:t>
                </a:r>
              </a:p>
            </p:txBody>
          </p:sp>
        </mc:Choice>
        <mc:Fallback xmlns="">
          <p:sp>
            <p:nvSpPr>
              <p:cNvPr id="202" name="Add in transverse field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08000" y="1447800"/>
                <a:ext cx="8233499" cy="6734754"/>
              </a:xfrm>
              <a:prstGeom prst="rect">
                <a:avLst/>
              </a:prstGeom>
              <a:blipFill>
                <a:blip r:embed="rId2"/>
                <a:stretch>
                  <a:fillRect l="-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6" name="Group"/>
          <p:cNvGrpSpPr/>
          <p:nvPr/>
        </p:nvGrpSpPr>
        <p:grpSpPr>
          <a:xfrm>
            <a:off x="8540730" y="1612649"/>
            <a:ext cx="3663176" cy="2970645"/>
            <a:chOff x="0" y="0"/>
            <a:chExt cx="3663174" cy="2970643"/>
          </a:xfrm>
        </p:grpSpPr>
        <p:sp>
          <p:nvSpPr>
            <p:cNvPr id="203" name="Line"/>
            <p:cNvSpPr/>
            <p:nvPr/>
          </p:nvSpPr>
          <p:spPr>
            <a:xfrm flipV="1">
              <a:off x="354620" y="47995"/>
              <a:ext cx="1" cy="241934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4" name="Line"/>
            <p:cNvSpPr/>
            <p:nvPr/>
          </p:nvSpPr>
          <p:spPr>
            <a:xfrm>
              <a:off x="341877" y="2454670"/>
              <a:ext cx="3320653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5" name="T"/>
            <p:cNvSpPr txBox="1"/>
            <p:nvPr/>
          </p:nvSpPr>
          <p:spPr>
            <a:xfrm>
              <a:off x="3402211" y="2572259"/>
              <a:ext cx="260964" cy="398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T</a:t>
              </a:r>
            </a:p>
          </p:txBody>
        </p:sp>
        <p:sp>
          <p:nvSpPr>
            <p:cNvPr id="206" name="Γ"/>
            <p:cNvSpPr txBox="1"/>
            <p:nvPr/>
          </p:nvSpPr>
          <p:spPr>
            <a:xfrm>
              <a:off x="0" y="0"/>
              <a:ext cx="255357" cy="398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Γ</a:t>
              </a:r>
            </a:p>
          </p:txBody>
        </p:sp>
        <p:sp>
          <p:nvSpPr>
            <p:cNvPr id="207" name="F"/>
            <p:cNvSpPr/>
            <p:nvPr/>
          </p:nvSpPr>
          <p:spPr>
            <a:xfrm>
              <a:off x="352878" y="610619"/>
              <a:ext cx="2755371" cy="184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206" y="45"/>
                    <a:pt x="10250" y="2590"/>
                    <a:pt x="14325" y="7228"/>
                  </a:cubicBezTo>
                  <a:cubicBezTo>
                    <a:pt x="17619" y="10977"/>
                    <a:pt x="20135" y="15944"/>
                    <a:pt x="21600" y="21591"/>
                  </a:cubicBezTo>
                  <a:lnTo>
                    <a:pt x="25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5D5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F</a:t>
              </a:r>
            </a:p>
          </p:txBody>
        </p:sp>
        <p:grpSp>
          <p:nvGrpSpPr>
            <p:cNvPr id="215" name="Group"/>
            <p:cNvGrpSpPr/>
            <p:nvPr/>
          </p:nvGrpSpPr>
          <p:grpSpPr>
            <a:xfrm>
              <a:off x="622209" y="1299885"/>
              <a:ext cx="1062298" cy="643537"/>
              <a:chOff x="0" y="0"/>
              <a:chExt cx="1062296" cy="643536"/>
            </a:xfrm>
          </p:grpSpPr>
          <p:sp>
            <p:nvSpPr>
              <p:cNvPr id="208" name="Line"/>
              <p:cNvSpPr/>
              <p:nvPr/>
            </p:nvSpPr>
            <p:spPr>
              <a:xfrm flipV="1">
                <a:off x="-1" y="0"/>
                <a:ext cx="2" cy="64353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09" name="Line"/>
              <p:cNvSpPr/>
              <p:nvPr/>
            </p:nvSpPr>
            <p:spPr>
              <a:xfrm flipV="1">
                <a:off x="177049" y="0"/>
                <a:ext cx="1" cy="64353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0" name="Line"/>
              <p:cNvSpPr/>
              <p:nvPr/>
            </p:nvSpPr>
            <p:spPr>
              <a:xfrm flipV="1">
                <a:off x="354098" y="0"/>
                <a:ext cx="1" cy="64353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1" name="Line"/>
              <p:cNvSpPr/>
              <p:nvPr/>
            </p:nvSpPr>
            <p:spPr>
              <a:xfrm flipV="1">
                <a:off x="531148" y="0"/>
                <a:ext cx="1" cy="64353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2" name="Line"/>
              <p:cNvSpPr/>
              <p:nvPr/>
            </p:nvSpPr>
            <p:spPr>
              <a:xfrm flipV="1">
                <a:off x="708197" y="0"/>
                <a:ext cx="1" cy="64353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3" name="Line"/>
              <p:cNvSpPr/>
              <p:nvPr/>
            </p:nvSpPr>
            <p:spPr>
              <a:xfrm flipV="1">
                <a:off x="885246" y="0"/>
                <a:ext cx="1" cy="64353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4" name="Line"/>
              <p:cNvSpPr/>
              <p:nvPr/>
            </p:nvSpPr>
            <p:spPr>
              <a:xfrm flipV="1">
                <a:off x="1062296" y="0"/>
                <a:ext cx="1" cy="64353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216" name="Ferromagnet"/>
            <p:cNvSpPr txBox="1"/>
            <p:nvPr/>
          </p:nvSpPr>
          <p:spPr>
            <a:xfrm>
              <a:off x="586148" y="1969443"/>
              <a:ext cx="1568586" cy="398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Ferromagnet</a:t>
              </a:r>
            </a:p>
          </p:txBody>
        </p:sp>
        <p:sp>
          <p:nvSpPr>
            <p:cNvPr id="217" name="Paramagnet"/>
            <p:cNvSpPr txBox="1"/>
            <p:nvPr/>
          </p:nvSpPr>
          <p:spPr>
            <a:xfrm>
              <a:off x="2013293" y="195471"/>
              <a:ext cx="1497739" cy="398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Paramagnet</a:t>
              </a:r>
            </a:p>
          </p:txBody>
        </p:sp>
        <p:grpSp>
          <p:nvGrpSpPr>
            <p:cNvPr id="225" name="Group"/>
            <p:cNvGrpSpPr/>
            <p:nvPr/>
          </p:nvGrpSpPr>
          <p:grpSpPr>
            <a:xfrm>
              <a:off x="2444367" y="628309"/>
              <a:ext cx="1062298" cy="643538"/>
              <a:chOff x="0" y="0"/>
              <a:chExt cx="1062296" cy="643536"/>
            </a:xfrm>
          </p:grpSpPr>
          <p:sp>
            <p:nvSpPr>
              <p:cNvPr id="218" name="Line"/>
              <p:cNvSpPr/>
              <p:nvPr/>
            </p:nvSpPr>
            <p:spPr>
              <a:xfrm flipV="1">
                <a:off x="-1" y="0"/>
                <a:ext cx="2" cy="64353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9" name="Line"/>
              <p:cNvSpPr/>
              <p:nvPr/>
            </p:nvSpPr>
            <p:spPr>
              <a:xfrm flipV="1">
                <a:off x="177049" y="0"/>
                <a:ext cx="1" cy="64353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20" name="Line"/>
              <p:cNvSpPr/>
              <p:nvPr/>
            </p:nvSpPr>
            <p:spPr>
              <a:xfrm flipH="1">
                <a:off x="354098" y="0"/>
                <a:ext cx="1" cy="64353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21" name="Line"/>
              <p:cNvSpPr/>
              <p:nvPr/>
            </p:nvSpPr>
            <p:spPr>
              <a:xfrm flipH="1">
                <a:off x="531148" y="0"/>
                <a:ext cx="1" cy="64353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22" name="Line"/>
              <p:cNvSpPr/>
              <p:nvPr/>
            </p:nvSpPr>
            <p:spPr>
              <a:xfrm flipV="1">
                <a:off x="708197" y="0"/>
                <a:ext cx="1" cy="64353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23" name="Line"/>
              <p:cNvSpPr/>
              <p:nvPr/>
            </p:nvSpPr>
            <p:spPr>
              <a:xfrm flipH="1">
                <a:off x="885246" y="0"/>
                <a:ext cx="1" cy="64353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24" name="Line"/>
              <p:cNvSpPr/>
              <p:nvPr/>
            </p:nvSpPr>
            <p:spPr>
              <a:xfrm flipH="1">
                <a:off x="1062296" y="0"/>
                <a:ext cx="1" cy="64353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</p:grpSp>
      <p:grpSp>
        <p:nvGrpSpPr>
          <p:cNvPr id="229" name="Group"/>
          <p:cNvGrpSpPr/>
          <p:nvPr/>
        </p:nvGrpSpPr>
        <p:grpSpPr>
          <a:xfrm>
            <a:off x="3720188" y="6654362"/>
            <a:ext cx="2449504" cy="2852161"/>
            <a:chOff x="0" y="0"/>
            <a:chExt cx="2449503" cy="2852159"/>
          </a:xfrm>
        </p:grpSpPr>
        <p:sp>
          <p:nvSpPr>
            <p:cNvPr id="227" name="Rounded Rectangle"/>
            <p:cNvSpPr/>
            <p:nvPr/>
          </p:nvSpPr>
          <p:spPr>
            <a:xfrm>
              <a:off x="0" y="0"/>
              <a:ext cx="2449504" cy="2852160"/>
            </a:xfrm>
            <a:prstGeom prst="roundRect">
              <a:avLst>
                <a:gd name="adj" fmla="val 15645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  <p:pic>
          <p:nvPicPr>
            <p:cNvPr id="228" name="Image" descr="Image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253" y="98628"/>
              <a:ext cx="2260690" cy="27535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0" name="P. Pfeuty, Annals of Physics. 57, 79 (1970).…"/>
          <p:cNvSpPr txBox="1"/>
          <p:nvPr/>
        </p:nvSpPr>
        <p:spPr>
          <a:xfrm>
            <a:off x="6579135" y="8871447"/>
            <a:ext cx="428747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P. Pfeuty, Annals of Physics. </a:t>
            </a:r>
            <a:r>
              <a:rPr b="1"/>
              <a:t>57</a:t>
            </a:r>
            <a:r>
              <a:t>, 79 (1970).</a:t>
            </a:r>
          </a:p>
          <a:p>
            <a:r>
              <a:t>A. Keesling et al., Nature. </a:t>
            </a:r>
            <a:r>
              <a:rPr b="1"/>
              <a:t>568</a:t>
            </a:r>
            <a:r>
              <a:t>, 207 (2019).</a:t>
            </a:r>
          </a:p>
        </p:txBody>
      </p:sp>
      <p:pic>
        <p:nvPicPr>
          <p:cNvPr id="23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817" y="4467705"/>
            <a:ext cx="4156284" cy="43810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1" build="p" bldLvl="5" animBg="1" advAuto="0"/>
      <p:bldP spid="226" grpId="2" animBg="1" advAuto="0"/>
      <p:bldP spid="229" grpId="5" animBg="1" advAuto="0"/>
      <p:bldP spid="230" grpId="4" build="p" bldLvl="5" animBg="1" advAuto="0"/>
      <p:bldP spid="231" grpId="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he Real World: Dissipation and spin bath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Real World: Dissipation and spin baths</a:t>
            </a:r>
          </a:p>
        </p:txBody>
      </p:sp>
      <p:sp>
        <p:nvSpPr>
          <p:cNvPr id="234" name="Fluctuation-dominated regime highly sensitive to environmental effects…"/>
          <p:cNvSpPr txBox="1">
            <a:spLocks noGrp="1"/>
          </p:cNvSpPr>
          <p:nvPr>
            <p:ph type="body" sz="half" idx="1"/>
          </p:nvPr>
        </p:nvSpPr>
        <p:spPr>
          <a:xfrm>
            <a:off x="508000" y="1447800"/>
            <a:ext cx="5816600" cy="7123779"/>
          </a:xfrm>
          <a:prstGeom prst="rect">
            <a:avLst/>
          </a:prstGeom>
        </p:spPr>
        <p:txBody>
          <a:bodyPr/>
          <a:lstStyle/>
          <a:p>
            <a:r>
              <a:t>Fluctuation-dominated regime highly sensitive to environmental effects</a:t>
            </a:r>
          </a:p>
          <a:p>
            <a:pPr lvl="1"/>
            <a:r>
              <a:t>Complete mode softening nominally requires isolated system</a:t>
            </a:r>
          </a:p>
          <a:p>
            <a:r>
              <a:t>Soft mode predicted in theory; does it persist in non-ideal systems?</a:t>
            </a:r>
          </a:p>
          <a:p>
            <a:r>
              <a:t>Model non-ideal behavior by placing spins in contact with incoherent “bath”</a:t>
            </a:r>
          </a:p>
          <a:p>
            <a:pPr lvl="1"/>
            <a:r>
              <a:t>Nuclear spins, paramagnetic impurities, other 2-level systems</a:t>
            </a:r>
          </a:p>
          <a:p>
            <a:pPr lvl="1"/>
            <a:r>
              <a:t>Framework to understand decoherence, dissipation, etc. </a:t>
            </a:r>
          </a:p>
        </p:txBody>
      </p:sp>
      <p:sp>
        <p:nvSpPr>
          <p:cNvPr id="235" name="N. V. Prokof’ev, P. C. E. Stamp, Reports on progress in physics. 63, 669–726 (2000)."/>
          <p:cNvSpPr txBox="1"/>
          <p:nvPr/>
        </p:nvSpPr>
        <p:spPr>
          <a:xfrm>
            <a:off x="276181" y="8468544"/>
            <a:ext cx="834278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N. V. Prokof’ev, P. C. E. Stamp, Reports on progress in physics. </a:t>
            </a:r>
            <a:r>
              <a:rPr b="1"/>
              <a:t>63</a:t>
            </a:r>
            <a:r>
              <a:t>, 669–726 (2000).</a:t>
            </a:r>
          </a:p>
        </p:txBody>
      </p:sp>
      <p:grpSp>
        <p:nvGrpSpPr>
          <p:cNvPr id="260" name="Group"/>
          <p:cNvGrpSpPr/>
          <p:nvPr/>
        </p:nvGrpSpPr>
        <p:grpSpPr>
          <a:xfrm>
            <a:off x="7991840" y="2694312"/>
            <a:ext cx="3726657" cy="3070337"/>
            <a:chOff x="0" y="0"/>
            <a:chExt cx="3726656" cy="3070335"/>
          </a:xfrm>
        </p:grpSpPr>
        <p:sp>
          <p:nvSpPr>
            <p:cNvPr id="236" name="Circle"/>
            <p:cNvSpPr/>
            <p:nvPr/>
          </p:nvSpPr>
          <p:spPr>
            <a:xfrm>
              <a:off x="0" y="1152722"/>
              <a:ext cx="666468" cy="66646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  <p:sp>
          <p:nvSpPr>
            <p:cNvPr id="237" name="Line"/>
            <p:cNvSpPr/>
            <p:nvPr/>
          </p:nvSpPr>
          <p:spPr>
            <a:xfrm flipV="1">
              <a:off x="335952" y="1184472"/>
              <a:ext cx="1" cy="551260"/>
            </a:xfrm>
            <a:prstGeom prst="line">
              <a:avLst/>
            </a:prstGeom>
            <a:noFill/>
            <a:ln w="38100" cap="flat">
              <a:solidFill>
                <a:srgbClr val="C127B6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238" name="Circle"/>
            <p:cNvSpPr/>
            <p:nvPr/>
          </p:nvSpPr>
          <p:spPr>
            <a:xfrm>
              <a:off x="1014131" y="1194306"/>
              <a:ext cx="666469" cy="66646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  <p:sp>
          <p:nvSpPr>
            <p:cNvPr id="239" name="Line"/>
            <p:cNvSpPr/>
            <p:nvPr/>
          </p:nvSpPr>
          <p:spPr>
            <a:xfrm flipV="1">
              <a:off x="1350084" y="1226056"/>
              <a:ext cx="1" cy="551260"/>
            </a:xfrm>
            <a:prstGeom prst="line">
              <a:avLst/>
            </a:prstGeom>
            <a:noFill/>
            <a:ln w="38100" cap="flat">
              <a:solidFill>
                <a:srgbClr val="C127B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240" name="Circle"/>
            <p:cNvSpPr/>
            <p:nvPr/>
          </p:nvSpPr>
          <p:spPr>
            <a:xfrm>
              <a:off x="2028263" y="1170514"/>
              <a:ext cx="666469" cy="66646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  <p:sp>
          <p:nvSpPr>
            <p:cNvPr id="241" name="Line"/>
            <p:cNvSpPr/>
            <p:nvPr/>
          </p:nvSpPr>
          <p:spPr>
            <a:xfrm>
              <a:off x="2364216" y="1202264"/>
              <a:ext cx="1" cy="551261"/>
            </a:xfrm>
            <a:prstGeom prst="line">
              <a:avLst/>
            </a:prstGeom>
            <a:noFill/>
            <a:ln w="38100" cap="flat">
              <a:solidFill>
                <a:srgbClr val="C127B6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242" name="Circle"/>
            <p:cNvSpPr/>
            <p:nvPr/>
          </p:nvSpPr>
          <p:spPr>
            <a:xfrm>
              <a:off x="3042395" y="1212099"/>
              <a:ext cx="666469" cy="66646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  <p:sp>
          <p:nvSpPr>
            <p:cNvPr id="243" name="Line"/>
            <p:cNvSpPr/>
            <p:nvPr/>
          </p:nvSpPr>
          <p:spPr>
            <a:xfrm flipV="1">
              <a:off x="3378348" y="1243849"/>
              <a:ext cx="1" cy="551260"/>
            </a:xfrm>
            <a:prstGeom prst="line">
              <a:avLst/>
            </a:prstGeom>
            <a:noFill/>
            <a:ln w="38100" cap="flat">
              <a:solidFill>
                <a:srgbClr val="C127B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244" name="Circle"/>
            <p:cNvSpPr/>
            <p:nvPr/>
          </p:nvSpPr>
          <p:spPr>
            <a:xfrm>
              <a:off x="12075" y="2362283"/>
              <a:ext cx="666469" cy="66646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  <p:sp>
          <p:nvSpPr>
            <p:cNvPr id="245" name="Line"/>
            <p:cNvSpPr/>
            <p:nvPr/>
          </p:nvSpPr>
          <p:spPr>
            <a:xfrm flipV="1">
              <a:off x="348027" y="2394033"/>
              <a:ext cx="1" cy="551261"/>
            </a:xfrm>
            <a:prstGeom prst="line">
              <a:avLst/>
            </a:prstGeom>
            <a:noFill/>
            <a:ln w="38100" cap="flat">
              <a:solidFill>
                <a:srgbClr val="C127B6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246" name="Circle"/>
            <p:cNvSpPr/>
            <p:nvPr/>
          </p:nvSpPr>
          <p:spPr>
            <a:xfrm>
              <a:off x="1026207" y="2403867"/>
              <a:ext cx="666468" cy="66646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  <p:sp>
          <p:nvSpPr>
            <p:cNvPr id="247" name="Line"/>
            <p:cNvSpPr/>
            <p:nvPr/>
          </p:nvSpPr>
          <p:spPr>
            <a:xfrm flipH="1">
              <a:off x="1362159" y="2435617"/>
              <a:ext cx="1" cy="551261"/>
            </a:xfrm>
            <a:prstGeom prst="line">
              <a:avLst/>
            </a:prstGeom>
            <a:noFill/>
            <a:ln w="38100" cap="flat">
              <a:solidFill>
                <a:srgbClr val="C127B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248" name="Circle"/>
            <p:cNvSpPr/>
            <p:nvPr/>
          </p:nvSpPr>
          <p:spPr>
            <a:xfrm>
              <a:off x="2040339" y="2362283"/>
              <a:ext cx="666468" cy="66646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  <p:sp>
          <p:nvSpPr>
            <p:cNvPr id="249" name="Line"/>
            <p:cNvSpPr/>
            <p:nvPr/>
          </p:nvSpPr>
          <p:spPr>
            <a:xfrm>
              <a:off x="2376291" y="2394033"/>
              <a:ext cx="1" cy="551261"/>
            </a:xfrm>
            <a:prstGeom prst="line">
              <a:avLst/>
            </a:prstGeom>
            <a:noFill/>
            <a:ln w="38100" cap="flat">
              <a:solidFill>
                <a:srgbClr val="C127B6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250" name="Circle"/>
            <p:cNvSpPr/>
            <p:nvPr/>
          </p:nvSpPr>
          <p:spPr>
            <a:xfrm>
              <a:off x="3054470" y="2403867"/>
              <a:ext cx="666469" cy="66646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  <p:sp>
          <p:nvSpPr>
            <p:cNvPr id="251" name="Line"/>
            <p:cNvSpPr/>
            <p:nvPr/>
          </p:nvSpPr>
          <p:spPr>
            <a:xfrm>
              <a:off x="3390423" y="2435617"/>
              <a:ext cx="1" cy="551261"/>
            </a:xfrm>
            <a:prstGeom prst="line">
              <a:avLst/>
            </a:prstGeom>
            <a:noFill/>
            <a:ln w="38100" cap="flat">
              <a:solidFill>
                <a:srgbClr val="C127B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252" name="Circle"/>
            <p:cNvSpPr/>
            <p:nvPr/>
          </p:nvSpPr>
          <p:spPr>
            <a:xfrm>
              <a:off x="17792" y="0"/>
              <a:ext cx="666469" cy="66646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  <p:sp>
          <p:nvSpPr>
            <p:cNvPr id="253" name="Line"/>
            <p:cNvSpPr/>
            <p:nvPr/>
          </p:nvSpPr>
          <p:spPr>
            <a:xfrm flipV="1">
              <a:off x="353745" y="31749"/>
              <a:ext cx="1" cy="551261"/>
            </a:xfrm>
            <a:prstGeom prst="line">
              <a:avLst/>
            </a:prstGeom>
            <a:noFill/>
            <a:ln w="38100" cap="flat">
              <a:solidFill>
                <a:srgbClr val="C127B6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254" name="Circle"/>
            <p:cNvSpPr/>
            <p:nvPr/>
          </p:nvSpPr>
          <p:spPr>
            <a:xfrm>
              <a:off x="1031924" y="41583"/>
              <a:ext cx="666469" cy="66646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  <p:sp>
          <p:nvSpPr>
            <p:cNvPr id="255" name="Line"/>
            <p:cNvSpPr/>
            <p:nvPr/>
          </p:nvSpPr>
          <p:spPr>
            <a:xfrm flipV="1">
              <a:off x="1367876" y="73333"/>
              <a:ext cx="1" cy="551261"/>
            </a:xfrm>
            <a:prstGeom prst="line">
              <a:avLst/>
            </a:prstGeom>
            <a:noFill/>
            <a:ln w="38100" cap="flat">
              <a:solidFill>
                <a:srgbClr val="C127B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256" name="Circle"/>
            <p:cNvSpPr/>
            <p:nvPr/>
          </p:nvSpPr>
          <p:spPr>
            <a:xfrm>
              <a:off x="2046056" y="17792"/>
              <a:ext cx="666469" cy="66646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  <p:sp>
          <p:nvSpPr>
            <p:cNvPr id="257" name="Line"/>
            <p:cNvSpPr/>
            <p:nvPr/>
          </p:nvSpPr>
          <p:spPr>
            <a:xfrm flipV="1">
              <a:off x="2382008" y="49542"/>
              <a:ext cx="1" cy="551261"/>
            </a:xfrm>
            <a:prstGeom prst="line">
              <a:avLst/>
            </a:prstGeom>
            <a:noFill/>
            <a:ln w="38100" cap="flat">
              <a:solidFill>
                <a:srgbClr val="C127B6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258" name="Circle"/>
            <p:cNvSpPr/>
            <p:nvPr/>
          </p:nvSpPr>
          <p:spPr>
            <a:xfrm>
              <a:off x="3060188" y="59376"/>
              <a:ext cx="666469" cy="66646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  <p:sp>
          <p:nvSpPr>
            <p:cNvPr id="259" name="Line"/>
            <p:cNvSpPr/>
            <p:nvPr/>
          </p:nvSpPr>
          <p:spPr>
            <a:xfrm flipV="1">
              <a:off x="3396140" y="91126"/>
              <a:ext cx="1" cy="551261"/>
            </a:xfrm>
            <a:prstGeom prst="line">
              <a:avLst/>
            </a:prstGeom>
            <a:noFill/>
            <a:ln w="38100" cap="flat">
              <a:solidFill>
                <a:srgbClr val="C127B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</p:grpSp>
      <p:grpSp>
        <p:nvGrpSpPr>
          <p:cNvPr id="273" name="Group"/>
          <p:cNvGrpSpPr/>
          <p:nvPr/>
        </p:nvGrpSpPr>
        <p:grpSpPr>
          <a:xfrm>
            <a:off x="7946026" y="2444750"/>
            <a:ext cx="3060189" cy="3397425"/>
            <a:chOff x="0" y="0"/>
            <a:chExt cx="3060188" cy="3397424"/>
          </a:xfrm>
        </p:grpSpPr>
        <p:sp>
          <p:nvSpPr>
            <p:cNvPr id="261" name="Line"/>
            <p:cNvSpPr/>
            <p:nvPr/>
          </p:nvSpPr>
          <p:spPr>
            <a:xfrm flipV="1">
              <a:off x="-1" y="1152722"/>
              <a:ext cx="2" cy="993557"/>
            </a:xfrm>
            <a:prstGeom prst="line">
              <a:avLst/>
            </a:prstGeom>
            <a:noFill/>
            <a:ln w="76200" cap="flat">
              <a:solidFill>
                <a:srgbClr val="1A903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262" name="Line"/>
            <p:cNvSpPr/>
            <p:nvPr/>
          </p:nvSpPr>
          <p:spPr>
            <a:xfrm flipV="1">
              <a:off x="1014131" y="1194306"/>
              <a:ext cx="1" cy="993557"/>
            </a:xfrm>
            <a:prstGeom prst="line">
              <a:avLst/>
            </a:prstGeom>
            <a:noFill/>
            <a:ln w="76200" cap="flat">
              <a:solidFill>
                <a:srgbClr val="1A903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263" name="Line"/>
            <p:cNvSpPr/>
            <p:nvPr/>
          </p:nvSpPr>
          <p:spPr>
            <a:xfrm flipV="1">
              <a:off x="2028263" y="1170515"/>
              <a:ext cx="1" cy="993557"/>
            </a:xfrm>
            <a:prstGeom prst="line">
              <a:avLst/>
            </a:prstGeom>
            <a:noFill/>
            <a:ln w="76200" cap="flat">
              <a:solidFill>
                <a:srgbClr val="1A903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264" name="Line"/>
            <p:cNvSpPr/>
            <p:nvPr/>
          </p:nvSpPr>
          <p:spPr>
            <a:xfrm flipV="1">
              <a:off x="3042395" y="1212099"/>
              <a:ext cx="1" cy="993558"/>
            </a:xfrm>
            <a:prstGeom prst="line">
              <a:avLst/>
            </a:prstGeom>
            <a:noFill/>
            <a:ln w="76200" cap="flat">
              <a:solidFill>
                <a:srgbClr val="1A903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265" name="Line"/>
            <p:cNvSpPr/>
            <p:nvPr/>
          </p:nvSpPr>
          <p:spPr>
            <a:xfrm flipV="1">
              <a:off x="12075" y="2362283"/>
              <a:ext cx="1" cy="993558"/>
            </a:xfrm>
            <a:prstGeom prst="line">
              <a:avLst/>
            </a:prstGeom>
            <a:noFill/>
            <a:ln w="76200" cap="flat">
              <a:solidFill>
                <a:srgbClr val="1A903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266" name="Line"/>
            <p:cNvSpPr/>
            <p:nvPr/>
          </p:nvSpPr>
          <p:spPr>
            <a:xfrm flipV="1">
              <a:off x="1026207" y="2403868"/>
              <a:ext cx="1" cy="993557"/>
            </a:xfrm>
            <a:prstGeom prst="line">
              <a:avLst/>
            </a:prstGeom>
            <a:noFill/>
            <a:ln w="76200" cap="flat">
              <a:solidFill>
                <a:srgbClr val="1A903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267" name="Line"/>
            <p:cNvSpPr/>
            <p:nvPr/>
          </p:nvSpPr>
          <p:spPr>
            <a:xfrm flipV="1">
              <a:off x="2040339" y="2362283"/>
              <a:ext cx="1" cy="993558"/>
            </a:xfrm>
            <a:prstGeom prst="line">
              <a:avLst/>
            </a:prstGeom>
            <a:noFill/>
            <a:ln w="76200" cap="flat">
              <a:solidFill>
                <a:srgbClr val="1A903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268" name="Line"/>
            <p:cNvSpPr/>
            <p:nvPr/>
          </p:nvSpPr>
          <p:spPr>
            <a:xfrm flipV="1">
              <a:off x="3054470" y="2403868"/>
              <a:ext cx="1" cy="993557"/>
            </a:xfrm>
            <a:prstGeom prst="line">
              <a:avLst/>
            </a:prstGeom>
            <a:noFill/>
            <a:ln w="76200" cap="flat">
              <a:solidFill>
                <a:srgbClr val="1A903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269" name="Line"/>
            <p:cNvSpPr/>
            <p:nvPr/>
          </p:nvSpPr>
          <p:spPr>
            <a:xfrm flipV="1">
              <a:off x="17792" y="0"/>
              <a:ext cx="1" cy="993557"/>
            </a:xfrm>
            <a:prstGeom prst="line">
              <a:avLst/>
            </a:prstGeom>
            <a:noFill/>
            <a:ln w="76200" cap="flat">
              <a:solidFill>
                <a:srgbClr val="1A903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270" name="Line"/>
            <p:cNvSpPr/>
            <p:nvPr/>
          </p:nvSpPr>
          <p:spPr>
            <a:xfrm flipV="1">
              <a:off x="1031924" y="41584"/>
              <a:ext cx="1" cy="993557"/>
            </a:xfrm>
            <a:prstGeom prst="line">
              <a:avLst/>
            </a:prstGeom>
            <a:noFill/>
            <a:ln w="76200" cap="flat">
              <a:solidFill>
                <a:srgbClr val="1A903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271" name="Line"/>
            <p:cNvSpPr/>
            <p:nvPr/>
          </p:nvSpPr>
          <p:spPr>
            <a:xfrm flipV="1">
              <a:off x="2046056" y="17793"/>
              <a:ext cx="1" cy="993557"/>
            </a:xfrm>
            <a:prstGeom prst="line">
              <a:avLst/>
            </a:prstGeom>
            <a:noFill/>
            <a:ln w="76200" cap="flat">
              <a:solidFill>
                <a:srgbClr val="1A903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272" name="Line"/>
            <p:cNvSpPr/>
            <p:nvPr/>
          </p:nvSpPr>
          <p:spPr>
            <a:xfrm flipV="1">
              <a:off x="3060188" y="59377"/>
              <a:ext cx="1" cy="993557"/>
            </a:xfrm>
            <a:prstGeom prst="line">
              <a:avLst/>
            </a:prstGeom>
            <a:noFill/>
            <a:ln w="76200" cap="flat">
              <a:solidFill>
                <a:srgbClr val="1A903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1" build="p" bldLvl="5" animBg="1" advAuto="0"/>
      <p:bldP spid="260" grpId="3" animBg="1" advAuto="0"/>
      <p:bldP spid="273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LiHoF4: A model Ising ferromagne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78358">
              <a:spcBef>
                <a:spcPts val="1500"/>
              </a:spcBef>
              <a:defRPr sz="4752"/>
            </a:pPr>
            <a:r>
              <a:t>LiHoF</a:t>
            </a:r>
            <a:r>
              <a:rPr baseline="-5999"/>
              <a:t>4</a:t>
            </a:r>
            <a:r>
              <a:t>: A model Ising ferromagnet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Magnetic species: Ho3+ ions…"/>
              <p:cNvSpPr txBox="1">
                <a:spLocks noGrp="1"/>
              </p:cNvSpPr>
              <p:nvPr>
                <p:ph type="body" sz="half" idx="1"/>
              </p:nvPr>
            </p:nvSpPr>
            <p:spPr>
              <a:xfrm>
                <a:off x="508000" y="1447800"/>
                <a:ext cx="6755418" cy="6385289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t>Magnetic species: Ho</a:t>
                </a:r>
                <a:r>
                  <a:rPr baseline="31999"/>
                  <a:t>3+</a:t>
                </a:r>
                <a:r>
                  <a:t> ions</a:t>
                </a:r>
              </a:p>
              <a:p>
                <a:pPr lvl="1"/>
                <a:r>
                  <a:t>Crystal fields yield doubly-degenerate ground state; first excited state at 9.4 K</a:t>
                </a:r>
              </a:p>
              <a:p>
                <a:r>
                  <a:t>Dipole-coupled Ising Ferromagnet, T</a:t>
                </a:r>
                <a:r>
                  <a:rPr baseline="-5999"/>
                  <a:t>C</a:t>
                </a:r>
                <a:r>
                  <a:t>=1.53 K</a:t>
                </a:r>
              </a:p>
              <a:p>
                <a:r>
                  <a:t>Transverse field mixes ground state with first excited state, splits degeneracy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sz="265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sz="265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sz="265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sz="265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sz="265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sz="265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t> at low fields</a:t>
                </a:r>
              </a:p>
              <a:p>
                <a:r>
                  <a:t>Large (cm-scale) single crystals commercially available (YLF:Ho laser rods)</a:t>
                </a:r>
              </a:p>
            </p:txBody>
          </p:sp>
        </mc:Choice>
        <mc:Fallback xmlns="">
          <p:sp>
            <p:nvSpPr>
              <p:cNvPr id="276" name="Magnetic species: Ho3+ ions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508000" y="1447800"/>
                <a:ext cx="6755418" cy="6385289"/>
              </a:xfrm>
              <a:prstGeom prst="rect">
                <a:avLst/>
              </a:prstGeom>
              <a:blipFill>
                <a:blip r:embed="rId2"/>
                <a:stretch>
                  <a:fillRect l="-1126" r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4" name="Group"/>
          <p:cNvGrpSpPr/>
          <p:nvPr/>
        </p:nvGrpSpPr>
        <p:grpSpPr>
          <a:xfrm>
            <a:off x="8630704" y="1482137"/>
            <a:ext cx="4162262" cy="7012189"/>
            <a:chOff x="0" y="0"/>
            <a:chExt cx="4162261" cy="7012187"/>
          </a:xfrm>
        </p:grpSpPr>
        <p:sp>
          <p:nvSpPr>
            <p:cNvPr id="277" name="Ising Axis"/>
            <p:cNvSpPr/>
            <p:nvPr/>
          </p:nvSpPr>
          <p:spPr>
            <a:xfrm rot="16200000">
              <a:off x="-598562" y="2762375"/>
              <a:ext cx="181942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342A18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Ising Axis</a:t>
              </a:r>
            </a:p>
          </p:txBody>
        </p:sp>
        <p:pic>
          <p:nvPicPr>
            <p:cNvPr id="278" name="Structure_crop.png" descr="Structure_crop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7115" y="0"/>
              <a:ext cx="3075147" cy="6159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9" name="Line"/>
            <p:cNvSpPr/>
            <p:nvPr/>
          </p:nvSpPr>
          <p:spPr>
            <a:xfrm flipH="1">
              <a:off x="988644" y="3982185"/>
              <a:ext cx="1" cy="2091559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0" name="10.75 Å"/>
            <p:cNvSpPr/>
            <p:nvPr/>
          </p:nvSpPr>
          <p:spPr>
            <a:xfrm rot="16200000">
              <a:off x="174097" y="2820661"/>
              <a:ext cx="1560911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342A18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10.75 Å</a:t>
              </a:r>
            </a:p>
          </p:txBody>
        </p:sp>
        <p:sp>
          <p:nvSpPr>
            <p:cNvPr id="281" name="Line"/>
            <p:cNvSpPr/>
            <p:nvPr/>
          </p:nvSpPr>
          <p:spPr>
            <a:xfrm flipH="1">
              <a:off x="998215" y="720411"/>
              <a:ext cx="1" cy="1561027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2" name="Line"/>
            <p:cNvSpPr/>
            <p:nvPr/>
          </p:nvSpPr>
          <p:spPr>
            <a:xfrm>
              <a:off x="1293117" y="6320037"/>
              <a:ext cx="2028754" cy="1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3" name="5.175 Å"/>
            <p:cNvSpPr/>
            <p:nvPr/>
          </p:nvSpPr>
          <p:spPr>
            <a:xfrm>
              <a:off x="1818152" y="6389887"/>
              <a:ext cx="156091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342A18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5.175 Å</a:t>
              </a:r>
            </a:p>
          </p:txBody>
        </p:sp>
      </p:grpSp>
      <p:pic>
        <p:nvPicPr>
          <p:cNvPr id="285" name="DSC_5300.jpg" descr="DSC_530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30288" y="7286499"/>
            <a:ext cx="4599166" cy="20251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1" build="p" animBg="1" advAuto="0"/>
      <p:bldP spid="284" grpId="2" animBg="1" advAuto="0"/>
      <p:bldP spid="285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uning the Ising Magnet: LiHoxY1-xF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78358">
              <a:spcBef>
                <a:spcPts val="1500"/>
              </a:spcBef>
              <a:defRPr sz="4752"/>
            </a:pPr>
            <a:r>
              <a:t>Tuning the Ising Magnet: LiHo</a:t>
            </a:r>
            <a:r>
              <a:rPr baseline="-5999"/>
              <a:t>x</a:t>
            </a:r>
            <a:r>
              <a:t>Y</a:t>
            </a:r>
            <a:r>
              <a:rPr baseline="-5999"/>
              <a:t>1-x</a:t>
            </a:r>
            <a:r>
              <a:t>F</a:t>
            </a:r>
            <a:r>
              <a:rPr baseline="-5999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Replace magnetic holmium with non-magnetic yttrium…"/>
              <p:cNvSpPr txBox="1">
                <a:spLocks noGrp="1"/>
              </p:cNvSpPr>
              <p:nvPr>
                <p:ph type="body" sz="half" idx="1"/>
              </p:nvPr>
            </p:nvSpPr>
            <p:spPr>
              <a:xfrm>
                <a:off x="508000" y="1447800"/>
                <a:ext cx="4360093" cy="6273757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t>Replace magnetic holmium with non-magnetic yttrium</a:t>
                </a:r>
              </a:p>
              <a:p>
                <a14:m>
                  <m:oMath xmlns:m="http://schemas.openxmlformats.org/officeDocument/2006/math">
                    <m:r>
                      <a:rPr sz="2700" i="1">
                        <a:solidFill>
                          <a:srgbClr val="304874"/>
                        </a:solidFill>
                        <a:latin typeface="Cambria Math" panose="02040503050406030204" pitchFamily="18" charset="0"/>
                      </a:rPr>
                      <m:t>0.3&lt;</m:t>
                    </m:r>
                    <m:r>
                      <a:rPr sz="2700" i="1">
                        <a:solidFill>
                          <a:srgbClr val="30487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sz="2700" i="1">
                        <a:solidFill>
                          <a:srgbClr val="304874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t> : </a:t>
                </a:r>
                <a:r>
                  <a:rPr>
                    <a:solidFill>
                      <a:srgbClr val="004D80"/>
                    </a:solidFill>
                  </a:rPr>
                  <a:t>”Random Field” Ferromagnet with lowered T</a:t>
                </a:r>
                <a:r>
                  <a:rPr baseline="-5999">
                    <a:solidFill>
                      <a:srgbClr val="004D80"/>
                    </a:solidFill>
                  </a:rPr>
                  <a:t>C</a:t>
                </a:r>
              </a:p>
              <a:p>
                <a:r>
                  <a:rPr>
                    <a:solidFill>
                      <a:srgbClr val="004D80"/>
                    </a:solidFill>
                  </a:rPr>
                  <a:t>Transverse field enables quantum annealing </a:t>
                </a:r>
                <a:endParaRPr baseline="-5999">
                  <a:solidFill>
                    <a:srgbClr val="004D8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sz="2600" i="1">
                        <a:solidFill>
                          <a:srgbClr val="BA397A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sz="2600" i="1">
                        <a:solidFill>
                          <a:srgbClr val="BA397A"/>
                        </a:solidFill>
                        <a:latin typeface="Cambria Math" panose="02040503050406030204" pitchFamily="18" charset="0"/>
                      </a:rPr>
                      <m:t>=0.1−0.2</m:t>
                    </m:r>
                  </m:oMath>
                </a14:m>
                <a:r>
                  <a:rPr baseline="-5999">
                    <a:solidFill>
                      <a:srgbClr val="004D80"/>
                    </a:solidFill>
                  </a:rPr>
                  <a:t> </a:t>
                </a:r>
                <a:r>
                  <a:t>: </a:t>
                </a:r>
                <a:r>
                  <a:rPr>
                    <a:solidFill>
                      <a:srgbClr val="CB297B"/>
                    </a:solidFill>
                  </a:rPr>
                  <a:t>Spin Glass</a:t>
                </a:r>
              </a:p>
              <a:p>
                <a14:m>
                  <m:oMath xmlns:m="http://schemas.openxmlformats.org/officeDocument/2006/math">
                    <m:r>
                      <a:rPr sz="2650" i="1">
                        <a:solidFill>
                          <a:srgbClr val="46532D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sz="2650" i="1">
                        <a:solidFill>
                          <a:srgbClr val="46532D"/>
                        </a:solidFill>
                        <a:latin typeface="Cambria Math" panose="02040503050406030204" pitchFamily="18" charset="0"/>
                      </a:rPr>
                      <m:t>=0.045</m:t>
                    </m:r>
                  </m:oMath>
                </a14:m>
                <a:r>
                  <a:t> : </a:t>
                </a:r>
                <a:r>
                  <a:rPr>
                    <a:solidFill>
                      <a:srgbClr val="017100"/>
                    </a:solidFill>
                  </a:rPr>
                  <a:t>Spin Liquid</a:t>
                </a:r>
              </a:p>
              <a:p>
                <a14:m>
                  <m:oMath xmlns:m="http://schemas.openxmlformats.org/officeDocument/2006/math">
                    <m:r>
                      <a:rPr sz="265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sz="265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≪0.01</m:t>
                    </m:r>
                  </m:oMath>
                </a14:m>
                <a:r>
                  <a:t>: Decoupled Spins</a:t>
                </a:r>
              </a:p>
            </p:txBody>
          </p:sp>
        </mc:Choice>
        <mc:Fallback xmlns="">
          <p:sp>
            <p:nvSpPr>
              <p:cNvPr id="288" name="Replace magnetic holmium with non-magnetic yttrium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508000" y="1447800"/>
                <a:ext cx="4360093" cy="6273757"/>
              </a:xfrm>
              <a:prstGeom prst="rect">
                <a:avLst/>
              </a:prstGeom>
              <a:blipFill>
                <a:blip r:embed="rId2"/>
                <a:stretch>
                  <a:fillRect l="-2035" r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8" name="Group"/>
          <p:cNvGrpSpPr/>
          <p:nvPr/>
        </p:nvGrpSpPr>
        <p:grpSpPr>
          <a:xfrm>
            <a:off x="4787092" y="1579629"/>
            <a:ext cx="4104140" cy="3347066"/>
            <a:chOff x="0" y="0"/>
            <a:chExt cx="4104138" cy="3347064"/>
          </a:xfrm>
        </p:grpSpPr>
        <p:sp>
          <p:nvSpPr>
            <p:cNvPr id="289" name="Line"/>
            <p:cNvSpPr/>
            <p:nvPr/>
          </p:nvSpPr>
          <p:spPr>
            <a:xfrm>
              <a:off x="1038149" y="2456762"/>
              <a:ext cx="904143" cy="304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6" extrusionOk="0">
                  <a:moveTo>
                    <a:pt x="21600" y="21236"/>
                  </a:moveTo>
                  <a:cubicBezTo>
                    <a:pt x="21600" y="21236"/>
                    <a:pt x="18310" y="11214"/>
                    <a:pt x="16712" y="7963"/>
                  </a:cubicBezTo>
                  <a:cubicBezTo>
                    <a:pt x="15115" y="4713"/>
                    <a:pt x="13838" y="2893"/>
                    <a:pt x="12455" y="1327"/>
                  </a:cubicBezTo>
                  <a:cubicBezTo>
                    <a:pt x="11073" y="-239"/>
                    <a:pt x="9816" y="-364"/>
                    <a:pt x="8514" y="663"/>
                  </a:cubicBezTo>
                  <a:cubicBezTo>
                    <a:pt x="7212" y="1691"/>
                    <a:pt x="5998" y="4519"/>
                    <a:pt x="4572" y="7963"/>
                  </a:cubicBezTo>
                  <a:cubicBezTo>
                    <a:pt x="3147" y="11407"/>
                    <a:pt x="0" y="21236"/>
                    <a:pt x="0" y="21236"/>
                  </a:cubicBezTo>
                </a:path>
              </a:pathLst>
            </a:custGeom>
            <a:noFill/>
            <a:ln w="25400" cap="flat">
              <a:solidFill>
                <a:srgbClr val="403D34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Baskerville"/>
                  <a:ea typeface="Baskerville"/>
                  <a:cs typeface="Baskerville"/>
                  <a:sym typeface="Baskerville"/>
                </a:defRPr>
              </a:pPr>
              <a:endParaRPr/>
            </a:p>
          </p:txBody>
        </p:sp>
        <p:sp>
          <p:nvSpPr>
            <p:cNvPr id="290" name="Line"/>
            <p:cNvSpPr/>
            <p:nvPr/>
          </p:nvSpPr>
          <p:spPr>
            <a:xfrm>
              <a:off x="1445576" y="1668051"/>
              <a:ext cx="556396" cy="817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0"/>
                    <a:pt x="12607" y="8166"/>
                    <a:pt x="9180" y="11393"/>
                  </a:cubicBezTo>
                  <a:cubicBezTo>
                    <a:pt x="5400" y="14954"/>
                    <a:pt x="270" y="20413"/>
                    <a:pt x="0" y="21600"/>
                  </a:cubicBezTo>
                </a:path>
              </a:pathLst>
            </a:custGeom>
            <a:noFill/>
            <a:ln w="25400" cap="flat">
              <a:solidFill>
                <a:srgbClr val="403D34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defRPr sz="2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Baskerville"/>
                  <a:ea typeface="Baskerville"/>
                  <a:cs typeface="Baskerville"/>
                  <a:sym typeface="Baskerville"/>
                </a:defRPr>
              </a:pPr>
              <a:endParaRPr/>
            </a:p>
          </p:txBody>
        </p:sp>
        <p:pic>
          <p:nvPicPr>
            <p:cNvPr id="291" name="Phase_diagram.pdf" descr="Phase_diagram.pd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104139" cy="33470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2" name="LiHoxY1-xF4"/>
            <p:cNvSpPr/>
            <p:nvPr/>
          </p:nvSpPr>
          <p:spPr>
            <a:xfrm>
              <a:off x="817205" y="373827"/>
              <a:ext cx="1589968" cy="4649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25400" dist="25400" dir="2700000" rotWithShape="0">
                <a:srgbClr val="FFFFFF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2200">
                  <a:solidFill>
                    <a:srgbClr val="56533A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LiHo</a:t>
              </a:r>
              <a:r>
                <a:rPr baseline="-5999"/>
                <a:t>x</a:t>
              </a:r>
              <a:r>
                <a:t>Y</a:t>
              </a:r>
              <a:r>
                <a:rPr baseline="-5999"/>
                <a:t>1-x</a:t>
              </a:r>
              <a:r>
                <a:t>F</a:t>
              </a:r>
              <a:r>
                <a:rPr baseline="-5999"/>
                <a:t>4</a:t>
              </a:r>
            </a:p>
          </p:txBody>
        </p:sp>
        <p:sp>
          <p:nvSpPr>
            <p:cNvPr id="293" name="Line"/>
            <p:cNvSpPr/>
            <p:nvPr/>
          </p:nvSpPr>
          <p:spPr>
            <a:xfrm flipH="1">
              <a:off x="2025626" y="199954"/>
              <a:ext cx="1617024" cy="1451845"/>
            </a:xfrm>
            <a:prstGeom prst="line">
              <a:avLst/>
            </a:prstGeom>
            <a:noFill/>
            <a:ln w="25400" cap="flat">
              <a:solidFill>
                <a:srgbClr val="56533A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4" name="Line"/>
            <p:cNvSpPr/>
            <p:nvPr/>
          </p:nvSpPr>
          <p:spPr>
            <a:xfrm flipH="1">
              <a:off x="738962" y="1643104"/>
              <a:ext cx="1295358" cy="1164953"/>
            </a:xfrm>
            <a:prstGeom prst="line">
              <a:avLst/>
            </a:prstGeom>
            <a:noFill/>
            <a:ln w="25400" cap="flat">
              <a:solidFill>
                <a:srgbClr val="56533A"/>
              </a:solidFill>
              <a:custDash>
                <a:ds d="300000" sp="3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5" name="SG"/>
            <p:cNvSpPr/>
            <p:nvPr/>
          </p:nvSpPr>
          <p:spPr>
            <a:xfrm>
              <a:off x="1402295" y="2398465"/>
              <a:ext cx="464690" cy="4134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sz="2000">
                  <a:solidFill>
                    <a:srgbClr val="56533A"/>
                  </a:solidFill>
                  <a:effectLst>
                    <a:outerShdw blurRad="25400" dist="25400" dir="2700000" rotWithShape="0">
                      <a:srgbClr val="FFFFFF">
                        <a:alpha val="75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SG</a:t>
              </a:r>
            </a:p>
          </p:txBody>
        </p:sp>
        <p:sp>
          <p:nvSpPr>
            <p:cNvPr id="296" name="FM"/>
            <p:cNvSpPr/>
            <p:nvPr/>
          </p:nvSpPr>
          <p:spPr>
            <a:xfrm>
              <a:off x="2830329" y="1543127"/>
              <a:ext cx="497019" cy="5263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sz="2000">
                  <a:solidFill>
                    <a:srgbClr val="56533A"/>
                  </a:solidFill>
                  <a:effectLst>
                    <a:outerShdw blurRad="25400" dist="25400" dir="2700000" rotWithShape="0">
                      <a:srgbClr val="FFFFFF">
                        <a:alpha val="75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FM</a:t>
              </a:r>
            </a:p>
          </p:txBody>
        </p:sp>
        <p:sp>
          <p:nvSpPr>
            <p:cNvPr id="297" name="PM"/>
            <p:cNvSpPr/>
            <p:nvPr/>
          </p:nvSpPr>
          <p:spPr>
            <a:xfrm>
              <a:off x="1387180" y="925876"/>
              <a:ext cx="496585" cy="469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sz="2000">
                  <a:solidFill>
                    <a:srgbClr val="56533A"/>
                  </a:solidFill>
                  <a:effectLst>
                    <a:outerShdw blurRad="25400" dist="25400" dir="2700000" rotWithShape="0">
                      <a:srgbClr val="FFFFFF">
                        <a:alpha val="75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PM</a:t>
              </a:r>
            </a:p>
          </p:txBody>
        </p:sp>
      </p:grpSp>
      <p:sp>
        <p:nvSpPr>
          <p:cNvPr id="299" name="D.H. Reich et al., Phys. Rev. B 42 4631 (1990)…"/>
          <p:cNvSpPr/>
          <p:nvPr/>
        </p:nvSpPr>
        <p:spPr>
          <a:xfrm>
            <a:off x="120638" y="7880306"/>
            <a:ext cx="5207001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/>
            </a:pPr>
            <a:r>
              <a:t>D.H. Reich et al., Phys. Rev. B </a:t>
            </a:r>
            <a:r>
              <a:rPr b="1"/>
              <a:t>42</a:t>
            </a:r>
            <a:r>
              <a:t> 4631 (1990) </a:t>
            </a:r>
          </a:p>
          <a:p>
            <a:pPr>
              <a:defRPr sz="2000"/>
            </a:pPr>
            <a:r>
              <a:t>D.M. Silevitch et al., Nature </a:t>
            </a:r>
            <a:r>
              <a:rPr b="1"/>
              <a:t>448</a:t>
            </a:r>
            <a:r>
              <a:t> 467 (2007)</a:t>
            </a:r>
          </a:p>
          <a:p>
            <a:pPr>
              <a:defRPr sz="2000"/>
            </a:pPr>
            <a:r>
              <a:t>J. Brooke et al., Science </a:t>
            </a:r>
            <a:r>
              <a:rPr b="1"/>
              <a:t>284 </a:t>
            </a:r>
            <a:r>
              <a:t>779 (1999)</a:t>
            </a:r>
          </a:p>
        </p:txBody>
      </p:sp>
      <p:grpSp>
        <p:nvGrpSpPr>
          <p:cNvPr id="304" name="Group"/>
          <p:cNvGrpSpPr/>
          <p:nvPr/>
        </p:nvGrpSpPr>
        <p:grpSpPr>
          <a:xfrm>
            <a:off x="6292679" y="1605029"/>
            <a:ext cx="2267367" cy="2253490"/>
            <a:chOff x="0" y="0"/>
            <a:chExt cx="2267365" cy="2253489"/>
          </a:xfrm>
        </p:grpSpPr>
        <p:sp>
          <p:nvSpPr>
            <p:cNvPr id="300" name="Oval"/>
            <p:cNvSpPr/>
            <p:nvPr/>
          </p:nvSpPr>
          <p:spPr>
            <a:xfrm>
              <a:off x="368280" y="1403823"/>
              <a:ext cx="323612" cy="329293"/>
            </a:xfrm>
            <a:prstGeom prst="ellipse">
              <a:avLst/>
            </a:prstGeom>
            <a:solidFill>
              <a:srgbClr val="536FFF">
                <a:alpha val="40000"/>
              </a:srgbClr>
            </a:solidFill>
            <a:ln w="12700" cap="flat">
              <a:solidFill>
                <a:srgbClr val="56533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>
                <a:defRPr sz="3200" i="1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301" name="Oval"/>
            <p:cNvSpPr/>
            <p:nvPr/>
          </p:nvSpPr>
          <p:spPr>
            <a:xfrm>
              <a:off x="955889" y="901220"/>
              <a:ext cx="323612" cy="329293"/>
            </a:xfrm>
            <a:prstGeom prst="ellipse">
              <a:avLst/>
            </a:prstGeom>
            <a:solidFill>
              <a:srgbClr val="536FFF">
                <a:alpha val="40000"/>
              </a:srgbClr>
            </a:solidFill>
            <a:ln w="12700" cap="flat">
              <a:solidFill>
                <a:srgbClr val="56533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>
                <a:defRPr sz="3200" i="1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302" name="Oval"/>
            <p:cNvSpPr/>
            <p:nvPr/>
          </p:nvSpPr>
          <p:spPr>
            <a:xfrm>
              <a:off x="1943754" y="0"/>
              <a:ext cx="323612" cy="329292"/>
            </a:xfrm>
            <a:prstGeom prst="ellipse">
              <a:avLst/>
            </a:prstGeom>
            <a:solidFill>
              <a:srgbClr val="536FFF">
                <a:alpha val="40000"/>
              </a:srgbClr>
            </a:solidFill>
            <a:ln w="12700" cap="flat">
              <a:solidFill>
                <a:srgbClr val="56533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>
                <a:defRPr sz="3200" i="1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303" name="Oval"/>
            <p:cNvSpPr/>
            <p:nvPr/>
          </p:nvSpPr>
          <p:spPr>
            <a:xfrm>
              <a:off x="0" y="1924197"/>
              <a:ext cx="323611" cy="329293"/>
            </a:xfrm>
            <a:prstGeom prst="ellipse">
              <a:avLst/>
            </a:prstGeom>
            <a:solidFill>
              <a:srgbClr val="536FFF">
                <a:alpha val="40000"/>
              </a:srgbClr>
            </a:solidFill>
            <a:ln w="12700" cap="flat">
              <a:solidFill>
                <a:srgbClr val="56533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57200">
                <a:defRPr sz="3200" i="1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</p:grpSp>
      <p:sp>
        <p:nvSpPr>
          <p:cNvPr id="305" name="Circle"/>
          <p:cNvSpPr/>
          <p:nvPr/>
        </p:nvSpPr>
        <p:spPr>
          <a:xfrm>
            <a:off x="5932226" y="3886559"/>
            <a:ext cx="337069" cy="340077"/>
          </a:xfrm>
          <a:prstGeom prst="ellipse">
            <a:avLst/>
          </a:prstGeom>
          <a:solidFill>
            <a:srgbClr val="C95DF6">
              <a:alpha val="40000"/>
            </a:srgbClr>
          </a:solidFill>
          <a:ln w="12700">
            <a:solidFill>
              <a:srgbClr val="56533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defRPr sz="3200" i="1">
                <a:solidFill>
                  <a:srgbClr val="FFFFFF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</p:txBody>
      </p:sp>
      <p:sp>
        <p:nvSpPr>
          <p:cNvPr id="306" name="Circle"/>
          <p:cNvSpPr/>
          <p:nvPr/>
        </p:nvSpPr>
        <p:spPr>
          <a:xfrm>
            <a:off x="5501594" y="4160428"/>
            <a:ext cx="337069" cy="340077"/>
          </a:xfrm>
          <a:prstGeom prst="ellipse">
            <a:avLst/>
          </a:prstGeom>
          <a:solidFill>
            <a:srgbClr val="1EF636">
              <a:alpha val="40000"/>
            </a:srgbClr>
          </a:solidFill>
          <a:ln w="12700">
            <a:solidFill>
              <a:srgbClr val="56533A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defRPr sz="3200" i="1">
                <a:solidFill>
                  <a:srgbClr val="FFFFFF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endParaRPr/>
          </a:p>
        </p:txBody>
      </p:sp>
      <p:pic>
        <p:nvPicPr>
          <p:cNvPr id="307" name="Image" descr="Imag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78960" y="7070579"/>
            <a:ext cx="4156174" cy="25631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6978" y="7102498"/>
            <a:ext cx="3874648" cy="1737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9343" y="4713757"/>
            <a:ext cx="5090691" cy="2253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age" descr="Image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1351" y="1453389"/>
            <a:ext cx="2906223" cy="33470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1" build="p" animBg="1" advAuto="0"/>
      <p:bldP spid="299" grpId="2" build="p" bldLvl="5" animBg="1" advAuto="0"/>
      <p:bldP spid="304" grpId="3" animBg="1" advAuto="0"/>
      <p:bldP spid="305" grpId="8" animBg="1" advAuto="0"/>
      <p:bldP spid="306" grpId="9" animBg="1" advAuto="0"/>
      <p:bldP spid="307" grpId="6" animBg="1" advAuto="0"/>
      <p:bldP spid="308" grpId="7" animBg="1" advAuto="0"/>
      <p:bldP spid="309" grpId="5" animBg="1" advAuto="0"/>
      <p:bldP spid="310" grpId="4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LiHoF4: Adding the nuclear spi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78358">
              <a:spcBef>
                <a:spcPts val="1500"/>
              </a:spcBef>
              <a:defRPr sz="4752"/>
            </a:pPr>
            <a:r>
              <a:t>LiHoF</a:t>
            </a:r>
            <a:r>
              <a:rPr baseline="-5999"/>
              <a:t>4</a:t>
            </a:r>
            <a:r>
              <a:t>: Adding the nuclear spins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Hyperfine interactions shift ground state behavior…"/>
              <p:cNvSpPr txBox="1">
                <a:spLocks noGrp="1"/>
              </p:cNvSpPr>
              <p:nvPr>
                <p:ph type="body" sz="half" idx="1"/>
              </p:nvPr>
            </p:nvSpPr>
            <p:spPr>
              <a:xfrm>
                <a:off x="508000" y="1447799"/>
                <a:ext cx="7399907" cy="4016998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dirty="0"/>
                  <a:t>Hyperfine interactions shift ground state behavior</a:t>
                </a:r>
              </a:p>
              <a:p>
                <a14:m>
                  <m:oMath xmlns:m="http://schemas.openxmlformats.org/officeDocument/2006/math">
                    <m:r>
                      <a:rPr sz="265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sz="265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=7/2</m:t>
                    </m:r>
                  </m:oMath>
                </a14:m>
                <a:r>
                  <a:rPr dirty="0"/>
                  <a:t> holmium nuclear spins</a:t>
                </a:r>
              </a:p>
              <a:p>
                <a:r>
                  <a:rPr dirty="0"/>
                  <a:t>Effective Hamiltonian: </a:t>
                </a:r>
                <a14:m>
                  <m:oMath xmlns:m="http://schemas.openxmlformats.org/officeDocument/2006/math">
                    <m:r>
                      <a:rPr sz="26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ℋ</m:t>
                    </m:r>
                    <m:r>
                      <a:rPr sz="26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sz="26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sSub>
                      <m:sSubPr>
                        <m:ctrlP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sz="26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sz="26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sz="26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(</m:t>
                    </m:r>
                    <m:limUpp>
                      <m:limUppPr>
                        <m:ctrlP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lim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̂</m:t>
                        </m:r>
                      </m:lim>
                    </m:limUpp>
                    <m:r>
                      <a:rPr sz="26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limUpp>
                      <m:limUppPr>
                        <m:ctrlP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lim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̂</m:t>
                        </m:r>
                      </m:lim>
                    </m:limUpp>
                    <m:r>
                      <a:rPr sz="26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)−2</m:t>
                    </m:r>
                    <m:sSub>
                      <m:sSubPr>
                        <m:ctrlP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sz="26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⟨</m:t>
                    </m:r>
                    <m:limUpp>
                      <m:limUppPr>
                        <m:ctrlP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sSub>
                          <m:sSubPr>
                            <m:ctrlPr>
                              <a:rPr sz="2600" i="1">
                                <a:solidFill>
                                  <a:srgbClr val="41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600" i="1">
                                <a:solidFill>
                                  <a:srgbClr val="41404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sz="2600" i="1">
                                <a:solidFill>
                                  <a:srgbClr val="41404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  <m:lim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̂</m:t>
                        </m:r>
                      </m:lim>
                    </m:limUpp>
                    <m:r>
                      <a:rPr sz="26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⟩</m:t>
                    </m:r>
                    <m:limUpp>
                      <m:limUppPr>
                        <m:ctrlP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sSub>
                          <m:sSubPr>
                            <m:ctrlPr>
                              <a:rPr sz="2600" i="1">
                                <a:solidFill>
                                  <a:srgbClr val="41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600" i="1">
                                <a:solidFill>
                                  <a:srgbClr val="41404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sz="2600" i="1">
                                <a:solidFill>
                                  <a:srgbClr val="41404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  <m:lim>
                        <m:r>
                          <a:rPr sz="26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̂</m:t>
                        </m:r>
                      </m:lim>
                    </m:limUpp>
                  </m:oMath>
                </a14:m>
                <a:endParaRPr dirty="0"/>
              </a:p>
              <a:p>
                <a:r>
                  <a:rPr dirty="0"/>
                  <a:t>Effective rescaling of electronic spin moment</a:t>
                </a:r>
              </a:p>
              <a:p>
                <a:pPr lvl="1"/>
                <a:r>
                  <a:rPr dirty="0"/>
                  <a:t>Low-temperature upturn in phase diagram</a:t>
                </a:r>
              </a:p>
              <a:p>
                <a:r>
                  <a:rPr dirty="0"/>
                  <a:t>Hybridization into “electronuclear” spins</a:t>
                </a:r>
              </a:p>
            </p:txBody>
          </p:sp>
        </mc:Choice>
        <mc:Fallback xmlns="">
          <p:sp>
            <p:nvSpPr>
              <p:cNvPr id="313" name="Hyperfine interactions shift ground state behavior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508000" y="1447799"/>
                <a:ext cx="7399907" cy="4016998"/>
              </a:xfrm>
              <a:prstGeom prst="rect">
                <a:avLst/>
              </a:prstGeom>
              <a:blipFill>
                <a:blip r:embed="rId2"/>
                <a:stretch>
                  <a:fillRect l="-1199" b="-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8" name="Group"/>
          <p:cNvGrpSpPr/>
          <p:nvPr/>
        </p:nvGrpSpPr>
        <p:grpSpPr>
          <a:xfrm>
            <a:off x="10046627" y="1447800"/>
            <a:ext cx="2595071" cy="5802468"/>
            <a:chOff x="0" y="0"/>
            <a:chExt cx="2595070" cy="5802467"/>
          </a:xfrm>
        </p:grpSpPr>
        <p:grpSp>
          <p:nvGrpSpPr>
            <p:cNvPr id="317" name="Group"/>
            <p:cNvGrpSpPr/>
            <p:nvPr/>
          </p:nvGrpSpPr>
          <p:grpSpPr>
            <a:xfrm>
              <a:off x="1858154" y="0"/>
              <a:ext cx="712283" cy="993557"/>
              <a:chOff x="0" y="0"/>
              <a:chExt cx="712281" cy="993556"/>
            </a:xfrm>
          </p:grpSpPr>
          <p:sp>
            <p:nvSpPr>
              <p:cNvPr id="314" name="Circle"/>
              <p:cNvSpPr/>
              <p:nvPr/>
            </p:nvSpPr>
            <p:spPr>
              <a:xfrm>
                <a:off x="45813" y="249562"/>
                <a:ext cx="666469" cy="666468"/>
              </a:xfrm>
              <a:prstGeom prst="ellips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FFFFFF"/>
                    </a:solidFill>
                    <a:effectLst>
                      <a:outerShdw blurRad="25400" dist="33948" dir="2700000" rotWithShape="0">
                        <a:srgbClr val="3B3936"/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15" name="Line"/>
              <p:cNvSpPr/>
              <p:nvPr/>
            </p:nvSpPr>
            <p:spPr>
              <a:xfrm flipV="1">
                <a:off x="381765" y="281312"/>
                <a:ext cx="1" cy="551260"/>
              </a:xfrm>
              <a:prstGeom prst="line">
                <a:avLst/>
              </a:prstGeom>
              <a:noFill/>
              <a:ln w="38100" cap="flat">
                <a:solidFill>
                  <a:srgbClr val="C127B6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/>
                </a:pPr>
                <a:endParaRPr/>
              </a:p>
            </p:txBody>
          </p:sp>
          <p:sp>
            <p:nvSpPr>
              <p:cNvPr id="316" name="Line"/>
              <p:cNvSpPr/>
              <p:nvPr/>
            </p:nvSpPr>
            <p:spPr>
              <a:xfrm flipV="1">
                <a:off x="-1" y="0"/>
                <a:ext cx="2" cy="993557"/>
              </a:xfrm>
              <a:prstGeom prst="line">
                <a:avLst/>
              </a:prstGeom>
              <a:noFill/>
              <a:ln w="76200" cap="flat">
                <a:solidFill>
                  <a:srgbClr val="1A9035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/>
                </a:pPr>
                <a:endParaRPr/>
              </a:p>
            </p:txBody>
          </p:sp>
        </p:grpSp>
        <p:grpSp>
          <p:nvGrpSpPr>
            <p:cNvPr id="321" name="Group"/>
            <p:cNvGrpSpPr/>
            <p:nvPr/>
          </p:nvGrpSpPr>
          <p:grpSpPr>
            <a:xfrm>
              <a:off x="1861797" y="1488577"/>
              <a:ext cx="712282" cy="993557"/>
              <a:chOff x="0" y="0"/>
              <a:chExt cx="712281" cy="993556"/>
            </a:xfrm>
          </p:grpSpPr>
          <p:sp>
            <p:nvSpPr>
              <p:cNvPr id="318" name="Circle"/>
              <p:cNvSpPr/>
              <p:nvPr/>
            </p:nvSpPr>
            <p:spPr>
              <a:xfrm>
                <a:off x="45813" y="249562"/>
                <a:ext cx="666469" cy="666468"/>
              </a:xfrm>
              <a:prstGeom prst="ellips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FFFFFF"/>
                    </a:solidFill>
                    <a:effectLst>
                      <a:outerShdw blurRad="25400" dist="33948" dir="2700000" rotWithShape="0">
                        <a:srgbClr val="3B3936"/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19" name="Line"/>
              <p:cNvSpPr/>
              <p:nvPr/>
            </p:nvSpPr>
            <p:spPr>
              <a:xfrm flipV="1">
                <a:off x="381765" y="281312"/>
                <a:ext cx="1" cy="551260"/>
              </a:xfrm>
              <a:prstGeom prst="line">
                <a:avLst/>
              </a:prstGeom>
              <a:noFill/>
              <a:ln w="38100" cap="flat">
                <a:solidFill>
                  <a:srgbClr val="C127B6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/>
                </a:pPr>
                <a:endParaRPr/>
              </a:p>
            </p:txBody>
          </p:sp>
          <p:sp>
            <p:nvSpPr>
              <p:cNvPr id="320" name="Line"/>
              <p:cNvSpPr/>
              <p:nvPr/>
            </p:nvSpPr>
            <p:spPr>
              <a:xfrm flipV="1">
                <a:off x="-1" y="0"/>
                <a:ext cx="2" cy="993557"/>
              </a:xfrm>
              <a:prstGeom prst="line">
                <a:avLst/>
              </a:prstGeom>
              <a:noFill/>
              <a:ln w="76200" cap="flat">
                <a:solidFill>
                  <a:srgbClr val="1A9035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/>
                </a:pPr>
                <a:endParaRPr/>
              </a:p>
            </p:txBody>
          </p:sp>
        </p:grpSp>
        <p:grpSp>
          <p:nvGrpSpPr>
            <p:cNvPr id="325" name="Group"/>
            <p:cNvGrpSpPr/>
            <p:nvPr/>
          </p:nvGrpSpPr>
          <p:grpSpPr>
            <a:xfrm>
              <a:off x="1879146" y="3201620"/>
              <a:ext cx="712282" cy="993558"/>
              <a:chOff x="0" y="0"/>
              <a:chExt cx="712281" cy="993556"/>
            </a:xfrm>
          </p:grpSpPr>
          <p:sp>
            <p:nvSpPr>
              <p:cNvPr id="322" name="Circle"/>
              <p:cNvSpPr/>
              <p:nvPr/>
            </p:nvSpPr>
            <p:spPr>
              <a:xfrm>
                <a:off x="45813" y="249562"/>
                <a:ext cx="666469" cy="666468"/>
              </a:xfrm>
              <a:prstGeom prst="ellips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FFFFFF"/>
                    </a:solidFill>
                    <a:effectLst>
                      <a:outerShdw blurRad="25400" dist="33948" dir="2700000" rotWithShape="0">
                        <a:srgbClr val="3B3936"/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23" name="Line"/>
              <p:cNvSpPr/>
              <p:nvPr/>
            </p:nvSpPr>
            <p:spPr>
              <a:xfrm flipV="1">
                <a:off x="381765" y="281312"/>
                <a:ext cx="1" cy="551260"/>
              </a:xfrm>
              <a:prstGeom prst="line">
                <a:avLst/>
              </a:prstGeom>
              <a:noFill/>
              <a:ln w="38100" cap="flat">
                <a:solidFill>
                  <a:srgbClr val="C127B6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/>
                </a:pPr>
                <a:endParaRPr/>
              </a:p>
            </p:txBody>
          </p:sp>
          <p:sp>
            <p:nvSpPr>
              <p:cNvPr id="324" name="Line"/>
              <p:cNvSpPr/>
              <p:nvPr/>
            </p:nvSpPr>
            <p:spPr>
              <a:xfrm flipV="1">
                <a:off x="-1" y="0"/>
                <a:ext cx="2" cy="993557"/>
              </a:xfrm>
              <a:prstGeom prst="line">
                <a:avLst/>
              </a:prstGeom>
              <a:noFill/>
              <a:ln w="76200" cap="flat">
                <a:solidFill>
                  <a:srgbClr val="1A9035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/>
                </a:pPr>
                <a:endParaRPr/>
              </a:p>
            </p:txBody>
          </p:sp>
        </p:grpSp>
        <p:grpSp>
          <p:nvGrpSpPr>
            <p:cNvPr id="329" name="Group"/>
            <p:cNvGrpSpPr/>
            <p:nvPr/>
          </p:nvGrpSpPr>
          <p:grpSpPr>
            <a:xfrm rot="10800000" flipH="1">
              <a:off x="1882788" y="4808911"/>
              <a:ext cx="712283" cy="993557"/>
              <a:chOff x="0" y="0"/>
              <a:chExt cx="712281" cy="993556"/>
            </a:xfrm>
          </p:grpSpPr>
          <p:sp>
            <p:nvSpPr>
              <p:cNvPr id="326" name="Circle"/>
              <p:cNvSpPr/>
              <p:nvPr/>
            </p:nvSpPr>
            <p:spPr>
              <a:xfrm>
                <a:off x="45813" y="249562"/>
                <a:ext cx="666469" cy="666468"/>
              </a:xfrm>
              <a:prstGeom prst="ellips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FFFFFF"/>
                    </a:solidFill>
                    <a:effectLst>
                      <a:outerShdw blurRad="25400" dist="33948" dir="2700000" rotWithShape="0">
                        <a:srgbClr val="3B3936"/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27" name="Line"/>
              <p:cNvSpPr/>
              <p:nvPr/>
            </p:nvSpPr>
            <p:spPr>
              <a:xfrm flipV="1">
                <a:off x="381765" y="281312"/>
                <a:ext cx="1" cy="551260"/>
              </a:xfrm>
              <a:prstGeom prst="line">
                <a:avLst/>
              </a:prstGeom>
              <a:noFill/>
              <a:ln w="38100" cap="flat">
                <a:solidFill>
                  <a:srgbClr val="C127B6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/>
                </a:pPr>
                <a:endParaRPr/>
              </a:p>
            </p:txBody>
          </p:sp>
          <p:sp>
            <p:nvSpPr>
              <p:cNvPr id="328" name="Line"/>
              <p:cNvSpPr/>
              <p:nvPr/>
            </p:nvSpPr>
            <p:spPr>
              <a:xfrm flipV="1">
                <a:off x="-1" y="0"/>
                <a:ext cx="2" cy="993557"/>
              </a:xfrm>
              <a:prstGeom prst="line">
                <a:avLst/>
              </a:prstGeom>
              <a:noFill/>
              <a:ln w="76200" cap="flat">
                <a:solidFill>
                  <a:srgbClr val="1A9035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/>
                </a:pPr>
                <a:endParaRPr/>
              </a:p>
            </p:txBody>
          </p:sp>
        </p:grpSp>
        <p:sp>
          <p:nvSpPr>
            <p:cNvPr id="330" name="Line"/>
            <p:cNvSpPr/>
            <p:nvPr/>
          </p:nvSpPr>
          <p:spPr>
            <a:xfrm>
              <a:off x="417321" y="877955"/>
              <a:ext cx="1067983" cy="1"/>
            </a:xfrm>
            <a:prstGeom prst="line">
              <a:avLst/>
            </a:prstGeom>
            <a:noFill/>
            <a:ln w="12700" cap="flat">
              <a:solidFill>
                <a:srgbClr val="4141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331" name="Line"/>
            <p:cNvSpPr/>
            <p:nvPr/>
          </p:nvSpPr>
          <p:spPr>
            <a:xfrm>
              <a:off x="417321" y="1047638"/>
              <a:ext cx="1067983" cy="1"/>
            </a:xfrm>
            <a:prstGeom prst="line">
              <a:avLst/>
            </a:prstGeom>
            <a:noFill/>
            <a:ln w="12700" cap="flat">
              <a:solidFill>
                <a:srgbClr val="4141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332" name="Line"/>
            <p:cNvSpPr/>
            <p:nvPr/>
          </p:nvSpPr>
          <p:spPr>
            <a:xfrm>
              <a:off x="417321" y="1217322"/>
              <a:ext cx="1067983" cy="1"/>
            </a:xfrm>
            <a:prstGeom prst="line">
              <a:avLst/>
            </a:prstGeom>
            <a:noFill/>
            <a:ln w="12700" cap="flat">
              <a:solidFill>
                <a:srgbClr val="4141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333" name="Line"/>
            <p:cNvSpPr/>
            <p:nvPr/>
          </p:nvSpPr>
          <p:spPr>
            <a:xfrm>
              <a:off x="417321" y="1387005"/>
              <a:ext cx="1067983" cy="1"/>
            </a:xfrm>
            <a:prstGeom prst="line">
              <a:avLst/>
            </a:prstGeom>
            <a:noFill/>
            <a:ln w="12700" cap="flat">
              <a:solidFill>
                <a:srgbClr val="4141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334" name="Line"/>
            <p:cNvSpPr/>
            <p:nvPr/>
          </p:nvSpPr>
          <p:spPr>
            <a:xfrm>
              <a:off x="417321" y="1556688"/>
              <a:ext cx="1067983" cy="1"/>
            </a:xfrm>
            <a:prstGeom prst="line">
              <a:avLst/>
            </a:prstGeom>
            <a:noFill/>
            <a:ln w="12700" cap="flat">
              <a:solidFill>
                <a:srgbClr val="4141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335" name="Line"/>
            <p:cNvSpPr/>
            <p:nvPr/>
          </p:nvSpPr>
          <p:spPr>
            <a:xfrm>
              <a:off x="431027" y="1726371"/>
              <a:ext cx="1067983" cy="1"/>
            </a:xfrm>
            <a:prstGeom prst="line">
              <a:avLst/>
            </a:prstGeom>
            <a:noFill/>
            <a:ln w="12700" cap="flat">
              <a:solidFill>
                <a:srgbClr val="4141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336" name="Line"/>
            <p:cNvSpPr/>
            <p:nvPr/>
          </p:nvSpPr>
          <p:spPr>
            <a:xfrm>
              <a:off x="431027" y="1896054"/>
              <a:ext cx="1067983" cy="1"/>
            </a:xfrm>
            <a:prstGeom prst="line">
              <a:avLst/>
            </a:prstGeom>
            <a:noFill/>
            <a:ln w="12700" cap="flat">
              <a:solidFill>
                <a:srgbClr val="4141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337" name="m = +7/2"/>
            <p:cNvSpPr txBox="1"/>
            <p:nvPr/>
          </p:nvSpPr>
          <p:spPr>
            <a:xfrm>
              <a:off x="0" y="395577"/>
              <a:ext cx="1181274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/>
              </a:lvl1pPr>
            </a:lstStyle>
            <a:p>
              <a:r>
                <a:t>m = +7/2</a:t>
              </a:r>
            </a:p>
          </p:txBody>
        </p:sp>
        <p:sp>
          <p:nvSpPr>
            <p:cNvPr id="338" name="m = -7/2"/>
            <p:cNvSpPr txBox="1"/>
            <p:nvPr/>
          </p:nvSpPr>
          <p:spPr>
            <a:xfrm>
              <a:off x="3642" y="1890422"/>
              <a:ext cx="1111945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/>
              </a:lvl1pPr>
            </a:lstStyle>
            <a:p>
              <a:r>
                <a:t>m = -7/2</a:t>
              </a:r>
            </a:p>
          </p:txBody>
        </p:sp>
        <p:sp>
          <p:nvSpPr>
            <p:cNvPr id="339" name="Line"/>
            <p:cNvSpPr/>
            <p:nvPr/>
          </p:nvSpPr>
          <p:spPr>
            <a:xfrm>
              <a:off x="475788" y="3964236"/>
              <a:ext cx="1067983" cy="1"/>
            </a:xfrm>
            <a:prstGeom prst="line">
              <a:avLst/>
            </a:prstGeom>
            <a:noFill/>
            <a:ln w="12700" cap="flat">
              <a:solidFill>
                <a:srgbClr val="4141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340" name="Line"/>
            <p:cNvSpPr/>
            <p:nvPr/>
          </p:nvSpPr>
          <p:spPr>
            <a:xfrm>
              <a:off x="475788" y="4133919"/>
              <a:ext cx="1067983" cy="1"/>
            </a:xfrm>
            <a:prstGeom prst="line">
              <a:avLst/>
            </a:prstGeom>
            <a:noFill/>
            <a:ln w="12700" cap="flat">
              <a:solidFill>
                <a:srgbClr val="4141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341" name="Line"/>
            <p:cNvSpPr/>
            <p:nvPr/>
          </p:nvSpPr>
          <p:spPr>
            <a:xfrm>
              <a:off x="475788" y="4303603"/>
              <a:ext cx="1067983" cy="1"/>
            </a:xfrm>
            <a:prstGeom prst="line">
              <a:avLst/>
            </a:prstGeom>
            <a:noFill/>
            <a:ln w="12700" cap="flat">
              <a:solidFill>
                <a:srgbClr val="4141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342" name="Line"/>
            <p:cNvSpPr/>
            <p:nvPr/>
          </p:nvSpPr>
          <p:spPr>
            <a:xfrm>
              <a:off x="475788" y="4473285"/>
              <a:ext cx="1067983" cy="1"/>
            </a:xfrm>
            <a:prstGeom prst="line">
              <a:avLst/>
            </a:prstGeom>
            <a:noFill/>
            <a:ln w="12700" cap="flat">
              <a:solidFill>
                <a:srgbClr val="4141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343" name="Line"/>
            <p:cNvSpPr/>
            <p:nvPr/>
          </p:nvSpPr>
          <p:spPr>
            <a:xfrm>
              <a:off x="475788" y="4642969"/>
              <a:ext cx="1067983" cy="1"/>
            </a:xfrm>
            <a:prstGeom prst="line">
              <a:avLst/>
            </a:prstGeom>
            <a:noFill/>
            <a:ln w="12700" cap="flat">
              <a:solidFill>
                <a:srgbClr val="4141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344" name="Line"/>
            <p:cNvSpPr/>
            <p:nvPr/>
          </p:nvSpPr>
          <p:spPr>
            <a:xfrm>
              <a:off x="489494" y="4812652"/>
              <a:ext cx="1067983" cy="1"/>
            </a:xfrm>
            <a:prstGeom prst="line">
              <a:avLst/>
            </a:prstGeom>
            <a:noFill/>
            <a:ln w="12700" cap="flat">
              <a:solidFill>
                <a:srgbClr val="4141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345" name="Line"/>
            <p:cNvSpPr/>
            <p:nvPr/>
          </p:nvSpPr>
          <p:spPr>
            <a:xfrm>
              <a:off x="489494" y="4982335"/>
              <a:ext cx="1067983" cy="1"/>
            </a:xfrm>
            <a:prstGeom prst="line">
              <a:avLst/>
            </a:prstGeom>
            <a:noFill/>
            <a:ln w="12700" cap="flat">
              <a:solidFill>
                <a:srgbClr val="4141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346" name="m = -7/2"/>
            <p:cNvSpPr txBox="1"/>
            <p:nvPr/>
          </p:nvSpPr>
          <p:spPr>
            <a:xfrm>
              <a:off x="58467" y="3481858"/>
              <a:ext cx="1111946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/>
              </a:lvl1pPr>
            </a:lstStyle>
            <a:p>
              <a:r>
                <a:t>m = -7/2</a:t>
              </a:r>
            </a:p>
          </p:txBody>
        </p:sp>
        <p:sp>
          <p:nvSpPr>
            <p:cNvPr id="347" name="m = +7/2"/>
            <p:cNvSpPr txBox="1"/>
            <p:nvPr/>
          </p:nvSpPr>
          <p:spPr>
            <a:xfrm>
              <a:off x="62110" y="4976703"/>
              <a:ext cx="1181274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/>
              </a:lvl1pPr>
            </a:lstStyle>
            <a:p>
              <a:r>
                <a:t>m = +7/2</a:t>
              </a:r>
            </a:p>
          </p:txBody>
        </p:sp>
      </p:grpSp>
      <p:grpSp>
        <p:nvGrpSpPr>
          <p:cNvPr id="351" name="Group"/>
          <p:cNvGrpSpPr/>
          <p:nvPr/>
        </p:nvGrpSpPr>
        <p:grpSpPr>
          <a:xfrm>
            <a:off x="11644359" y="2499335"/>
            <a:ext cx="1104625" cy="431801"/>
            <a:chOff x="0" y="0"/>
            <a:chExt cx="1104623" cy="431800"/>
          </a:xfrm>
        </p:grpSpPr>
        <p:sp>
          <p:nvSpPr>
            <p:cNvPr id="349" name="Line"/>
            <p:cNvSpPr/>
            <p:nvPr/>
          </p:nvSpPr>
          <p:spPr>
            <a:xfrm flipV="1">
              <a:off x="-1" y="165786"/>
              <a:ext cx="2" cy="221520"/>
            </a:xfrm>
            <a:prstGeom prst="line">
              <a:avLst/>
            </a:prstGeom>
            <a:noFill/>
            <a:ln w="12700" cap="flat">
              <a:solidFill>
                <a:srgbClr val="414141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350" name="~3 GHz"/>
            <p:cNvSpPr txBox="1"/>
            <p:nvPr/>
          </p:nvSpPr>
          <p:spPr>
            <a:xfrm>
              <a:off x="113725" y="-1"/>
              <a:ext cx="990899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/>
              </a:lvl1pPr>
            </a:lstStyle>
            <a:p>
              <a:r>
                <a:t>~3 GHz</a:t>
              </a:r>
            </a:p>
          </p:txBody>
        </p:sp>
      </p:grpSp>
      <p:grpSp>
        <p:nvGrpSpPr>
          <p:cNvPr id="360" name="Group"/>
          <p:cNvGrpSpPr/>
          <p:nvPr/>
        </p:nvGrpSpPr>
        <p:grpSpPr>
          <a:xfrm>
            <a:off x="7902149" y="2319405"/>
            <a:ext cx="1608520" cy="4079963"/>
            <a:chOff x="0" y="0"/>
            <a:chExt cx="1608518" cy="4079961"/>
          </a:xfrm>
        </p:grpSpPr>
        <p:sp>
          <p:nvSpPr>
            <p:cNvPr id="352" name="Line"/>
            <p:cNvSpPr/>
            <p:nvPr/>
          </p:nvSpPr>
          <p:spPr>
            <a:xfrm>
              <a:off x="482069" y="523662"/>
              <a:ext cx="1067983" cy="1"/>
            </a:xfrm>
            <a:prstGeom prst="line">
              <a:avLst/>
            </a:prstGeom>
            <a:noFill/>
            <a:ln w="12700" cap="flat">
              <a:solidFill>
                <a:srgbClr val="4141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353" name="Line"/>
            <p:cNvSpPr/>
            <p:nvPr/>
          </p:nvSpPr>
          <p:spPr>
            <a:xfrm>
              <a:off x="540536" y="3608030"/>
              <a:ext cx="1067983" cy="1"/>
            </a:xfrm>
            <a:prstGeom prst="line">
              <a:avLst/>
            </a:prstGeom>
            <a:noFill/>
            <a:ln w="12700" cap="flat">
              <a:solidFill>
                <a:srgbClr val="41414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354" name="Line"/>
            <p:cNvSpPr/>
            <p:nvPr/>
          </p:nvSpPr>
          <p:spPr>
            <a:xfrm flipV="1">
              <a:off x="1088952" y="3086405"/>
              <a:ext cx="1" cy="993557"/>
            </a:xfrm>
            <a:prstGeom prst="line">
              <a:avLst/>
            </a:prstGeom>
            <a:noFill/>
            <a:ln w="76200" cap="flat">
              <a:solidFill>
                <a:srgbClr val="1A9035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355" name="Line"/>
            <p:cNvSpPr/>
            <p:nvPr/>
          </p:nvSpPr>
          <p:spPr>
            <a:xfrm flipH="1">
              <a:off x="1088952" y="0"/>
              <a:ext cx="1" cy="993557"/>
            </a:xfrm>
            <a:prstGeom prst="line">
              <a:avLst/>
            </a:prstGeom>
            <a:noFill/>
            <a:ln w="76200" cap="flat">
              <a:solidFill>
                <a:srgbClr val="1A9035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356" name="S=+1/2"/>
            <p:cNvSpPr txBox="1"/>
            <p:nvPr/>
          </p:nvSpPr>
          <p:spPr>
            <a:xfrm>
              <a:off x="0" y="46887"/>
              <a:ext cx="963365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/>
              </a:lvl1pPr>
            </a:lstStyle>
            <a:p>
              <a:r>
                <a:t>S=+1/2</a:t>
              </a:r>
            </a:p>
          </p:txBody>
        </p:sp>
        <p:sp>
          <p:nvSpPr>
            <p:cNvPr id="357" name="S=-1/2"/>
            <p:cNvSpPr txBox="1"/>
            <p:nvPr/>
          </p:nvSpPr>
          <p:spPr>
            <a:xfrm>
              <a:off x="85880" y="3169880"/>
              <a:ext cx="894037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/>
              </a:lvl1pPr>
            </a:lstStyle>
            <a:p>
              <a:r>
                <a:t>S=-1/2</a:t>
              </a:r>
            </a:p>
          </p:txBody>
        </p:sp>
        <p:sp>
          <p:nvSpPr>
            <p:cNvPr id="358" name="Line"/>
            <p:cNvSpPr/>
            <p:nvPr/>
          </p:nvSpPr>
          <p:spPr>
            <a:xfrm flipV="1">
              <a:off x="1439536" y="547553"/>
              <a:ext cx="1" cy="3052467"/>
            </a:xfrm>
            <a:prstGeom prst="line">
              <a:avLst/>
            </a:prstGeom>
            <a:noFill/>
            <a:ln w="12700" cap="flat">
              <a:solidFill>
                <a:srgbClr val="414141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/>
              </a:pPr>
              <a:endParaRPr/>
            </a:p>
          </p:txBody>
        </p:sp>
        <p:sp>
          <p:nvSpPr>
            <p:cNvPr id="359" name="~200 GHz"/>
            <p:cNvSpPr txBox="1"/>
            <p:nvPr/>
          </p:nvSpPr>
          <p:spPr>
            <a:xfrm>
              <a:off x="228609" y="1793299"/>
              <a:ext cx="1244898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/>
              </a:lvl1pPr>
            </a:lstStyle>
            <a:p>
              <a:r>
                <a:t>~200 GHz</a:t>
              </a:r>
            </a:p>
          </p:txBody>
        </p:sp>
      </p:grpSp>
      <p:pic>
        <p:nvPicPr>
          <p:cNvPr id="36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979" y="5419027"/>
            <a:ext cx="4521081" cy="3465277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D. Bitko et al., Phys. Rev. Lett. 77, 940 (1996)…"/>
          <p:cNvSpPr txBox="1"/>
          <p:nvPr/>
        </p:nvSpPr>
        <p:spPr>
          <a:xfrm>
            <a:off x="2545166" y="8939230"/>
            <a:ext cx="5035675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D. Bitko et al., Phys. Rev. Lett. </a:t>
            </a:r>
            <a:r>
              <a:rPr b="1"/>
              <a:t>77</a:t>
            </a:r>
            <a:r>
              <a:t>, 940 (1996)</a:t>
            </a:r>
          </a:p>
          <a:p>
            <a:pPr>
              <a:defRPr sz="2000"/>
            </a:pPr>
            <a:r>
              <a:t>G. Matmon et al., PRB </a:t>
            </a:r>
            <a:r>
              <a:rPr b="1"/>
              <a:t>94</a:t>
            </a:r>
            <a:r>
              <a:t>, 205132 (2016).</a:t>
            </a:r>
          </a:p>
        </p:txBody>
      </p:sp>
      <p:grpSp>
        <p:nvGrpSpPr>
          <p:cNvPr id="365" name="Group"/>
          <p:cNvGrpSpPr/>
          <p:nvPr/>
        </p:nvGrpSpPr>
        <p:grpSpPr>
          <a:xfrm>
            <a:off x="1118013" y="5467375"/>
            <a:ext cx="4913723" cy="3465276"/>
            <a:chOff x="0" y="0"/>
            <a:chExt cx="4913721" cy="3465275"/>
          </a:xfrm>
        </p:grpSpPr>
        <p:sp>
          <p:nvSpPr>
            <p:cNvPr id="363" name="Rounded Rectangle"/>
            <p:cNvSpPr/>
            <p:nvPr/>
          </p:nvSpPr>
          <p:spPr>
            <a:xfrm>
              <a:off x="0" y="0"/>
              <a:ext cx="4913722" cy="3465276"/>
            </a:xfrm>
            <a:prstGeom prst="roundRect">
              <a:avLst>
                <a:gd name="adj" fmla="val 1432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/>
            </a:p>
          </p:txBody>
        </p:sp>
        <p:pic>
          <p:nvPicPr>
            <p:cNvPr id="364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446" y="157053"/>
              <a:ext cx="4559185" cy="33082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2" build="p" bldLvl="5" animBg="1" advAuto="0"/>
      <p:bldP spid="348" grpId="3" animBg="1" advAuto="0"/>
      <p:bldP spid="351" grpId="4" animBg="1" advAuto="0"/>
      <p:bldP spid="360" grpId="1" animBg="1" advAuto="0"/>
      <p:bldP spid="361" grpId="5" animBg="1" advAuto="0"/>
      <p:bldP spid="362" grpId="6" build="p" bldLvl="5" animBg="1" advAuto="0"/>
      <p:bldP spid="365" grpId="7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Electronuclear spin systems as qubit candidat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Electronuclear spin systems as qubit candidates</a:t>
            </a:r>
          </a:p>
        </p:txBody>
      </p:sp>
      <p:sp>
        <p:nvSpPr>
          <p:cNvPr id="368" name="Hyperfine interactions create several discrete transitions…"/>
          <p:cNvSpPr txBox="1">
            <a:spLocks noGrp="1"/>
          </p:cNvSpPr>
          <p:nvPr>
            <p:ph type="body" sz="quarter" idx="1"/>
          </p:nvPr>
        </p:nvSpPr>
        <p:spPr>
          <a:xfrm>
            <a:off x="508000" y="1447800"/>
            <a:ext cx="5816601" cy="4228779"/>
          </a:xfrm>
          <a:prstGeom prst="rect">
            <a:avLst/>
          </a:prstGeom>
        </p:spPr>
        <p:txBody>
          <a:bodyPr/>
          <a:lstStyle/>
          <a:p>
            <a:r>
              <a:t>Hyperfine interactions create several discrete transitions</a:t>
            </a:r>
          </a:p>
          <a:p>
            <a:pPr lvl="1"/>
            <a:r>
              <a:t>Enable multiple individually-addressable qubits per site</a:t>
            </a:r>
          </a:p>
          <a:p>
            <a:r>
              <a:t>Ions with strong nuclear moments embedded in matrix of electronic spins</a:t>
            </a:r>
          </a:p>
          <a:p>
            <a:r>
              <a:t>Many potential physical realizations</a:t>
            </a:r>
          </a:p>
        </p:txBody>
      </p:sp>
      <p:sp>
        <p:nvSpPr>
          <p:cNvPr id="369" name="S. Bertaina et al., Nature Nanotech. 2, 39–42 (2007)…"/>
          <p:cNvSpPr txBox="1"/>
          <p:nvPr/>
        </p:nvSpPr>
        <p:spPr>
          <a:xfrm>
            <a:off x="3406600" y="8626628"/>
            <a:ext cx="6215733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S. Bertaina et al., Nature Nanotech. </a:t>
            </a:r>
            <a:r>
              <a:rPr b="1"/>
              <a:t>2</a:t>
            </a:r>
            <a:r>
              <a:t>, 39–42 (2007)</a:t>
            </a:r>
          </a:p>
          <a:p>
            <a:r>
              <a:t>G. W. Morley et al., Nature Materials. </a:t>
            </a:r>
            <a:r>
              <a:rPr b="1"/>
              <a:t>12</a:t>
            </a:r>
            <a:r>
              <a:t>, 103–107 (2013)</a:t>
            </a:r>
          </a:p>
          <a:p>
            <a:r>
              <a:t>K. S. Pedersen et al., J. Am. Chem. Soc. </a:t>
            </a:r>
            <a:r>
              <a:rPr b="1"/>
              <a:t>138</a:t>
            </a:r>
            <a:r>
              <a:t>, 5801–5804 (2016)</a:t>
            </a:r>
          </a:p>
        </p:txBody>
      </p:sp>
      <p:grpSp>
        <p:nvGrpSpPr>
          <p:cNvPr id="377" name="Group"/>
          <p:cNvGrpSpPr/>
          <p:nvPr/>
        </p:nvGrpSpPr>
        <p:grpSpPr>
          <a:xfrm>
            <a:off x="6698362" y="4706268"/>
            <a:ext cx="6261223" cy="3747170"/>
            <a:chOff x="0" y="0"/>
            <a:chExt cx="6261222" cy="3747168"/>
          </a:xfrm>
        </p:grpSpPr>
        <p:grpSp>
          <p:nvGrpSpPr>
            <p:cNvPr id="372" name="Group"/>
            <p:cNvGrpSpPr/>
            <p:nvPr/>
          </p:nvGrpSpPr>
          <p:grpSpPr>
            <a:xfrm>
              <a:off x="0" y="0"/>
              <a:ext cx="2424880" cy="3747169"/>
              <a:chOff x="0" y="0"/>
              <a:chExt cx="2424879" cy="3747168"/>
            </a:xfrm>
          </p:grpSpPr>
          <p:sp>
            <p:nvSpPr>
              <p:cNvPr id="370" name="Rounded Rectangle"/>
              <p:cNvSpPr/>
              <p:nvPr/>
            </p:nvSpPr>
            <p:spPr>
              <a:xfrm>
                <a:off x="0" y="0"/>
                <a:ext cx="2424880" cy="3747169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FFFFFF"/>
                    </a:solidFill>
                    <a:effectLst>
                      <a:outerShdw blurRad="25400" dist="33948" dir="2700000" rotWithShape="0">
                        <a:srgbClr val="3B3936"/>
                      </a:outerShdw>
                    </a:effectLst>
                  </a:defRPr>
                </a:pPr>
                <a:endParaRPr/>
              </a:p>
            </p:txBody>
          </p:sp>
          <p:pic>
            <p:nvPicPr>
              <p:cNvPr id="371" name="Image" descr="Image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6056" y="0"/>
                <a:ext cx="2105987" cy="366144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75" name="Group"/>
            <p:cNvGrpSpPr/>
            <p:nvPr/>
          </p:nvGrpSpPr>
          <p:grpSpPr>
            <a:xfrm>
              <a:off x="2552926" y="381574"/>
              <a:ext cx="3708297" cy="2753528"/>
              <a:chOff x="0" y="0"/>
              <a:chExt cx="3708296" cy="2753527"/>
            </a:xfrm>
          </p:grpSpPr>
          <p:sp>
            <p:nvSpPr>
              <p:cNvPr id="373" name="Rounded Rectangle"/>
              <p:cNvSpPr/>
              <p:nvPr/>
            </p:nvSpPr>
            <p:spPr>
              <a:xfrm>
                <a:off x="0" y="0"/>
                <a:ext cx="3609010" cy="2731081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FFFFFF"/>
                    </a:solidFill>
                    <a:effectLst>
                      <a:outerShdw blurRad="25400" dist="33948" dir="2700000" rotWithShape="0">
                        <a:srgbClr val="3B3936"/>
                      </a:outerShdw>
                    </a:effectLst>
                  </a:defRPr>
                </a:pPr>
                <a:endParaRPr/>
              </a:p>
            </p:txBody>
          </p:sp>
          <p:pic>
            <p:nvPicPr>
              <p:cNvPr id="374" name="Image" descr="Imag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286" y="167121"/>
                <a:ext cx="3609011" cy="25864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76" name="Silicon:Bismuth"/>
            <p:cNvSpPr txBox="1"/>
            <p:nvPr/>
          </p:nvSpPr>
          <p:spPr>
            <a:xfrm>
              <a:off x="2580228" y="0"/>
              <a:ext cx="1700660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Silicon:Bismuth</a:t>
              </a:r>
            </a:p>
          </p:txBody>
        </p:sp>
      </p:grpSp>
      <p:grpSp>
        <p:nvGrpSpPr>
          <p:cNvPr id="385" name="Group"/>
          <p:cNvGrpSpPr/>
          <p:nvPr/>
        </p:nvGrpSpPr>
        <p:grpSpPr>
          <a:xfrm>
            <a:off x="6493599" y="1330554"/>
            <a:ext cx="6394648" cy="2972031"/>
            <a:chOff x="0" y="0"/>
            <a:chExt cx="6394647" cy="2972029"/>
          </a:xfrm>
        </p:grpSpPr>
        <p:grpSp>
          <p:nvGrpSpPr>
            <p:cNvPr id="380" name="Group"/>
            <p:cNvGrpSpPr/>
            <p:nvPr/>
          </p:nvGrpSpPr>
          <p:grpSpPr>
            <a:xfrm>
              <a:off x="0" y="447904"/>
              <a:ext cx="3053040" cy="2438401"/>
              <a:chOff x="0" y="0"/>
              <a:chExt cx="3053039" cy="2438400"/>
            </a:xfrm>
          </p:grpSpPr>
          <p:sp>
            <p:nvSpPr>
              <p:cNvPr id="378" name="Rounded Rectangle"/>
              <p:cNvSpPr/>
              <p:nvPr/>
            </p:nvSpPr>
            <p:spPr>
              <a:xfrm>
                <a:off x="0" y="0"/>
                <a:ext cx="3053040" cy="2438400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FFFFFF"/>
                    </a:solidFill>
                    <a:effectLst>
                      <a:outerShdw blurRad="25400" dist="33948" dir="2700000" rotWithShape="0">
                        <a:srgbClr val="3B3936"/>
                      </a:outerShdw>
                    </a:effectLst>
                  </a:defRPr>
                </a:pPr>
                <a:endParaRPr/>
              </a:p>
            </p:txBody>
          </p:sp>
          <p:pic>
            <p:nvPicPr>
              <p:cNvPr id="379" name="Image" descr="Image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71" y="147993"/>
                <a:ext cx="2953886" cy="218799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83" name="Group"/>
            <p:cNvGrpSpPr/>
            <p:nvPr/>
          </p:nvGrpSpPr>
          <p:grpSpPr>
            <a:xfrm>
              <a:off x="2981116" y="533629"/>
              <a:ext cx="3413532" cy="2438401"/>
              <a:chOff x="0" y="0"/>
              <a:chExt cx="3413531" cy="2438399"/>
            </a:xfrm>
          </p:grpSpPr>
          <p:sp>
            <p:nvSpPr>
              <p:cNvPr id="381" name="Rounded Rectangle"/>
              <p:cNvSpPr/>
              <p:nvPr/>
            </p:nvSpPr>
            <p:spPr>
              <a:xfrm>
                <a:off x="113237" y="0"/>
                <a:ext cx="3284229" cy="2353678"/>
              </a:xfrm>
              <a:prstGeom prst="roundRect">
                <a:avLst>
                  <a:gd name="adj" fmla="val 15000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200">
                    <a:solidFill>
                      <a:srgbClr val="FFFFFF"/>
                    </a:solidFill>
                    <a:effectLst>
                      <a:outerShdw blurRad="25400" dist="33948" dir="2700000" rotWithShape="0">
                        <a:srgbClr val="3B3936"/>
                      </a:outerShdw>
                    </a:effectLst>
                  </a:defRPr>
                </a:pPr>
                <a:endParaRPr/>
              </a:p>
            </p:txBody>
          </p:sp>
          <p:pic>
            <p:nvPicPr>
              <p:cNvPr id="382" name="Image" descr="Image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43797"/>
                <a:ext cx="3413532" cy="23946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84" name="CaWO4:Er"/>
            <p:cNvSpPr txBox="1"/>
            <p:nvPr/>
          </p:nvSpPr>
          <p:spPr>
            <a:xfrm>
              <a:off x="2465370" y="0"/>
              <a:ext cx="1162274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CaWO</a:t>
              </a:r>
              <a:r>
                <a:rPr baseline="-5999"/>
                <a:t>4</a:t>
              </a:r>
              <a:r>
                <a:t>:Er</a:t>
              </a:r>
            </a:p>
          </p:txBody>
        </p:sp>
      </p:grpSp>
      <p:grpSp>
        <p:nvGrpSpPr>
          <p:cNvPr id="389" name="Group"/>
          <p:cNvGrpSpPr/>
          <p:nvPr/>
        </p:nvGrpSpPr>
        <p:grpSpPr>
          <a:xfrm>
            <a:off x="196843" y="5564464"/>
            <a:ext cx="6245138" cy="2922449"/>
            <a:chOff x="0" y="0"/>
            <a:chExt cx="6245137" cy="2922447"/>
          </a:xfrm>
        </p:grpSpPr>
        <p:pic>
          <p:nvPicPr>
            <p:cNvPr id="386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571183"/>
              <a:ext cx="4194730" cy="21745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7" name="Image" descr="Image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89032" y="0"/>
              <a:ext cx="2256106" cy="2922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8" name="Single-ion magnet: Yb(trensal)"/>
            <p:cNvSpPr txBox="1"/>
            <p:nvPr/>
          </p:nvSpPr>
          <p:spPr>
            <a:xfrm>
              <a:off x="454622" y="137835"/>
              <a:ext cx="3177630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Single-ion magnet: Yb(trensal)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" grpId="1" build="p" bldLvl="5" animBg="1" advAuto="0"/>
      <p:bldP spid="369" grpId="3" build="p" bldLvl="5" animBg="1" advAuto="0"/>
      <p:bldP spid="377" grpId="4" animBg="1" advAuto="0"/>
      <p:bldP spid="385" grpId="2" animBg="1" advAuto="0"/>
      <p:bldP spid="389" grpId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robing the electronic excit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Probing the electronic excitations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8" name="Inelastic neutron scattering measurements near quantum phase transition…"/>
              <p:cNvSpPr txBox="1">
                <a:spLocks noGrp="1"/>
              </p:cNvSpPr>
              <p:nvPr>
                <p:ph type="body" sz="half" idx="1"/>
              </p:nvPr>
            </p:nvSpPr>
            <p:spPr>
              <a:xfrm>
                <a:off x="508000" y="1447800"/>
                <a:ext cx="7392988" cy="6784533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Effective Hamiltonian:  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𝑁𝑆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=  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b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</m:sSub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++</m:t>
                                    </m:r>
                                  </m:sub>
                                </m:sSub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</m:e>
                                </m:nary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Solve using finite-temperature Random-Phase Approximation approach</a:t>
                </a:r>
              </a:p>
              <a:p>
                <a:r>
                  <a:rPr lang="en-US" dirty="0"/>
                  <a:t>Two bands of excitations. Lowest mode softens completely at phase transition</a:t>
                </a:r>
              </a:p>
              <a:p>
                <a:pPr lvl="1"/>
                <a:r>
                  <a:rPr lang="en-US" dirty="0"/>
                  <a:t>Spectral weight of soft mode dominates near transition</a:t>
                </a:r>
              </a:p>
              <a:p>
                <a:r>
                  <a:rPr lang="en-US" dirty="0"/>
                  <a:t>Prediction: True QPT should exist even with spin bath</a:t>
                </a:r>
              </a:p>
              <a:p>
                <a:endParaRPr dirty="0"/>
              </a:p>
            </p:txBody>
          </p:sp>
        </mc:Choice>
        <mc:Fallback xmlns="">
          <p:sp>
            <p:nvSpPr>
              <p:cNvPr id="398" name="Inelastic neutron scattering measurements near quantum phase transition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508000" y="1447800"/>
                <a:ext cx="7392988" cy="6784533"/>
              </a:xfrm>
              <a:prstGeom prst="rect">
                <a:avLst/>
              </a:prstGeom>
              <a:blipFill>
                <a:blip r:embed="rId2"/>
                <a:stretch>
                  <a:fillRect l="-858" r="-2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BD8238E-1988-964E-A9B8-898690C2A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988" y="1670761"/>
            <a:ext cx="4422775" cy="702988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1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1529</Words>
  <Application>Microsoft Macintosh PowerPoint</Application>
  <PresentationFormat>Custom</PresentationFormat>
  <Paragraphs>190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Baskerville</vt:lpstr>
      <vt:lpstr>Bodoni SvtyTwo ITC TT-Book</vt:lpstr>
      <vt:lpstr>Cambria Math</vt:lpstr>
      <vt:lpstr>Gill Sans</vt:lpstr>
      <vt:lpstr>Helvetica</vt:lpstr>
      <vt:lpstr>Helvetica Neue</vt:lpstr>
      <vt:lpstr>Helvetica Neue Medium</vt:lpstr>
      <vt:lpstr>Hoefler Text</vt:lpstr>
      <vt:lpstr>Palatino</vt:lpstr>
      <vt:lpstr>Zapf Dingbats</vt:lpstr>
      <vt:lpstr>New_Template4</vt:lpstr>
      <vt:lpstr>Direct Measurement of the Soft Mode Driving a Quantum Phase Transition</vt:lpstr>
      <vt:lpstr>Introduction: The Quantum Ising model</vt:lpstr>
      <vt:lpstr>Transverse-Field Ising Model</vt:lpstr>
      <vt:lpstr>The Real World: Dissipation and spin baths</vt:lpstr>
      <vt:lpstr>LiHoF4: A model Ising ferromagnet</vt:lpstr>
      <vt:lpstr>Tuning the Ising Magnet: LiHoxY1-xF4</vt:lpstr>
      <vt:lpstr>LiHoF4: Adding the nuclear spins</vt:lpstr>
      <vt:lpstr>Electronuclear spin systems as qubit candidates</vt:lpstr>
      <vt:lpstr>Probing the electronic excitations</vt:lpstr>
      <vt:lpstr>Probing the electronic excitations</vt:lpstr>
      <vt:lpstr>Loop-Gap Resonators for probing low energies</vt:lpstr>
      <vt:lpstr>Microwave Measurements of LiHoF4</vt:lpstr>
      <vt:lpstr>Tracking the soft mode in LiHoF4</vt:lpstr>
      <vt:lpstr>Higher excitation modes</vt:lpstr>
      <vt:lpstr>Fluctuations near the critical point</vt:lpstr>
      <vt:lpstr>Comparison of measurements and model</vt:lpstr>
      <vt:lpstr>Next steps and open questions</vt:lpstr>
      <vt:lpstr>Summary and Outlook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Measurement of the Soft Mode Driving a Quantum Phase Transition</dc:title>
  <cp:lastModifiedBy>Daniel Silevitch</cp:lastModifiedBy>
  <cp:revision>4</cp:revision>
  <dcterms:modified xsi:type="dcterms:W3CDTF">2019-11-19T17:32:46Z</dcterms:modified>
</cp:coreProperties>
</file>