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80" y="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976B91-C008-430E-BB74-6459D3FFB731}" type="datetime1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1331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2D4C29-E014-4940-945F-4AB3E847C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5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23" charset="0"/>
        <a:ea typeface="ＭＳ Ｐゴシック" pitchFamily="-1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Placeholder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2FDD-9EDB-4B3C-BA78-85A3BCE4A3F0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75BA3-E113-41D1-8BA4-B6DBC1179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8E29-71D5-45D5-B33C-015FE6F8010A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3886-00FE-40F9-A26D-D0E96D578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AE75-62CE-464A-B5BC-9CE1AF4D1ADB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EE97-6303-4617-838F-5BC83708A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C509-A922-422D-890F-3E807242EB35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89A3-1A8F-4A0D-8FFA-4196C3EA4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1C18-205A-423C-8B5E-8BC30AA8D29F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DBFA-4DCD-498E-A38F-34C5ACF86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9FEC-8A78-4A4C-B91B-1AEB2E68AB54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0409-2E38-42FE-A027-1BEEC4ACD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4613-EF34-420E-A315-2B38D4C7FBB6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245B-F469-48FD-9674-C045485BC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6E64-F669-427C-AF9F-F7949B8253D0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1C69-EC70-485B-9100-B8F002AAF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FC3B7-2280-4390-BF1A-8482CE980BFE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61F1-4E7E-4AB2-B7AB-B4D4DD4FE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1BB2-30D3-4C9E-B85E-2DCCE7B8D06B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D0CF-5207-4957-B75C-4589077B3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3B04-B656-4953-887B-035CDF527E36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DB4D-3A62-464D-B791-6FE52609C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53A00D-BEC7-4ABF-96C9-07AB21B5A98B}" type="datetimeFigureOut">
              <a:rPr lang="en-US"/>
              <a:pPr>
                <a:defRPr/>
              </a:pPr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D5D888-75A6-4978-8ED0-B983DE881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•"/>
        <a:defRPr sz="32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–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•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–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23" charset="0"/>
        <a:buChar char="»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Origins of Higgs 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It’s good to talk to each other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730250"/>
            <a:ext cx="8229600" cy="487363"/>
          </a:xfrm>
        </p:spPr>
        <p:txBody>
          <a:bodyPr/>
          <a:lstStyle/>
          <a:p>
            <a:pPr eaLnBrk="1" hangingPunct="1"/>
            <a:r>
              <a:rPr lang="en-US" smtClean="0"/>
              <a:t>A very modern Problem in CMT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584200" y="360363"/>
            <a:ext cx="810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457200" y="1733550"/>
            <a:ext cx="8102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Two classes of superfluids</a:t>
            </a:r>
          </a:p>
          <a:p>
            <a:r>
              <a:rPr lang="en-US"/>
              <a:t>I: the liquid Heliums, 3&amp;4:  They have condensates, genuine </a:t>
            </a:r>
            <a:r>
              <a:rPr lang="en-US" i="1"/>
              <a:t>local </a:t>
            </a:r>
            <a:r>
              <a:rPr lang="en-US"/>
              <a:t>order parameters </a:t>
            </a:r>
          </a:p>
          <a:p>
            <a:r>
              <a:rPr lang="en-US"/>
              <a:t>II:  superconductors, the Higgs. No local OP, only topological.</a:t>
            </a:r>
          </a:p>
          <a:p>
            <a:r>
              <a:rPr lang="en-US"/>
              <a:t>So--which is supersolid He4? (Yes, Virginia, it does really exist).  There is </a:t>
            </a:r>
            <a:r>
              <a:rPr lang="en-US" i="1"/>
              <a:t>strong</a:t>
            </a:r>
            <a:r>
              <a:rPr lang="en-US"/>
              <a:t> evidence that the transition Tc is into a vortex liquid, not a normal state.  Cold atom experiments on “Bose-Hubbard” model are suggestive--next slide.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39800"/>
            <a:ext cx="6092825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1027"/>
          <p:cNvSpPr txBox="1">
            <a:spLocks noChangeArrowheads="1"/>
          </p:cNvSpPr>
          <p:nvPr/>
        </p:nvSpPr>
        <p:spPr bwMode="auto">
          <a:xfrm>
            <a:off x="1616075" y="446088"/>
            <a:ext cx="561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spielman et al, PRL 105, 110401,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989013" y="593725"/>
            <a:ext cx="75549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while we wait with bated breath for new results on the Higgs,  we can also expect surprises in ultracold physics--making it clearer than ever that it’s all one subject!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Thank you!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Symmetry and quantum mechanics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229736"/>
            <a:ext cx="8229600" cy="4785899"/>
          </a:xfrm>
        </p:spPr>
        <p:txBody>
          <a:bodyPr/>
          <a:lstStyle/>
          <a:p>
            <a:pPr eaLnBrk="1" hangingPunct="1"/>
            <a:r>
              <a:rPr lang="en-US" dirty="0" smtClean="0"/>
              <a:t>Schrodinger and </a:t>
            </a:r>
            <a:r>
              <a:rPr lang="en-US" dirty="0" err="1" smtClean="0"/>
              <a:t>Weyl</a:t>
            </a:r>
            <a:endParaRPr lang="en-US" dirty="0" smtClean="0"/>
          </a:p>
          <a:p>
            <a:pPr eaLnBrk="1" hangingPunct="1"/>
            <a:r>
              <a:rPr lang="en-US" dirty="0" smtClean="0"/>
              <a:t>QM=“Applied Group Theory”—operators are generators of symmetries:  p=</a:t>
            </a:r>
            <a:r>
              <a:rPr lang="en-US" dirty="0" err="1" smtClean="0"/>
              <a:t>ħ</a:t>
            </a:r>
            <a:r>
              <a:rPr lang="en-US" dirty="0" smtClean="0"/>
              <a:t>/</a:t>
            </a:r>
            <a:r>
              <a:rPr lang="en-US" dirty="0" err="1" smtClean="0"/>
              <a:t>i</a:t>
            </a:r>
            <a:r>
              <a:rPr lang="en-US" dirty="0" smtClean="0"/>
              <a:t> d/dx ; H=</a:t>
            </a:r>
            <a:r>
              <a:rPr lang="en-US" dirty="0" err="1" smtClean="0"/>
              <a:t>iħd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, etc.  (continuous symmetries –not discrete)</a:t>
            </a:r>
          </a:p>
          <a:p>
            <a:pPr eaLnBrk="1" hangingPunct="1"/>
            <a:r>
              <a:rPr lang="en-US" dirty="0" err="1" smtClean="0"/>
              <a:t>Weyl</a:t>
            </a:r>
            <a:r>
              <a:rPr lang="en-US" dirty="0" smtClean="0"/>
              <a:t>: gauge principle: gauge field=phase of </a:t>
            </a:r>
            <a:r>
              <a:rPr lang="en-US" dirty="0" err="1" smtClean="0"/>
              <a:t>Ψ</a:t>
            </a:r>
            <a:r>
              <a:rPr lang="en-US" dirty="0" smtClean="0"/>
              <a:t>. Interactions from symmetry! (making local from global, in spirit of GR)</a:t>
            </a:r>
          </a:p>
          <a:p>
            <a:pPr eaLnBrk="1" hangingPunct="1"/>
            <a:r>
              <a:rPr lang="en-US" dirty="0" smtClean="0"/>
              <a:t>Symmetry=conservation=interaction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Broken Symmetry in Condensed Matter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Thermal Phase Transitions: Landau-Tisza Formalism. Quantum theory: Einstein, Debye</a:t>
            </a:r>
          </a:p>
          <a:p>
            <a:pPr eaLnBrk="1" hangingPunct="1"/>
            <a:r>
              <a:rPr lang="en-US" smtClean="0"/>
              <a:t>Dynamical Role: Bogoliubov, PWA, “Goldstone“ Bosons, rigidity(P R 86,694[1952])</a:t>
            </a:r>
          </a:p>
          <a:p>
            <a:pPr eaLnBrk="1" hangingPunct="1"/>
            <a:r>
              <a:rPr lang="en-US" smtClean="0"/>
              <a:t>CENTRAL role in interpretation of QM—no BS, no classical physics (No slits, no clocks) How  classical physics arises from quantum!</a:t>
            </a:r>
          </a:p>
          <a:p>
            <a:pPr eaLnBrk="1" hangingPunct="1"/>
            <a:r>
              <a:rPr lang="en-US" smtClean="0"/>
              <a:t>BCS! 46 years late, PR 108, 1175(1957)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1960 group photo hori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1100" y="1152525"/>
            <a:ext cx="67818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772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Broken symmetry in QFT?</a:t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835025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BCS “gauge problem”, 1958 : race to solution  (Nambu, Bogoliubov and Shirkov, PWA)—(interlude with KGB)</a:t>
            </a:r>
          </a:p>
          <a:p>
            <a:pPr eaLnBrk="1" hangingPunct="1"/>
            <a:r>
              <a:rPr lang="en-US" smtClean="0"/>
              <a:t>The Solution: Phys Rev 112, 1900, ‘58 (PWA) The gap is empty!  (EXPERIMENT AGREES)--Goldstone bosons</a:t>
            </a:r>
            <a:r>
              <a:rPr lang="en-US" smtClean="0">
                <a:sym typeface="Symbol" pitchFamily="-123" charset="2"/>
              </a:rPr>
              <a:t>third component of plasmon; lowest collective mode=Higgson to be (explain later)</a:t>
            </a:r>
            <a:endParaRPr lang="en-US" smtClean="0"/>
          </a:p>
          <a:p>
            <a:pPr eaLnBrk="1" hangingPunct="1"/>
            <a:r>
              <a:rPr lang="en-US" smtClean="0"/>
              <a:t>1960 Nambu &amp; Jona-Lasinio from BCS: gap = mass of nucleon, pion = Goldstone boson:  mass from interactions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rc 2"/>
          <p:cNvSpPr>
            <a:spLocks/>
          </p:cNvSpPr>
          <p:nvPr/>
        </p:nvSpPr>
        <p:spPr bwMode="auto">
          <a:xfrm rot="10313895" flipH="1" flipV="1">
            <a:off x="1900238" y="2362200"/>
            <a:ext cx="738187" cy="1169988"/>
          </a:xfrm>
          <a:custGeom>
            <a:avLst/>
            <a:gdLst>
              <a:gd name="T0" fmla="*/ 0 w 24142"/>
              <a:gd name="T1" fmla="*/ 7845 h 22521"/>
              <a:gd name="T2" fmla="*/ 737575 w 24142"/>
              <a:gd name="T3" fmla="*/ 1169988 h 22521"/>
              <a:gd name="T4" fmla="*/ 77726 w 24142"/>
              <a:gd name="T5" fmla="*/ 1122141 h 22521"/>
              <a:gd name="T6" fmla="*/ 0 60000 65536"/>
              <a:gd name="T7" fmla="*/ 0 60000 65536"/>
              <a:gd name="T8" fmla="*/ 0 60000 65536"/>
              <a:gd name="T9" fmla="*/ 0 w 24142"/>
              <a:gd name="T10" fmla="*/ 0 h 22521"/>
              <a:gd name="T11" fmla="*/ 24142 w 24142"/>
              <a:gd name="T12" fmla="*/ 22521 h 22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42" h="22521" fill="none" extrusionOk="0">
                <a:moveTo>
                  <a:pt x="-1" y="150"/>
                </a:moveTo>
                <a:cubicBezTo>
                  <a:pt x="843" y="50"/>
                  <a:pt x="1692" y="0"/>
                  <a:pt x="2542" y="0"/>
                </a:cubicBezTo>
                <a:cubicBezTo>
                  <a:pt x="14471" y="0"/>
                  <a:pt x="24142" y="9670"/>
                  <a:pt x="24142" y="21600"/>
                </a:cubicBezTo>
                <a:cubicBezTo>
                  <a:pt x="24142" y="21907"/>
                  <a:pt x="24135" y="22214"/>
                  <a:pt x="24122" y="22521"/>
                </a:cubicBezTo>
              </a:path>
              <a:path w="24142" h="22521" stroke="0" extrusionOk="0">
                <a:moveTo>
                  <a:pt x="-1" y="150"/>
                </a:moveTo>
                <a:cubicBezTo>
                  <a:pt x="843" y="50"/>
                  <a:pt x="1692" y="0"/>
                  <a:pt x="2542" y="0"/>
                </a:cubicBezTo>
                <a:cubicBezTo>
                  <a:pt x="14471" y="0"/>
                  <a:pt x="24142" y="9670"/>
                  <a:pt x="24142" y="21600"/>
                </a:cubicBezTo>
                <a:cubicBezTo>
                  <a:pt x="24142" y="21907"/>
                  <a:pt x="24135" y="22214"/>
                  <a:pt x="24122" y="22521"/>
                </a:cubicBezTo>
                <a:lnTo>
                  <a:pt x="25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6" name="Arc 3"/>
          <p:cNvSpPr>
            <a:spLocks/>
          </p:cNvSpPr>
          <p:nvPr/>
        </p:nvSpPr>
        <p:spPr bwMode="auto">
          <a:xfrm flipH="1">
            <a:off x="1158875" y="2395538"/>
            <a:ext cx="660400" cy="1089025"/>
          </a:xfrm>
          <a:custGeom>
            <a:avLst/>
            <a:gdLst>
              <a:gd name="T0" fmla="*/ 0 w 21600"/>
              <a:gd name="T1" fmla="*/ 0 h 21600"/>
              <a:gd name="T2" fmla="*/ 660400 w 21600"/>
              <a:gd name="T3" fmla="*/ 1089025 h 21600"/>
              <a:gd name="T4" fmla="*/ 0 w 21600"/>
              <a:gd name="T5" fmla="*/ 10890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6834188" y="9366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Arc 7"/>
          <p:cNvSpPr>
            <a:spLocks/>
          </p:cNvSpPr>
          <p:nvPr/>
        </p:nvSpPr>
        <p:spPr bwMode="auto">
          <a:xfrm rot="11286105" flipH="1">
            <a:off x="1900238" y="2320925"/>
            <a:ext cx="738187" cy="1169988"/>
          </a:xfrm>
          <a:custGeom>
            <a:avLst/>
            <a:gdLst>
              <a:gd name="T0" fmla="*/ 0 w 24142"/>
              <a:gd name="T1" fmla="*/ 7845 h 22521"/>
              <a:gd name="T2" fmla="*/ 737575 w 24142"/>
              <a:gd name="T3" fmla="*/ 1169988 h 22521"/>
              <a:gd name="T4" fmla="*/ 77726 w 24142"/>
              <a:gd name="T5" fmla="*/ 1122141 h 22521"/>
              <a:gd name="T6" fmla="*/ 0 60000 65536"/>
              <a:gd name="T7" fmla="*/ 0 60000 65536"/>
              <a:gd name="T8" fmla="*/ 0 60000 65536"/>
              <a:gd name="T9" fmla="*/ 0 w 24142"/>
              <a:gd name="T10" fmla="*/ 0 h 22521"/>
              <a:gd name="T11" fmla="*/ 24142 w 24142"/>
              <a:gd name="T12" fmla="*/ 22521 h 225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42" h="22521" fill="none" extrusionOk="0">
                <a:moveTo>
                  <a:pt x="-1" y="150"/>
                </a:moveTo>
                <a:cubicBezTo>
                  <a:pt x="843" y="50"/>
                  <a:pt x="1692" y="0"/>
                  <a:pt x="2542" y="0"/>
                </a:cubicBezTo>
                <a:cubicBezTo>
                  <a:pt x="14471" y="0"/>
                  <a:pt x="24142" y="9670"/>
                  <a:pt x="24142" y="21600"/>
                </a:cubicBezTo>
                <a:cubicBezTo>
                  <a:pt x="24142" y="21907"/>
                  <a:pt x="24135" y="22214"/>
                  <a:pt x="24122" y="22521"/>
                </a:cubicBezTo>
              </a:path>
              <a:path w="24142" h="22521" stroke="0" extrusionOk="0">
                <a:moveTo>
                  <a:pt x="-1" y="150"/>
                </a:moveTo>
                <a:cubicBezTo>
                  <a:pt x="843" y="50"/>
                  <a:pt x="1692" y="0"/>
                  <a:pt x="2542" y="0"/>
                </a:cubicBezTo>
                <a:cubicBezTo>
                  <a:pt x="14471" y="0"/>
                  <a:pt x="24142" y="9670"/>
                  <a:pt x="24142" y="21600"/>
                </a:cubicBezTo>
                <a:cubicBezTo>
                  <a:pt x="24142" y="21907"/>
                  <a:pt x="24135" y="22214"/>
                  <a:pt x="24122" y="22521"/>
                </a:cubicBezTo>
                <a:lnTo>
                  <a:pt x="25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89" name="Arc 8"/>
          <p:cNvSpPr>
            <a:spLocks/>
          </p:cNvSpPr>
          <p:nvPr/>
        </p:nvSpPr>
        <p:spPr bwMode="auto">
          <a:xfrm flipH="1" flipV="1">
            <a:off x="1158875" y="2362200"/>
            <a:ext cx="660400" cy="1089025"/>
          </a:xfrm>
          <a:custGeom>
            <a:avLst/>
            <a:gdLst>
              <a:gd name="T0" fmla="*/ 0 w 21600"/>
              <a:gd name="T1" fmla="*/ 0 h 21600"/>
              <a:gd name="T2" fmla="*/ 660400 w 21600"/>
              <a:gd name="T3" fmla="*/ 1089025 h 21600"/>
              <a:gd name="T4" fmla="*/ 0 w 21600"/>
              <a:gd name="T5" fmla="*/ 10890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 flipV="1">
            <a:off x="725488" y="2936875"/>
            <a:ext cx="216058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4849813" y="1881188"/>
            <a:ext cx="2201862" cy="287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 flipV="1">
            <a:off x="4816475" y="1881188"/>
            <a:ext cx="2201863" cy="287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Line 12"/>
          <p:cNvSpPr>
            <a:spLocks noChangeShapeType="1"/>
          </p:cNvSpPr>
          <p:nvPr/>
        </p:nvSpPr>
        <p:spPr bwMode="auto">
          <a:xfrm flipV="1">
            <a:off x="4816475" y="3308350"/>
            <a:ext cx="2573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Text Box 1034"/>
          <p:cNvSpPr txBox="1">
            <a:spLocks noChangeArrowheads="1"/>
          </p:cNvSpPr>
          <p:nvPr/>
        </p:nvSpPr>
        <p:spPr bwMode="auto">
          <a:xfrm>
            <a:off x="1727200" y="2081213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holes</a:t>
            </a:r>
          </a:p>
        </p:txBody>
      </p:sp>
      <p:sp>
        <p:nvSpPr>
          <p:cNvPr id="16395" name="Text Box 1035"/>
          <p:cNvSpPr txBox="1">
            <a:spLocks noChangeArrowheads="1"/>
          </p:cNvSpPr>
          <p:nvPr/>
        </p:nvSpPr>
        <p:spPr bwMode="auto">
          <a:xfrm>
            <a:off x="1635125" y="3270250"/>
            <a:ext cx="904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electrons</a:t>
            </a:r>
          </a:p>
        </p:txBody>
      </p:sp>
      <p:sp>
        <p:nvSpPr>
          <p:cNvPr id="16396" name="Freeform 1036"/>
          <p:cNvSpPr>
            <a:spLocks/>
          </p:cNvSpPr>
          <p:nvPr/>
        </p:nvSpPr>
        <p:spPr bwMode="auto">
          <a:xfrm>
            <a:off x="1185863" y="2640013"/>
            <a:ext cx="133350" cy="1539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22" y="83"/>
              </a:cxn>
              <a:cxn ang="0">
                <a:pos x="84" y="62"/>
              </a:cxn>
            </a:cxnLst>
            <a:rect l="0" t="0" r="r" b="b"/>
            <a:pathLst>
              <a:path w="84" h="97">
                <a:moveTo>
                  <a:pt x="11" y="0"/>
                </a:moveTo>
                <a:cubicBezTo>
                  <a:pt x="14" y="27"/>
                  <a:pt x="0" y="64"/>
                  <a:pt x="22" y="83"/>
                </a:cubicBezTo>
                <a:cubicBezTo>
                  <a:pt x="38" y="97"/>
                  <a:pt x="84" y="62"/>
                  <a:pt x="84" y="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Freeform 1037"/>
          <p:cNvSpPr>
            <a:spLocks/>
          </p:cNvSpPr>
          <p:nvPr/>
        </p:nvSpPr>
        <p:spPr bwMode="auto">
          <a:xfrm>
            <a:off x="1136650" y="2986088"/>
            <a:ext cx="201613" cy="180975"/>
          </a:xfrm>
          <a:custGeom>
            <a:avLst/>
            <a:gdLst/>
            <a:ahLst/>
            <a:cxnLst>
              <a:cxn ang="0">
                <a:pos x="126" y="114"/>
              </a:cxn>
              <a:cxn ang="0">
                <a:pos x="115" y="52"/>
              </a:cxn>
              <a:cxn ang="0">
                <a:pos x="22" y="0"/>
              </a:cxn>
              <a:cxn ang="0">
                <a:pos x="11" y="41"/>
              </a:cxn>
              <a:cxn ang="0">
                <a:pos x="32" y="72"/>
              </a:cxn>
              <a:cxn ang="0">
                <a:pos x="22" y="114"/>
              </a:cxn>
            </a:cxnLst>
            <a:rect l="0" t="0" r="r" b="b"/>
            <a:pathLst>
              <a:path w="127" h="114">
                <a:moveTo>
                  <a:pt x="126" y="114"/>
                </a:moveTo>
                <a:cubicBezTo>
                  <a:pt x="122" y="93"/>
                  <a:pt x="127" y="68"/>
                  <a:pt x="115" y="52"/>
                </a:cubicBezTo>
                <a:cubicBezTo>
                  <a:pt x="93" y="24"/>
                  <a:pt x="51" y="19"/>
                  <a:pt x="22" y="0"/>
                </a:cubicBezTo>
                <a:cubicBezTo>
                  <a:pt x="18" y="13"/>
                  <a:pt x="0" y="30"/>
                  <a:pt x="11" y="41"/>
                </a:cubicBezTo>
                <a:cubicBezTo>
                  <a:pt x="45" y="75"/>
                  <a:pt x="125" y="27"/>
                  <a:pt x="32" y="72"/>
                </a:cubicBezTo>
                <a:cubicBezTo>
                  <a:pt x="21" y="107"/>
                  <a:pt x="22" y="92"/>
                  <a:pt x="22" y="1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8" name="Text Box 1038"/>
          <p:cNvSpPr txBox="1">
            <a:spLocks noChangeArrowheads="1"/>
          </p:cNvSpPr>
          <p:nvPr/>
        </p:nvSpPr>
        <p:spPr bwMode="auto">
          <a:xfrm>
            <a:off x="363538" y="2814638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6399" name="Text Box 1039"/>
          <p:cNvSpPr txBox="1">
            <a:spLocks noChangeArrowheads="1"/>
          </p:cNvSpPr>
          <p:nvPr/>
        </p:nvSpPr>
        <p:spPr bwMode="auto">
          <a:xfrm flipV="1">
            <a:off x="725488" y="2725836"/>
            <a:ext cx="6937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gap</a:t>
            </a:r>
          </a:p>
        </p:txBody>
      </p:sp>
      <p:sp>
        <p:nvSpPr>
          <p:cNvPr id="16400" name="Freeform 1040"/>
          <p:cNvSpPr>
            <a:spLocks/>
          </p:cNvSpPr>
          <p:nvPr/>
        </p:nvSpPr>
        <p:spPr bwMode="auto">
          <a:xfrm>
            <a:off x="5624513" y="2879725"/>
            <a:ext cx="598487" cy="152400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31" y="56"/>
              </a:cxn>
              <a:cxn ang="0">
                <a:pos x="62" y="88"/>
              </a:cxn>
              <a:cxn ang="0">
                <a:pos x="94" y="77"/>
              </a:cxn>
              <a:cxn ang="0">
                <a:pos x="281" y="67"/>
              </a:cxn>
              <a:cxn ang="0">
                <a:pos x="374" y="4"/>
              </a:cxn>
              <a:cxn ang="0">
                <a:pos x="364" y="15"/>
              </a:cxn>
            </a:cxnLst>
            <a:rect l="0" t="0" r="r" b="b"/>
            <a:pathLst>
              <a:path w="377" h="96">
                <a:moveTo>
                  <a:pt x="0" y="46"/>
                </a:moveTo>
                <a:cubicBezTo>
                  <a:pt x="10" y="49"/>
                  <a:pt x="22" y="49"/>
                  <a:pt x="31" y="56"/>
                </a:cubicBezTo>
                <a:cubicBezTo>
                  <a:pt x="43" y="64"/>
                  <a:pt x="47" y="83"/>
                  <a:pt x="62" y="88"/>
                </a:cubicBezTo>
                <a:cubicBezTo>
                  <a:pt x="72" y="91"/>
                  <a:pt x="83" y="80"/>
                  <a:pt x="94" y="77"/>
                </a:cubicBezTo>
                <a:cubicBezTo>
                  <a:pt x="149" y="96"/>
                  <a:pt x="223" y="73"/>
                  <a:pt x="281" y="67"/>
                </a:cubicBezTo>
                <a:cubicBezTo>
                  <a:pt x="322" y="52"/>
                  <a:pt x="342" y="35"/>
                  <a:pt x="374" y="4"/>
                </a:cubicBezTo>
                <a:cubicBezTo>
                  <a:pt x="377" y="0"/>
                  <a:pt x="367" y="11"/>
                  <a:pt x="364" y="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1" name="Freeform 1041"/>
          <p:cNvSpPr>
            <a:spLocks/>
          </p:cNvSpPr>
          <p:nvPr/>
        </p:nvSpPr>
        <p:spPr bwMode="auto">
          <a:xfrm>
            <a:off x="5657850" y="3567113"/>
            <a:ext cx="576263" cy="177800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04" y="49"/>
              </a:cxn>
              <a:cxn ang="0">
                <a:pos x="280" y="60"/>
              </a:cxn>
              <a:cxn ang="0">
                <a:pos x="291" y="101"/>
              </a:cxn>
              <a:cxn ang="0">
                <a:pos x="322" y="112"/>
              </a:cxn>
              <a:cxn ang="0">
                <a:pos x="291" y="29"/>
              </a:cxn>
              <a:cxn ang="0">
                <a:pos x="301" y="60"/>
              </a:cxn>
              <a:cxn ang="0">
                <a:pos x="343" y="70"/>
              </a:cxn>
              <a:cxn ang="0">
                <a:pos x="363" y="112"/>
              </a:cxn>
            </a:cxnLst>
            <a:rect l="0" t="0" r="r" b="b"/>
            <a:pathLst>
              <a:path w="363" h="112">
                <a:moveTo>
                  <a:pt x="0" y="101"/>
                </a:moveTo>
                <a:cubicBezTo>
                  <a:pt x="39" y="61"/>
                  <a:pt x="54" y="66"/>
                  <a:pt x="104" y="49"/>
                </a:cubicBezTo>
                <a:cubicBezTo>
                  <a:pt x="162" y="52"/>
                  <a:pt x="223" y="44"/>
                  <a:pt x="280" y="60"/>
                </a:cubicBezTo>
                <a:cubicBezTo>
                  <a:pt x="293" y="63"/>
                  <a:pt x="282" y="89"/>
                  <a:pt x="291" y="101"/>
                </a:cubicBezTo>
                <a:cubicBezTo>
                  <a:pt x="297" y="109"/>
                  <a:pt x="311" y="108"/>
                  <a:pt x="322" y="112"/>
                </a:cubicBezTo>
                <a:cubicBezTo>
                  <a:pt x="311" y="84"/>
                  <a:pt x="281" y="0"/>
                  <a:pt x="291" y="29"/>
                </a:cubicBezTo>
                <a:cubicBezTo>
                  <a:pt x="294" y="39"/>
                  <a:pt x="292" y="53"/>
                  <a:pt x="301" y="60"/>
                </a:cubicBezTo>
                <a:cubicBezTo>
                  <a:pt x="312" y="68"/>
                  <a:pt x="329" y="66"/>
                  <a:pt x="343" y="70"/>
                </a:cubicBezTo>
                <a:cubicBezTo>
                  <a:pt x="354" y="105"/>
                  <a:pt x="345" y="92"/>
                  <a:pt x="363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2" name="Text Box 1042"/>
          <p:cNvSpPr txBox="1">
            <a:spLocks noChangeArrowheads="1"/>
          </p:cNvSpPr>
          <p:nvPr/>
        </p:nvSpPr>
        <p:spPr bwMode="auto">
          <a:xfrm>
            <a:off x="906463" y="4008438"/>
            <a:ext cx="2586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superconductivity</a:t>
            </a:r>
            <a:endParaRPr lang="en-US" dirty="0"/>
          </a:p>
        </p:txBody>
      </p:sp>
      <p:sp>
        <p:nvSpPr>
          <p:cNvPr id="16403" name="Text Box 1043"/>
          <p:cNvSpPr txBox="1">
            <a:spLocks noChangeArrowheads="1"/>
          </p:cNvSpPr>
          <p:nvPr/>
        </p:nvSpPr>
        <p:spPr bwMode="auto">
          <a:xfrm>
            <a:off x="6811963" y="1830388"/>
            <a:ext cx="1122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massless Fermions</a:t>
            </a:r>
          </a:p>
        </p:txBody>
      </p:sp>
      <p:sp>
        <p:nvSpPr>
          <p:cNvPr id="16404" name="Text Box 1044"/>
          <p:cNvSpPr txBox="1">
            <a:spLocks noChangeArrowheads="1"/>
          </p:cNvSpPr>
          <p:nvPr/>
        </p:nvSpPr>
        <p:spPr bwMode="auto">
          <a:xfrm>
            <a:off x="5730875" y="37941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16406" name="Text Box 1046"/>
          <p:cNvSpPr txBox="1">
            <a:spLocks noChangeArrowheads="1"/>
          </p:cNvSpPr>
          <p:nvPr/>
        </p:nvSpPr>
        <p:spPr bwMode="auto">
          <a:xfrm>
            <a:off x="5657850" y="45862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07" name="Text Box 1047"/>
          <p:cNvSpPr txBox="1">
            <a:spLocks noChangeArrowheads="1"/>
          </p:cNvSpPr>
          <p:nvPr/>
        </p:nvSpPr>
        <p:spPr bwMode="auto">
          <a:xfrm>
            <a:off x="5573713" y="45180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08" name="Text Box 1048"/>
          <p:cNvSpPr txBox="1">
            <a:spLocks noChangeArrowheads="1"/>
          </p:cNvSpPr>
          <p:nvPr/>
        </p:nvSpPr>
        <p:spPr bwMode="auto">
          <a:xfrm>
            <a:off x="5483225" y="42687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09" name="Text Box 1049"/>
          <p:cNvSpPr txBox="1">
            <a:spLocks noChangeArrowheads="1"/>
          </p:cNvSpPr>
          <p:nvPr/>
        </p:nvSpPr>
        <p:spPr bwMode="auto">
          <a:xfrm>
            <a:off x="5476875" y="4503738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10" name="Text Box 1050"/>
          <p:cNvSpPr txBox="1">
            <a:spLocks noChangeArrowheads="1"/>
          </p:cNvSpPr>
          <p:nvPr/>
        </p:nvSpPr>
        <p:spPr bwMode="auto">
          <a:xfrm>
            <a:off x="3859213" y="433863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11" name="Text Box 1051"/>
          <p:cNvSpPr txBox="1">
            <a:spLocks noChangeArrowheads="1"/>
          </p:cNvSpPr>
          <p:nvPr/>
        </p:nvSpPr>
        <p:spPr bwMode="auto">
          <a:xfrm>
            <a:off x="4262438" y="4237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412" name="Text Box 1052"/>
          <p:cNvSpPr txBox="1">
            <a:spLocks noChangeArrowheads="1"/>
          </p:cNvSpPr>
          <p:nvPr/>
        </p:nvSpPr>
        <p:spPr bwMode="auto">
          <a:xfrm>
            <a:off x="5154519" y="4006604"/>
            <a:ext cx="2459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gap = </a:t>
            </a:r>
            <a:r>
              <a:rPr lang="en-US" sz="2000" dirty="0" smtClean="0"/>
              <a:t>mass--</a:t>
            </a:r>
            <a:r>
              <a:rPr lang="en-US" sz="2000" dirty="0" err="1" smtClean="0"/>
              <a:t>Nambu</a:t>
            </a:r>
            <a:endParaRPr lang="en-US" sz="2000" dirty="0"/>
          </a:p>
        </p:txBody>
      </p:sp>
      <p:sp>
        <p:nvSpPr>
          <p:cNvPr id="16415" name="Text Box 1055"/>
          <p:cNvSpPr txBox="1">
            <a:spLocks noChangeArrowheads="1"/>
          </p:cNvSpPr>
          <p:nvPr/>
        </p:nvSpPr>
        <p:spPr bwMode="auto">
          <a:xfrm>
            <a:off x="8356600" y="4032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42141" y="2464226"/>
            <a:ext cx="210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4849813" y="316706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More broken </a:t>
            </a:r>
            <a:r>
              <a:rPr lang="en-US" dirty="0" err="1" smtClean="0"/>
              <a:t>symm</a:t>
            </a:r>
            <a:r>
              <a:rPr lang="en-US" dirty="0" smtClean="0"/>
              <a:t> in </a:t>
            </a:r>
            <a:r>
              <a:rPr lang="en-US" dirty="0" err="1" smtClean="0"/>
              <a:t>qft</a:t>
            </a:r>
            <a:r>
              <a:rPr lang="en-US" dirty="0" smtClean="0"/>
              <a:t>: 1962  and after</a:t>
            </a:r>
          </a:p>
        </p:txBody>
      </p:sp>
      <p:sp>
        <p:nvSpPr>
          <p:cNvPr id="23554" name="Text Box 1027"/>
          <p:cNvSpPr txBox="1">
            <a:spLocks noChangeArrowheads="1"/>
          </p:cNvSpPr>
          <p:nvPr/>
        </p:nvSpPr>
        <p:spPr bwMode="auto">
          <a:xfrm>
            <a:off x="365125" y="1155700"/>
            <a:ext cx="832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3555" name="Text Box 1028"/>
          <p:cNvSpPr txBox="1">
            <a:spLocks noChangeArrowheads="1"/>
          </p:cNvSpPr>
          <p:nvPr/>
        </p:nvSpPr>
        <p:spPr bwMode="auto">
          <a:xfrm>
            <a:off x="781050" y="1782763"/>
            <a:ext cx="790575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Consequence for BCS: Superconductors have no condensate: </a:t>
            </a:r>
            <a:r>
              <a:rPr lang="en-US" sz="2000" dirty="0" err="1"/>
              <a:t>no”all</a:t>
            </a:r>
            <a:r>
              <a:rPr lang="en-US" sz="2000" dirty="0"/>
              <a:t>-pervading field”--e g coupling to sound vanishes as q</a:t>
            </a:r>
            <a:r>
              <a:rPr lang="en-US" sz="2000" dirty="0">
                <a:sym typeface="Symbol" pitchFamily="-123" charset="2"/>
              </a:rPr>
              <a:t>0.</a:t>
            </a:r>
            <a:r>
              <a:rPr lang="en-US" sz="2000" dirty="0"/>
              <a:t>  </a:t>
            </a:r>
            <a:r>
              <a:rPr lang="en-US" sz="2000" dirty="0" err="1"/>
              <a:t>Sondhi</a:t>
            </a:r>
            <a:r>
              <a:rPr lang="en-US" sz="2000" dirty="0"/>
              <a:t>, </a:t>
            </a:r>
            <a:r>
              <a:rPr lang="en-US" sz="2000" dirty="0" err="1"/>
              <a:t>Oganesyan</a:t>
            </a:r>
            <a:r>
              <a:rPr lang="en-US" sz="2000" dirty="0"/>
              <a:t>, Hansson 2004--B-F theory, </a:t>
            </a:r>
            <a:r>
              <a:rPr lang="en-US" sz="2000" dirty="0">
                <a:sym typeface="Symbol" pitchFamily="-123" charset="2"/>
              </a:rPr>
              <a:t> </a:t>
            </a:r>
            <a:r>
              <a:rPr lang="en-US" sz="2000" dirty="0"/>
              <a:t>a “topological order parameter”.</a:t>
            </a:r>
          </a:p>
          <a:p>
            <a:pPr>
              <a:spcBef>
                <a:spcPct val="50000"/>
              </a:spcBef>
            </a:pPr>
            <a:r>
              <a:rPr lang="en-US" sz="2000" dirty="0" smtClean="0"/>
              <a:t>And </a:t>
            </a:r>
            <a:r>
              <a:rPr lang="en-US" sz="2000" dirty="0"/>
              <a:t>phase transition at </a:t>
            </a:r>
            <a:r>
              <a:rPr lang="en-US" sz="2000" dirty="0" err="1"/>
              <a:t>Tc</a:t>
            </a:r>
            <a:r>
              <a:rPr lang="en-US" sz="2000" dirty="0"/>
              <a:t> is “x-y” type, occurs by proliferation of vortices in vortex liquid</a:t>
            </a:r>
            <a:r>
              <a:rPr lang="en-US" sz="2000" dirty="0" smtClean="0"/>
              <a:t>, which is </a:t>
            </a:r>
            <a:r>
              <a:rPr lang="en-US" sz="2000" dirty="0"/>
              <a:t>observed in </a:t>
            </a:r>
            <a:r>
              <a:rPr lang="en-US" sz="2000" dirty="0" err="1"/>
              <a:t>cuprates</a:t>
            </a:r>
            <a:r>
              <a:rPr lang="en-US" sz="2000" dirty="0"/>
              <a:t>.</a:t>
            </a:r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/>
              <a:t>In ‘62 I began to hear rumors in Cambridge that “Goldstone” bosons were blocking progress with BS theories in QFT. (students, R Eden)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returned to Bell summer ‘62 (busy time: Josephson,  flux flow &amp; creep, phonon bumps) &amp; talked to J G Taylor (visiting John </a:t>
            </a:r>
            <a:r>
              <a:rPr lang="en-US" sz="2000" dirty="0" err="1"/>
              <a:t>Klauder</a:t>
            </a:r>
            <a:r>
              <a:rPr lang="en-US" sz="2000" dirty="0"/>
              <a:t>)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Plasmons</a:t>
            </a:r>
            <a:r>
              <a:rPr lang="en-US" dirty="0"/>
              <a:t>, Gauge Invariance and Mass: PR  130, 439 (1962)</a:t>
            </a:r>
          </a:p>
        </p:txBody>
      </p:sp>
      <p:sp>
        <p:nvSpPr>
          <p:cNvPr id="25602" name="Rectangle 102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58094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2 gifts from John Taylor: a) it was a problem; b) mysterious paper by Schwinger(PR125,397) that didn’t mention broken symmetry but did say a gauge field need have no zero-mass photon.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So my paper starts out as mysterious as Schwinger, but ends up saying you CAN make mass a la </a:t>
            </a:r>
            <a:r>
              <a:rPr lang="en-US" sz="2800" dirty="0" err="1"/>
              <a:t>Nambu</a:t>
            </a:r>
            <a:r>
              <a:rPr lang="en-US" sz="2800" dirty="0"/>
              <a:t>, but your Goldstone boson disappears into the massive vector boson which results.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Neither I, nor Higgs, nor any of the other 5, actually mentioned the scalar Higgs in those first papers. We invented the W and Z, not the Higgs.  </a:t>
            </a:r>
            <a:r>
              <a:rPr lang="en-US" sz="2800" dirty="0" smtClean="0"/>
              <a:t>The Higgs </a:t>
            </a:r>
            <a:r>
              <a:rPr lang="en-US" sz="2800" dirty="0"/>
              <a:t>IS an “Anderson-</a:t>
            </a:r>
            <a:r>
              <a:rPr lang="en-US" sz="2800" dirty="0" err="1"/>
              <a:t>Bogoliubov</a:t>
            </a:r>
            <a:r>
              <a:rPr lang="en-US" sz="2800" dirty="0"/>
              <a:t>” mode in </a:t>
            </a:r>
            <a:r>
              <a:rPr lang="en-US" sz="2800" dirty="0" smtClean="0"/>
              <a:t>the superconductor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Some Further Comments and Developments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2175" y="1630363"/>
            <a:ext cx="7794625" cy="480131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sz="1800" dirty="0"/>
              <a:t>Mass for the </a:t>
            </a:r>
            <a:r>
              <a:rPr lang="en-US" sz="1800" dirty="0" err="1"/>
              <a:t>Higgson</a:t>
            </a:r>
            <a:r>
              <a:rPr lang="en-US" sz="1800" dirty="0"/>
              <a:t> appeared first</a:t>
            </a:r>
            <a:r>
              <a:rPr lang="en-US" sz="1800" dirty="0" smtClean="0"/>
              <a:t>, </a:t>
            </a:r>
            <a:r>
              <a:rPr lang="en-US" sz="1800" dirty="0"/>
              <a:t>as far as I can see, in Higgs’ 66 paper where he gave it mass (a la Mexican hat) by fiat</a:t>
            </a:r>
            <a:r>
              <a:rPr lang="en-US" sz="1800" dirty="0" smtClean="0"/>
              <a:t>.  But it seems the “Mexican Hat” is a figment, an imaginary construct?!</a:t>
            </a:r>
            <a:endParaRPr lang="en-US" sz="1800" dirty="0"/>
          </a:p>
          <a:p>
            <a:pPr marL="342900" indent="-342900">
              <a:buFontTx/>
              <a:buAutoNum type="arabicPlain"/>
            </a:pPr>
            <a:endParaRPr lang="en-US" sz="1800" dirty="0"/>
          </a:p>
          <a:p>
            <a:pPr marL="342900" indent="-342900">
              <a:buFontTx/>
              <a:buAutoNum type="arabicPlain"/>
            </a:pPr>
            <a:r>
              <a:rPr lang="en-US" sz="1800" dirty="0"/>
              <a:t>I gave a lot of thought to observing the Higgs condensate.  I was right in that I could see no way of doing so—it has no local meaning!—Is this relevant to the missing zero-point energy-which is why I gave up?</a:t>
            </a:r>
          </a:p>
          <a:p>
            <a:pPr marL="342900" indent="-342900"/>
            <a:endParaRPr lang="en-US" sz="1800" dirty="0"/>
          </a:p>
          <a:p>
            <a:pPr marL="342900" indent="-342900"/>
            <a:r>
              <a:rPr lang="en-US" sz="1800" dirty="0"/>
              <a:t>3 But of course—one observes the Higgs” field” by its effect of giving mass to everyone—just as the superconducting gap gaps the whole Fermi surface!  I missed this, but should have seen it.</a:t>
            </a:r>
          </a:p>
          <a:p>
            <a:pPr marL="342900" indent="-342900"/>
            <a:endParaRPr lang="en-US" sz="1800" dirty="0"/>
          </a:p>
          <a:p>
            <a:pPr marL="342900" indent="-342900"/>
            <a:r>
              <a:rPr lang="en-US" sz="1800" dirty="0"/>
              <a:t>4 </a:t>
            </a:r>
            <a:r>
              <a:rPr lang="en-US" sz="1800" dirty="0" err="1"/>
              <a:t>Littlewood</a:t>
            </a:r>
            <a:r>
              <a:rPr lang="en-US" sz="1800" dirty="0"/>
              <a:t> &amp; </a:t>
            </a:r>
            <a:r>
              <a:rPr lang="en-US" sz="1800" dirty="0" err="1"/>
              <a:t>Varma</a:t>
            </a:r>
            <a:r>
              <a:rPr lang="en-US" sz="1800" dirty="0"/>
              <a:t> (PR B26, 4883, 1982) found a Raman-active AB mode in NbSe2, which can be interpreted as Higgs-like.  AB modes play a big role in He-3 (Leggett) but are NOT gapped there.</a:t>
            </a:r>
          </a:p>
          <a:p>
            <a:pPr marL="342900" indent="-342900"/>
            <a:r>
              <a:rPr lang="en-US" sz="1800" dirty="0"/>
              <a:t> </a:t>
            </a:r>
          </a:p>
          <a:p>
            <a:pPr marL="342900" indent="-342900">
              <a:buFontTx/>
              <a:buAutoNum type="arabicPlain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6149</TotalTime>
  <Words>913</Words>
  <Application>Microsoft Macintosh PowerPoint</Application>
  <PresentationFormat>On-screen Show (4:3)</PresentationFormat>
  <Paragraphs>53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Origins of Higgs Physics</vt:lpstr>
      <vt:lpstr>Symmetry and quantum mechanics</vt:lpstr>
      <vt:lpstr>Broken Symmetry in Condensed Matter</vt:lpstr>
      <vt:lpstr>PowerPoint Presentation</vt:lpstr>
      <vt:lpstr>Broken symmetry in QFT? </vt:lpstr>
      <vt:lpstr>PowerPoint Presentation</vt:lpstr>
      <vt:lpstr>More broken symm in qft: 1962  and after</vt:lpstr>
      <vt:lpstr>Plasmons, Gauge Invariance and Mass: PR  130, 439 (1962)</vt:lpstr>
      <vt:lpstr>Some Further Comments and Developments</vt:lpstr>
      <vt:lpstr>A very modern Problem in CMT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Higgs Physics</dc:title>
  <dc:creator>Phil Anderson</dc:creator>
  <cp:lastModifiedBy>Phil Anderson</cp:lastModifiedBy>
  <cp:revision>40</cp:revision>
  <dcterms:created xsi:type="dcterms:W3CDTF">2013-03-30T16:23:51Z</dcterms:created>
  <dcterms:modified xsi:type="dcterms:W3CDTF">2013-04-15T13:54:12Z</dcterms:modified>
</cp:coreProperties>
</file>