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0" r:id="rId4"/>
    <p:sldMasterId id="2147483713" r:id="rId5"/>
    <p:sldMasterId id="2147483729" r:id="rId6"/>
  </p:sldMasterIdLst>
  <p:notesMasterIdLst>
    <p:notesMasterId r:id="rId46"/>
  </p:notesMasterIdLst>
  <p:sldIdLst>
    <p:sldId id="336" r:id="rId7"/>
    <p:sldId id="256" r:id="rId8"/>
    <p:sldId id="257" r:id="rId9"/>
    <p:sldId id="334" r:id="rId10"/>
    <p:sldId id="286" r:id="rId11"/>
    <p:sldId id="287" r:id="rId12"/>
    <p:sldId id="299" r:id="rId13"/>
    <p:sldId id="258" r:id="rId14"/>
    <p:sldId id="259" r:id="rId15"/>
    <p:sldId id="261" r:id="rId16"/>
    <p:sldId id="337" r:id="rId17"/>
    <p:sldId id="260" r:id="rId18"/>
    <p:sldId id="262" r:id="rId19"/>
    <p:sldId id="343" r:id="rId20"/>
    <p:sldId id="263" r:id="rId21"/>
    <p:sldId id="344" r:id="rId22"/>
    <p:sldId id="268" r:id="rId23"/>
    <p:sldId id="296" r:id="rId24"/>
    <p:sldId id="297" r:id="rId25"/>
    <p:sldId id="298" r:id="rId26"/>
    <p:sldId id="300" r:id="rId27"/>
    <p:sldId id="356" r:id="rId28"/>
    <p:sldId id="285" r:id="rId29"/>
    <p:sldId id="288" r:id="rId30"/>
    <p:sldId id="312" r:id="rId31"/>
    <p:sldId id="335" r:id="rId32"/>
    <p:sldId id="439" r:id="rId33"/>
    <p:sldId id="289" r:id="rId34"/>
    <p:sldId id="294" r:id="rId35"/>
    <p:sldId id="430" r:id="rId36"/>
    <p:sldId id="431" r:id="rId37"/>
    <p:sldId id="291" r:id="rId38"/>
    <p:sldId id="292" r:id="rId39"/>
    <p:sldId id="429" r:id="rId40"/>
    <p:sldId id="428" r:id="rId41"/>
    <p:sldId id="324" r:id="rId42"/>
    <p:sldId id="438" r:id="rId43"/>
    <p:sldId id="295" r:id="rId44"/>
    <p:sldId id="326" r:id="rId45"/>
  </p:sldIdLst>
  <p:sldSz cx="9144000" cy="6858000" type="screen4x3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41" autoAdjust="0"/>
    <p:restoredTop sz="83725" autoAdjust="0"/>
  </p:normalViewPr>
  <p:slideViewPr>
    <p:cSldViewPr>
      <p:cViewPr varScale="1">
        <p:scale>
          <a:sx n="91" d="100"/>
          <a:sy n="91" d="100"/>
        </p:scale>
        <p:origin x="2776" y="184"/>
      </p:cViewPr>
      <p:guideLst>
        <p:guide orient="horz" pos="259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1B016-8780-8448-9D77-7EB24B1B8910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60D48-E1CF-9847-AB8F-D7412E431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8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0D48-E1CF-9847-AB8F-D7412E431F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93B613-DDA7-6742-AEAF-A3DE8A15962C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Difference really kicks in deep in the buried phase.</a:t>
            </a:r>
          </a:p>
          <a:p>
            <a:endParaRPr lang="en-US"/>
          </a:p>
          <a:p>
            <a:r>
              <a:rPr lang="ja-JP" altLang="en-US">
                <a:latin typeface="Arial"/>
              </a:rPr>
              <a:t>“</a:t>
            </a:r>
            <a:r>
              <a:rPr lang="en-US"/>
              <a:t>Microscopic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response kicking in.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7A853-76D1-694C-B6CB-746C6BFA92A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55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5995-57FE-4C40-8460-6F96362F5C34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AC08-FD36-4099-8CAC-A2CD4DDD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37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5995-57FE-4C40-8460-6F96362F5C34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AC08-FD36-4099-8CAC-A2CD4DDD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6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5995-57FE-4C40-8460-6F96362F5C34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AC08-FD36-4099-8CAC-A2CD4DDD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00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DD670-FE4C-8047-8640-0522809481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85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5AA25-10A0-9C4F-AD78-75A628B57C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68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0D8816-124A-674C-A7F1-F98F6DB6F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1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A5FD1-D866-0749-853F-744F164EDE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81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9985EC-8B78-E745-92D1-97C5A89AF2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3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C2A18-FACE-AD4A-B99A-CFC404F00D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08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F6BC2-57BC-B34F-BCE2-D199DF9BAB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72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31C7B-EE81-1448-A374-C2E6A651EB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5995-57FE-4C40-8460-6F96362F5C34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AC08-FD36-4099-8CAC-A2CD4DDD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25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EA799-AB24-A947-AEBF-1A81356EF6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28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9CC4B-8780-1548-A480-79B64DF8E7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40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56281-E0CE-6E4B-BC58-FA0845FBF9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21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851-9B26-8441-97F9-E8EC49769EB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AF75-0B35-D242-AFBE-0CB81E8FD3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851-9B26-8441-97F9-E8EC49769EB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AF75-0B35-D242-AFBE-0CB81E8FD3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851-9B26-8441-97F9-E8EC49769EB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AF75-0B35-D242-AFBE-0CB81E8FD3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851-9B26-8441-97F9-E8EC49769EB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AF75-0B35-D242-AFBE-0CB81E8FD3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851-9B26-8441-97F9-E8EC49769EB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AF75-0B35-D242-AFBE-0CB81E8FD3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851-9B26-8441-97F9-E8EC49769EB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AF75-0B35-D242-AFBE-0CB81E8FD3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851-9B26-8441-97F9-E8EC49769EB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AF75-0B35-D242-AFBE-0CB81E8FD3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5995-57FE-4C40-8460-6F96362F5C34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AC08-FD36-4099-8CAC-A2CD4DDD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5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851-9B26-8441-97F9-E8EC49769EB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AF75-0B35-D242-AFBE-0CB81E8FD3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851-9B26-8441-97F9-E8EC49769EB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AF75-0B35-D242-AFBE-0CB81E8FD3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851-9B26-8441-97F9-E8EC49769EB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AF75-0B35-D242-AFBE-0CB81E8FD3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F851-9B26-8441-97F9-E8EC49769EB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AF75-0B35-D242-AFBE-0CB81E8FD3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3057477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42834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874998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033" y="1125141"/>
            <a:ext cx="2018109" cy="542032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75299" y="1125141"/>
            <a:ext cx="2018109" cy="542032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130611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92966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25387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5995-57FE-4C40-8460-6F96362F5C34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AC08-FD36-4099-8CAC-A2CD4DDD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90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2936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345655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Palatin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279268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9456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985" y="312539"/>
            <a:ext cx="2160984" cy="62329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031" y="312539"/>
            <a:ext cx="6375797" cy="62329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075620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550"/>
            <a:ext cx="1905372" cy="456531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9C76021A-02ED-BB49-A8E5-0E8EB847648B}" type="datetime1">
              <a:rPr lang="en-US" sz="2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11/22/19</a:t>
            </a:fld>
            <a:endParaRPr lang="en-US" sz="2100">
              <a:solidFill>
                <a:srgbClr val="263750"/>
              </a:solidFill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76" y="6248550"/>
            <a:ext cx="2895451" cy="456531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>
              <a:solidFill>
                <a:srgbClr val="263750"/>
              </a:solidFill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550"/>
            <a:ext cx="1905372" cy="456531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4F3BCCB6-093F-DD49-BA92-56E55A2C477C}" type="slidenum">
              <a:rPr lang="en-US" sz="2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100">
              <a:solidFill>
                <a:srgbClr val="263750"/>
              </a:solidFill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294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B2885B61-B3DC-254A-82E6-78EAF09D07BC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DD7CDABD-0F5F-5B4F-BFF3-F5FA9C7C6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35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3E40800B-C1F0-BB4A-82C8-2B5469F1DE58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D89360D3-DE05-4F4F-9119-3FA51CC9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25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6" indent="0">
              <a:buNone/>
              <a:defRPr sz="1600"/>
            </a:lvl3pPr>
            <a:lvl4pPr marL="1371460" indent="0">
              <a:buNone/>
              <a:defRPr sz="1400"/>
            </a:lvl4pPr>
            <a:lvl5pPr marL="1828613" indent="0">
              <a:buNone/>
              <a:defRPr sz="1400"/>
            </a:lvl5pPr>
            <a:lvl6pPr marL="2285766" indent="0">
              <a:buNone/>
              <a:defRPr sz="1400"/>
            </a:lvl6pPr>
            <a:lvl7pPr marL="2742920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7A50AD89-89ED-DF48-B38D-E0069E8B7651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1AEFF575-B815-3143-AA23-FFF3D1115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31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8FAF4142-7829-C24B-9F78-4C79D2CE6774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980BD6E2-DE64-7840-B737-82A64F594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30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5995-57FE-4C40-8460-6F96362F5C34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AC08-FD36-4099-8CAC-A2CD4DDD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34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53D5886C-ADB1-874A-BD52-4810DCB4724C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0787BC9F-D05D-F34F-B194-E75DF32A8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225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537A5DE6-23EE-5442-9D7C-35127D32138D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C8737A06-5EDF-DA4F-BCA6-A842AD7A8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497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52FC27C1-09D4-224E-BB38-B304D8623E8E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EAA36767-17C3-3B45-B501-0A4C8F8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11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38A8CC81-BD0B-2340-BE57-E89BBC9ACE70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92D43EB8-D58C-B84D-AB7E-187B22509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211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5E81A52C-2EA1-2944-9B33-ECD98504861D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FCCA6D1D-2400-254A-B1FF-BB05C9165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75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D0C2953F-2102-C840-A6A2-3C3228E1EADB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396D0F1F-3277-5B47-969C-FB88E7315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52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51487BE8-8B0F-634E-A025-06E669A39FFD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9774132A-1877-B54E-AC49-F32C578EE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510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EA549AE6-620C-2D4B-9F5D-3A43727AE1CA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0F922B66-D58A-B842-8BC3-9F6405973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577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B99785E2-ED31-5941-8036-AB9BEE6115CB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7332F048-D723-6C42-9677-B8A9B072C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425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724CBD78-DE78-4F40-9467-B502F8E0A070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3A6ECB42-FCC2-4949-9470-6B3BB3B70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37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5995-57FE-4C40-8460-6F96362F5C34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AC08-FD36-4099-8CAC-A2CD4DDD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469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727FDDFD-196D-924E-946F-DB46E0973691}" type="datetime1">
              <a:rPr lang="en-US"/>
              <a:pPr>
                <a:defRPr/>
              </a:pPr>
              <a:t>11/22/19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882" eaLnBrk="1" hangingPunct="1">
              <a:defRPr>
                <a:latin typeface="Times"/>
                <a:ea typeface="ＭＳ Ｐゴシック"/>
                <a:cs typeface="ヒラギノ明朝 ProN W3" charset="0"/>
              </a:defRPr>
            </a:lvl1pPr>
          </a:lstStyle>
          <a:p>
            <a:pPr>
              <a:defRPr/>
            </a:pPr>
            <a:fld id="{3C097DF8-DC75-4544-8FB5-1D9BCA68F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655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F91D7-FE0B-784A-9D8C-368F1032DAF5}" type="datetime1">
              <a:rPr lang="en-US">
                <a:solidFill>
                  <a:srgbClr val="000000"/>
                </a:solidFill>
              </a:rPr>
              <a:pPr>
                <a:defRPr/>
              </a:pPr>
              <a:t>11/22/19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GA for Minnesota</a:t>
            </a:r>
          </a:p>
        </p:txBody>
      </p:sp>
    </p:spTree>
    <p:extLst>
      <p:ext uri="{BB962C8B-B14F-4D97-AF65-F5344CB8AC3E}">
        <p14:creationId xmlns:p14="http://schemas.microsoft.com/office/powerpoint/2010/main" val="26160967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B26BE-E9C8-6442-9B3B-DA840988DDAD}" type="datetime1">
              <a:rPr lang="en-US">
                <a:solidFill>
                  <a:srgbClr val="000000"/>
                </a:solidFill>
              </a:rPr>
              <a:pPr>
                <a:defRPr/>
              </a:pPr>
              <a:t>11/22/19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GA for Minnesota</a:t>
            </a:r>
          </a:p>
        </p:txBody>
      </p:sp>
    </p:spTree>
    <p:extLst>
      <p:ext uri="{BB962C8B-B14F-4D97-AF65-F5344CB8AC3E}">
        <p14:creationId xmlns:p14="http://schemas.microsoft.com/office/powerpoint/2010/main" val="2090402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11E17-F35F-BC45-A4BA-CB8922C65770}" type="datetime1">
              <a:rPr lang="en-US">
                <a:solidFill>
                  <a:srgbClr val="000000"/>
                </a:solidFill>
              </a:rPr>
              <a:pPr>
                <a:defRPr/>
              </a:pPr>
              <a:t>11/22/19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GA for Minnesota</a:t>
            </a:r>
          </a:p>
        </p:txBody>
      </p:sp>
    </p:spTree>
    <p:extLst>
      <p:ext uri="{BB962C8B-B14F-4D97-AF65-F5344CB8AC3E}">
        <p14:creationId xmlns:p14="http://schemas.microsoft.com/office/powerpoint/2010/main" val="28773052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5F484-B6C6-8B4C-9A54-E1C253A40A23}" type="datetime1">
              <a:rPr lang="en-US">
                <a:solidFill>
                  <a:srgbClr val="000000"/>
                </a:solidFill>
              </a:rPr>
              <a:pPr>
                <a:defRPr/>
              </a:pPr>
              <a:t>11/22/19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GA for Minnesota</a:t>
            </a:r>
          </a:p>
        </p:txBody>
      </p:sp>
    </p:spTree>
    <p:extLst>
      <p:ext uri="{BB962C8B-B14F-4D97-AF65-F5344CB8AC3E}">
        <p14:creationId xmlns:p14="http://schemas.microsoft.com/office/powerpoint/2010/main" val="2509659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07E02-32CA-4046-BC46-FCA2AB06B19B}" type="datetime1">
              <a:rPr lang="en-US">
                <a:solidFill>
                  <a:srgbClr val="000000"/>
                </a:solidFill>
              </a:rPr>
              <a:pPr>
                <a:defRPr/>
              </a:pPr>
              <a:t>11/22/19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GA for Minnesota</a:t>
            </a:r>
          </a:p>
        </p:txBody>
      </p:sp>
    </p:spTree>
    <p:extLst>
      <p:ext uri="{BB962C8B-B14F-4D97-AF65-F5344CB8AC3E}">
        <p14:creationId xmlns:p14="http://schemas.microsoft.com/office/powerpoint/2010/main" val="1018038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BA14D-5DB7-D943-99D7-E0A00ED2C196}" type="datetime1">
              <a:rPr lang="en-US">
                <a:solidFill>
                  <a:srgbClr val="000000"/>
                </a:solidFill>
              </a:rPr>
              <a:pPr>
                <a:defRPr/>
              </a:pPr>
              <a:t>11/22/19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GA for Minnesota</a:t>
            </a:r>
          </a:p>
        </p:txBody>
      </p:sp>
    </p:spTree>
    <p:extLst>
      <p:ext uri="{BB962C8B-B14F-4D97-AF65-F5344CB8AC3E}">
        <p14:creationId xmlns:p14="http://schemas.microsoft.com/office/powerpoint/2010/main" val="617160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6F685-C301-5F40-BDBE-CE32FA4D4305}" type="datetime1">
              <a:rPr lang="en-US">
                <a:solidFill>
                  <a:srgbClr val="000000"/>
                </a:solidFill>
              </a:rPr>
              <a:pPr>
                <a:defRPr/>
              </a:pPr>
              <a:t>11/22/19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GA for Minnesota</a:t>
            </a:r>
          </a:p>
        </p:txBody>
      </p:sp>
    </p:spTree>
    <p:extLst>
      <p:ext uri="{BB962C8B-B14F-4D97-AF65-F5344CB8AC3E}">
        <p14:creationId xmlns:p14="http://schemas.microsoft.com/office/powerpoint/2010/main" val="24888920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3E746-ECF2-CF43-91B8-6C939817F361}" type="datetime1">
              <a:rPr lang="en-US">
                <a:solidFill>
                  <a:srgbClr val="000000"/>
                </a:solidFill>
              </a:rPr>
              <a:pPr>
                <a:defRPr/>
              </a:pPr>
              <a:t>11/22/19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GA for Minnesota</a:t>
            </a:r>
          </a:p>
        </p:txBody>
      </p:sp>
    </p:spTree>
    <p:extLst>
      <p:ext uri="{BB962C8B-B14F-4D97-AF65-F5344CB8AC3E}">
        <p14:creationId xmlns:p14="http://schemas.microsoft.com/office/powerpoint/2010/main" val="3014877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CA41E-02EF-B944-99B9-6FE0779E0D90}" type="datetime1">
              <a:rPr lang="en-US">
                <a:solidFill>
                  <a:srgbClr val="000000"/>
                </a:solidFill>
              </a:rPr>
              <a:pPr>
                <a:defRPr/>
              </a:pPr>
              <a:t>11/22/19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GA for Minnesota</a:t>
            </a:r>
          </a:p>
        </p:txBody>
      </p:sp>
    </p:spTree>
    <p:extLst>
      <p:ext uri="{BB962C8B-B14F-4D97-AF65-F5344CB8AC3E}">
        <p14:creationId xmlns:p14="http://schemas.microsoft.com/office/powerpoint/2010/main" val="4249167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5995-57FE-4C40-8460-6F96362F5C34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AC08-FD36-4099-8CAC-A2CD4DDD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064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59FAE-357A-3742-98A5-40E4AE39313A}" type="datetime1">
              <a:rPr lang="en-US">
                <a:solidFill>
                  <a:srgbClr val="000000"/>
                </a:solidFill>
              </a:rPr>
              <a:pPr>
                <a:defRPr/>
              </a:pPr>
              <a:t>11/22/19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GA for Minnesota</a:t>
            </a:r>
          </a:p>
        </p:txBody>
      </p:sp>
    </p:spTree>
    <p:extLst>
      <p:ext uri="{BB962C8B-B14F-4D97-AF65-F5344CB8AC3E}">
        <p14:creationId xmlns:p14="http://schemas.microsoft.com/office/powerpoint/2010/main" val="18540099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907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09600"/>
            <a:ext cx="52197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E22F7-005E-A040-B0B2-1DAAFAA73BF1}" type="datetime1">
              <a:rPr lang="en-US">
                <a:solidFill>
                  <a:srgbClr val="000000"/>
                </a:solidFill>
              </a:rPr>
              <a:pPr>
                <a:defRPr/>
              </a:pPr>
              <a:t>11/22/19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GA for Minnesota</a:t>
            </a:r>
          </a:p>
        </p:txBody>
      </p:sp>
    </p:spTree>
    <p:extLst>
      <p:ext uri="{BB962C8B-B14F-4D97-AF65-F5344CB8AC3E}">
        <p14:creationId xmlns:p14="http://schemas.microsoft.com/office/powerpoint/2010/main" val="4192296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71628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71628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4114800"/>
            <a:ext cx="71628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77426-E14C-FE4A-BBC6-44523F54A6A7}" type="datetime1">
              <a:rPr lang="en-US">
                <a:solidFill>
                  <a:srgbClr val="000000"/>
                </a:solidFill>
              </a:rPr>
              <a:pPr>
                <a:defRPr/>
              </a:pPr>
              <a:t>11/22/19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GA for Minnesota</a:t>
            </a:r>
          </a:p>
        </p:txBody>
      </p:sp>
    </p:spTree>
    <p:extLst>
      <p:ext uri="{BB962C8B-B14F-4D97-AF65-F5344CB8AC3E}">
        <p14:creationId xmlns:p14="http://schemas.microsoft.com/office/powerpoint/2010/main" val="31090490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71600" y="609600"/>
            <a:ext cx="7162800" cy="5486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B6E33-37CE-A34A-AF07-04D9A4C46141}" type="datetime1">
              <a:rPr lang="en-US">
                <a:solidFill>
                  <a:srgbClr val="000000"/>
                </a:solidFill>
              </a:rPr>
              <a:pPr>
                <a:defRPr/>
              </a:pPr>
              <a:t>11/22/19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GA for Minnesota</a:t>
            </a:r>
          </a:p>
        </p:txBody>
      </p:sp>
    </p:spTree>
    <p:extLst>
      <p:ext uri="{BB962C8B-B14F-4D97-AF65-F5344CB8AC3E}">
        <p14:creationId xmlns:p14="http://schemas.microsoft.com/office/powerpoint/2010/main" val="2247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5995-57FE-4C40-8460-6F96362F5C34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AC08-FD36-4099-8CAC-A2CD4DDD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3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E5995-57FE-4C40-8460-6F96362F5C34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AC08-FD36-4099-8CAC-A2CD4DDD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7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E5995-57FE-4C40-8460-6F96362F5C34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AAC08-FD36-4099-8CAC-A2CD4DDDD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0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F10417-18F3-EB43-BDB6-4FADEC5F8CF3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fld id="{C447F851-9B26-8441-97F9-E8EC49769EB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77"/>
              <a:t>11/22/19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fld id="{BB35AF75-0B35-D242-AFBE-0CB81E8FD3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0032" y="312539"/>
            <a:ext cx="8643938" cy="67865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Dido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031" y="1125141"/>
            <a:ext cx="4143375" cy="542032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Palatino" charset="0"/>
              </a:rPr>
              <a:t>Click to edit Master text styles</a:t>
            </a:r>
          </a:p>
          <a:p>
            <a:pPr lvl="1"/>
            <a:r>
              <a:rPr lang="en-US">
                <a:sym typeface="Palatino" charset="0"/>
              </a:rPr>
              <a:t>Second level</a:t>
            </a:r>
          </a:p>
          <a:p>
            <a:pPr lvl="2"/>
            <a:r>
              <a:rPr lang="en-US">
                <a:sym typeface="Palatino" charset="0"/>
              </a:rPr>
              <a:t>Third level</a:t>
            </a:r>
          </a:p>
          <a:p>
            <a:pPr lvl="3"/>
            <a:r>
              <a:rPr lang="en-US">
                <a:sym typeface="Palatino" charset="0"/>
              </a:rPr>
              <a:t>Fourth level</a:t>
            </a:r>
          </a:p>
          <a:p>
            <a:pPr lvl="4"/>
            <a:r>
              <a:rPr lang="en-US">
                <a:sym typeface="Palatino" charset="0"/>
              </a:rPr>
              <a:t>Fifth level</a:t>
            </a:r>
          </a:p>
        </p:txBody>
      </p:sp>
      <p:grpSp>
        <p:nvGrpSpPr>
          <p:cNvPr id="1028" name="Group 5"/>
          <p:cNvGrpSpPr>
            <a:grpSpLocks/>
          </p:cNvGrpSpPr>
          <p:nvPr/>
        </p:nvGrpSpPr>
        <p:grpSpPr bwMode="auto">
          <a:xfrm>
            <a:off x="284634" y="1000126"/>
            <a:ext cx="8573616" cy="35719"/>
            <a:chOff x="0" y="0"/>
            <a:chExt cx="7680" cy="32"/>
          </a:xfrm>
        </p:grpSpPr>
        <p:sp>
          <p:nvSpPr>
            <p:cNvPr id="1029" name="Line 3"/>
            <p:cNvSpPr>
              <a:spLocks noChangeShapeType="1"/>
            </p:cNvSpPr>
            <p:nvPr/>
          </p:nvSpPr>
          <p:spPr bwMode="auto">
            <a:xfrm>
              <a:off x="0" y="0"/>
              <a:ext cx="7680" cy="0"/>
            </a:xfrm>
            <a:prstGeom prst="line">
              <a:avLst/>
            </a:prstGeom>
            <a:noFill/>
            <a:ln w="12700">
              <a:solidFill>
                <a:srgbClr val="6682AA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sp>
          <p:nvSpPr>
            <p:cNvPr id="1030" name="Line 4"/>
            <p:cNvSpPr>
              <a:spLocks noChangeShapeType="1"/>
            </p:cNvSpPr>
            <p:nvPr/>
          </p:nvSpPr>
          <p:spPr bwMode="auto">
            <a:xfrm>
              <a:off x="0" y="32"/>
              <a:ext cx="7680" cy="0"/>
            </a:xfrm>
            <a:prstGeom prst="line">
              <a:avLst/>
            </a:prstGeom>
            <a:noFill/>
            <a:ln w="12700">
              <a:solidFill>
                <a:srgbClr val="6682AA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253750"/>
          </a:solidFill>
          <a:latin typeface="+mj-lt"/>
          <a:ea typeface="+mj-ea"/>
          <a:cs typeface="+mj-cs"/>
          <a:sym typeface="Dido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5pPr>
      <a:lvl6pPr marL="321424" algn="l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6pPr>
      <a:lvl7pPr marL="642849" algn="l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7pPr>
      <a:lvl8pPr marL="964274" algn="l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8pPr>
      <a:lvl9pPr marL="1285697" algn="l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253750"/>
          </a:solidFill>
          <a:latin typeface="Didot" charset="0"/>
          <a:ea typeface="ヒラギノ明朝 ProN W3" charset="0"/>
          <a:cs typeface="ヒラギノ明朝 ProN W3" charset="0"/>
          <a:sym typeface="Didot" charset="0"/>
        </a:defRPr>
      </a:lvl9pPr>
    </p:titleStyle>
    <p:bodyStyle>
      <a:lvl1pPr marL="257823" indent="-257823" algn="l" rtl="0" eaLnBrk="0" fontAlgn="base" hangingPunct="0">
        <a:lnSpc>
          <a:spcPct val="90000"/>
        </a:lnSpc>
        <a:spcBef>
          <a:spcPts val="1406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1pPr>
      <a:lvl2pPr marL="534619" indent="-257823" algn="l" rtl="0" eaLnBrk="0" fontAlgn="base" hangingPunct="0">
        <a:lnSpc>
          <a:spcPct val="90000"/>
        </a:lnSpc>
        <a:spcBef>
          <a:spcPts val="1406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2pPr>
      <a:lvl3pPr marL="847131" indent="-257823" algn="l" rtl="0" eaLnBrk="0" fontAlgn="base" hangingPunct="0">
        <a:lnSpc>
          <a:spcPct val="90000"/>
        </a:lnSpc>
        <a:spcBef>
          <a:spcPts val="1406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3pPr>
      <a:lvl4pPr marL="1159643" indent="-257823" algn="l" rtl="0" eaLnBrk="0" fontAlgn="base" hangingPunct="0">
        <a:lnSpc>
          <a:spcPct val="90000"/>
        </a:lnSpc>
        <a:spcBef>
          <a:spcPts val="1406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4pPr>
      <a:lvl5pPr marL="1472155" indent="-257823" algn="l" rtl="0" eaLnBrk="0" fontAlgn="base" hangingPunct="0">
        <a:lnSpc>
          <a:spcPct val="90000"/>
        </a:lnSpc>
        <a:spcBef>
          <a:spcPts val="1406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5pPr>
      <a:lvl6pPr marL="1794619" indent="-258926" algn="l" rtl="0" fontAlgn="base">
        <a:lnSpc>
          <a:spcPct val="90000"/>
        </a:lnSpc>
        <a:spcBef>
          <a:spcPts val="1406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6pPr>
      <a:lvl7pPr marL="2116043" indent="-258926" algn="l" rtl="0" fontAlgn="base">
        <a:lnSpc>
          <a:spcPct val="90000"/>
        </a:lnSpc>
        <a:spcBef>
          <a:spcPts val="1406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7pPr>
      <a:lvl8pPr marL="2437469" indent="-258926" algn="l" rtl="0" fontAlgn="base">
        <a:lnSpc>
          <a:spcPct val="90000"/>
        </a:lnSpc>
        <a:spcBef>
          <a:spcPts val="1406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8pPr>
      <a:lvl9pPr marL="2758893" indent="-258926" algn="l" rtl="0" fontAlgn="base">
        <a:lnSpc>
          <a:spcPct val="90000"/>
        </a:lnSpc>
        <a:spcBef>
          <a:spcPts val="1406"/>
        </a:spcBef>
        <a:spcAft>
          <a:spcPct val="0"/>
        </a:spcAft>
        <a:buClr>
          <a:srgbClr val="4A71A9"/>
        </a:buClr>
        <a:buSzPct val="50000"/>
        <a:buFont typeface="Zapf Dingbats" charset="0"/>
        <a:buChar char="✤"/>
        <a:defRPr sz="1700">
          <a:solidFill>
            <a:srgbClr val="000000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354" y="609451"/>
            <a:ext cx="7773293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54" y="1981275"/>
            <a:ext cx="7773293" cy="411435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354" y="6248550"/>
            <a:ext cx="1905372" cy="45653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l" defTabSz="914306" eaLnBrk="0" hangingPunct="0">
              <a:defRPr sz="1400">
                <a:solidFill>
                  <a:srgbClr val="000000"/>
                </a:solidFill>
                <a:latin typeface="Times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C3664-96D0-9A43-A3FF-00A3C6513F56}" type="datetime1">
              <a:rPr lang="en-US">
                <a:sym typeface="Palatino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11/22/19</a:t>
            </a:fld>
            <a:endParaRPr lang="en-US">
              <a:sym typeface="Palatino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76" y="6248550"/>
            <a:ext cx="2895451" cy="45653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defTabSz="914306" eaLnBrk="0" hangingPunct="0">
              <a:defRPr sz="1400">
                <a:solidFill>
                  <a:srgbClr val="000000"/>
                </a:solidFill>
                <a:latin typeface="Times" charset="0"/>
                <a:ea typeface="ＭＳ Ｐゴシック" charset="0"/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Palatino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5" y="6248550"/>
            <a:ext cx="1905372" cy="45653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algn="r" defTabSz="914306" eaLnBrk="0" hangingPunct="0">
              <a:defRPr sz="1400">
                <a:solidFill>
                  <a:srgbClr val="000000"/>
                </a:solidFill>
                <a:latin typeface="Times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7CAEB1-EE5C-A741-BD27-C5F7C41E220F}" type="slidenum">
              <a:rPr lang="en-US">
                <a:sym typeface="Palatino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ym typeface="Palatino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1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3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6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647" indent="-34264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216" indent="-28460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786" indent="-2276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392" indent="-2276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999" indent="-2276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43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96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50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02" indent="-22857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2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C31841-F904-3249-8274-909ABDF0EB1A}" type="datetime1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11/22/19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Times New Roman" charset="0"/>
              </a:rPr>
              <a:t>GA for Minnesota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096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1628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AutoShape 7"/>
          <p:cNvSpPr>
            <a:spLocks noChangeArrowheads="1"/>
          </p:cNvSpPr>
          <p:nvPr/>
        </p:nvSpPr>
        <p:spPr bwMode="auto">
          <a:xfrm>
            <a:off x="914400" y="971550"/>
            <a:ext cx="8128000" cy="5829300"/>
          </a:xfrm>
          <a:prstGeom prst="roundRect">
            <a:avLst>
              <a:gd name="adj" fmla="val 12495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Text Box 11"/>
          <p:cNvSpPr txBox="1">
            <a:spLocks noChangeArrowheads="1"/>
          </p:cNvSpPr>
          <p:nvPr userDrawn="1"/>
        </p:nvSpPr>
        <p:spPr bwMode="auto">
          <a:xfrm>
            <a:off x="5791200" y="152400"/>
            <a:ext cx="27987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>
                <a:solidFill>
                  <a:srgbClr val="FFFFFF"/>
                </a:solidFill>
                <a:latin typeface="Arial" charset="0"/>
              </a:rPr>
              <a:t>London Centre for Nanotechnology</a:t>
            </a:r>
          </a:p>
        </p:txBody>
      </p:sp>
      <p:sp>
        <p:nvSpPr>
          <p:cNvPr id="1032" name="Text Box 12"/>
          <p:cNvSpPr txBox="1">
            <a:spLocks noChangeArrowheads="1"/>
          </p:cNvSpPr>
          <p:nvPr userDrawn="1"/>
        </p:nvSpPr>
        <p:spPr bwMode="auto">
          <a:xfrm>
            <a:off x="6172200" y="152400"/>
            <a:ext cx="27987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>
                <a:solidFill>
                  <a:srgbClr val="FFFFFF"/>
                </a:solidFill>
                <a:latin typeface="Arial" charset="0"/>
              </a:rPr>
              <a:t>London Centre for Nanotechnology</a:t>
            </a:r>
          </a:p>
        </p:txBody>
      </p:sp>
      <p:pic>
        <p:nvPicPr>
          <p:cNvPr id="1033" name="Picture 7" descr="LCN LOGO FINAL LARG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  <a:ea typeface="ＭＳ Ｐゴシック" charset="-128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  <a:ea typeface="ＭＳ Ｐゴシック" charset="-128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8458200" cy="1142999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Quantum Annealing and Computation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5410200"/>
            <a:ext cx="5638800" cy="107721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r"/>
            <a:r>
              <a:rPr lang="en-US" sz="3200" b="1" dirty="0">
                <a:solidFill>
                  <a:srgbClr val="0000FF"/>
                </a:solidFill>
              </a:rPr>
              <a:t>Applications: Circuit Design to Magnets to Protein Folding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4" b="61653"/>
          <a:stretch>
            <a:fillRect/>
          </a:stretch>
        </p:blipFill>
        <p:spPr bwMode="auto">
          <a:xfrm>
            <a:off x="2133600" y="2286000"/>
            <a:ext cx="5039916" cy="294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4400" y="1066800"/>
            <a:ext cx="7696200" cy="14478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>
            <a:lvl1pPr algn="ctr" defTabSz="9143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en-US" sz="3600" b="1" i="1" dirty="0"/>
              <a:t>Why Climb mountains when you can</a:t>
            </a:r>
            <a:br>
              <a:rPr lang="en-US" sz="3600" b="1" i="1" dirty="0"/>
            </a:br>
            <a:r>
              <a:rPr lang="en-US" sz="3600" b="1" i="1" dirty="0"/>
              <a:t>…. Tunnel through them?</a:t>
            </a:r>
            <a:r>
              <a:rPr lang="en-US" sz="3600" b="1" dirty="0"/>
              <a:t> 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32759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aitchis\AppData\Local\Microsoft\Windows\Temporary Internet Files\Content.Outlook\IBC2ZD5N\Untitled001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t="3852" r="12483" b="6109"/>
          <a:stretch/>
        </p:blipFill>
        <p:spPr bwMode="auto">
          <a:xfrm rot="60000">
            <a:off x="2035006" y="324417"/>
            <a:ext cx="4929038" cy="62091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44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14 at 5.04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64" y="1768536"/>
            <a:ext cx="2936236" cy="221602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“Material particles possess wave and particle properties.” (1924)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1800" y="2514600"/>
            <a:ext cx="2599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Waves in a pond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" y="5105400"/>
            <a:ext cx="39884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Electron waves in a metal</a:t>
            </a:r>
          </a:p>
          <a:p>
            <a:r>
              <a:rPr lang="en-US" sz="2800" dirty="0"/>
              <a:t>           D. </a:t>
            </a:r>
            <a:r>
              <a:rPr lang="en-US" sz="2800" dirty="0" err="1"/>
              <a:t>Eigler</a:t>
            </a:r>
            <a:r>
              <a:rPr lang="en-US" sz="2800" dirty="0"/>
              <a:t> et al., 1993</a:t>
            </a:r>
          </a:p>
        </p:txBody>
      </p:sp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33600"/>
            <a:ext cx="1457284" cy="2044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1910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Louis de Broglie</a:t>
            </a:r>
          </a:p>
        </p:txBody>
      </p:sp>
      <p:pic>
        <p:nvPicPr>
          <p:cNvPr id="3" name="Picture 2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114800"/>
            <a:ext cx="24003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0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itchis\AppData\Local\Microsoft\Windows\Temporary Internet Files\Content.Outlook\IBC2ZD5N\Untitled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" t="10065" r="13489" b="6927"/>
          <a:stretch/>
        </p:blipFill>
        <p:spPr bwMode="auto">
          <a:xfrm>
            <a:off x="1905000" y="394897"/>
            <a:ext cx="4876800" cy="6068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879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aitchis\AppData\Local\Microsoft\Windows\Temporary Internet Files\Content.Outlook\IBC2ZD5N\Untitled001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t="9804" r="4780" b="14772"/>
          <a:stretch/>
        </p:blipFill>
        <p:spPr bwMode="auto">
          <a:xfrm>
            <a:off x="1676400" y="381001"/>
            <a:ext cx="5852160" cy="62415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049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Traveling salesman</a:t>
            </a:r>
          </a:p>
        </p:txBody>
      </p:sp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1219200" y="1524000"/>
            <a:ext cx="6934200" cy="4405313"/>
            <a:chOff x="19238" y="11166"/>
            <a:chExt cx="6505" cy="4935"/>
          </a:xfrm>
        </p:grpSpPr>
        <p:sp>
          <p:nvSpPr>
            <p:cNvPr id="22532" name="Line 4"/>
            <p:cNvSpPr>
              <a:spLocks noChangeShapeType="1"/>
            </p:cNvSpPr>
            <p:nvPr/>
          </p:nvSpPr>
          <p:spPr bwMode="auto">
            <a:xfrm flipH="1" flipV="1">
              <a:off x="24552" y="12276"/>
              <a:ext cx="60" cy="2580"/>
            </a:xfrm>
            <a:prstGeom prst="line">
              <a:avLst/>
            </a:prstGeom>
            <a:noFill/>
            <a:ln w="12700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3" name="Line 5"/>
            <p:cNvSpPr>
              <a:spLocks noChangeShapeType="1"/>
            </p:cNvSpPr>
            <p:nvPr/>
          </p:nvSpPr>
          <p:spPr bwMode="auto">
            <a:xfrm>
              <a:off x="20744" y="15032"/>
              <a:ext cx="3420" cy="396"/>
            </a:xfrm>
            <a:prstGeom prst="line">
              <a:avLst/>
            </a:prstGeom>
            <a:noFill/>
            <a:ln w="12700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4" name="Line 6"/>
            <p:cNvSpPr>
              <a:spLocks noChangeShapeType="1"/>
            </p:cNvSpPr>
            <p:nvPr/>
          </p:nvSpPr>
          <p:spPr bwMode="auto">
            <a:xfrm>
              <a:off x="21232" y="11992"/>
              <a:ext cx="1308" cy="1020"/>
            </a:xfrm>
            <a:prstGeom prst="line">
              <a:avLst/>
            </a:prstGeom>
            <a:noFill/>
            <a:ln w="12700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 flipH="1">
              <a:off x="20184" y="12708"/>
              <a:ext cx="384" cy="1488"/>
            </a:xfrm>
            <a:prstGeom prst="line">
              <a:avLst/>
            </a:prstGeom>
            <a:noFill/>
            <a:ln w="12700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35880" name="Picture 8" descr="j0363662[1]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590" y="12614"/>
              <a:ext cx="1690" cy="1691"/>
            </a:xfrm>
            <a:prstGeom prst="rect">
              <a:avLst/>
            </a:prstGeom>
            <a:noFill/>
            <a:effectLst>
              <a:outerShdw blurRad="63500" dist="125724" dir="2700000" algn="ctr" rotWithShape="0">
                <a:schemeClr val="tx1">
                  <a:alpha val="74998"/>
                </a:schemeClr>
              </a:outerShdw>
            </a:effectLst>
          </p:spPr>
        </p:pic>
        <p:pic>
          <p:nvPicPr>
            <p:cNvPr id="335881" name="Picture 9" descr="j0157747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51" y="11216"/>
              <a:ext cx="1781" cy="1725"/>
            </a:xfrm>
            <a:prstGeom prst="rect">
              <a:avLst/>
            </a:prstGeom>
            <a:noFill/>
            <a:effectLst>
              <a:outerShdw blurRad="63500" dist="161645" dir="2700000" algn="ctr" rotWithShape="0">
                <a:schemeClr val="tx1">
                  <a:alpha val="74998"/>
                </a:schemeClr>
              </a:outerShdw>
            </a:effectLst>
          </p:spPr>
        </p:pic>
        <p:pic>
          <p:nvPicPr>
            <p:cNvPr id="335882" name="Picture 10" descr="j0157789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479" y="11166"/>
              <a:ext cx="1881" cy="1885"/>
            </a:xfrm>
            <a:prstGeom prst="rect">
              <a:avLst/>
            </a:prstGeom>
            <a:noFill/>
            <a:effectLst>
              <a:outerShdw blurRad="63500" dist="161645" dir="2700000" algn="ctr" rotWithShape="0">
                <a:schemeClr val="tx1">
                  <a:alpha val="74998"/>
                </a:schemeClr>
              </a:outerShdw>
            </a:effectLst>
          </p:spPr>
        </p:pic>
        <p:pic>
          <p:nvPicPr>
            <p:cNvPr id="335883" name="Picture 11" descr="j0157783[1]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38" y="13937"/>
              <a:ext cx="1929" cy="1878"/>
            </a:xfrm>
            <a:prstGeom prst="rect">
              <a:avLst/>
            </a:prstGeom>
            <a:noFill/>
            <a:effectLst>
              <a:outerShdw blurRad="63500" dist="143684" dir="2700000" algn="ctr" rotWithShape="0">
                <a:schemeClr val="tx1">
                  <a:alpha val="74998"/>
                </a:schemeClr>
              </a:outerShdw>
            </a:effectLst>
          </p:spPr>
        </p:pic>
        <p:pic>
          <p:nvPicPr>
            <p:cNvPr id="335884" name="Picture 12" descr="j0157777[1]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741" y="14243"/>
              <a:ext cx="2002" cy="1858"/>
            </a:xfrm>
            <a:prstGeom prst="rect">
              <a:avLst/>
            </a:prstGeom>
            <a:noFill/>
            <a:effectLst>
              <a:outerShdw blurRad="63500" dist="161645" dir="2700000" algn="ctr" rotWithShape="0">
                <a:schemeClr val="tx1">
                  <a:alpha val="74998"/>
                </a:schemeClr>
              </a:outerShdw>
            </a:effectLst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aitchis\AppData\Local\Microsoft\Windows\Temporary Internet Files\Content.Outlook\IBC2ZD5N\Untitled001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0457" r="6789" b="34379"/>
          <a:stretch/>
        </p:blipFill>
        <p:spPr bwMode="auto">
          <a:xfrm>
            <a:off x="609600" y="255916"/>
            <a:ext cx="7813208" cy="62210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838200"/>
            <a:ext cx="533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473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1628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optimization</a:t>
            </a:r>
          </a:p>
        </p:txBody>
      </p:sp>
      <p:pic>
        <p:nvPicPr>
          <p:cNvPr id="23555" name="Picture 3" descr="mod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3712" r="3317" b="35034"/>
          <a:stretch>
            <a:fillRect/>
          </a:stretch>
        </p:blipFill>
        <p:spPr bwMode="auto">
          <a:xfrm>
            <a:off x="1524000" y="1295400"/>
            <a:ext cx="6324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rm1126-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8" y="2044349"/>
            <a:ext cx="8596998" cy="2908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838200"/>
            <a:ext cx="3668016" cy="76944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4400" dirty="0"/>
              <a:t>Protein Folding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00" y="5105400"/>
            <a:ext cx="2547714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/>
              <a:t>Chymotrypsin inhibitor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AAE5D-CE0F-2841-9F6B-1957FFA54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08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Magnets: Interactions can be Simple</a:t>
            </a:r>
          </a:p>
        </p:txBody>
      </p:sp>
      <p:graphicFrame>
        <p:nvGraphicFramePr>
          <p:cNvPr id="42" name="Content Placeholder 4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05028199"/>
              </p:ext>
            </p:extLst>
          </p:nvPr>
        </p:nvGraphicFramePr>
        <p:xfrm>
          <a:off x="4648200" y="1600200"/>
          <a:ext cx="4038600" cy="4895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47846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Ferromagnet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78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ferromagnet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Up Arrow 7"/>
          <p:cNvSpPr/>
          <p:nvPr/>
        </p:nvSpPr>
        <p:spPr>
          <a:xfrm>
            <a:off x="628149" y="1870932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027367" y="5673470"/>
            <a:ext cx="266145" cy="54828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1535078" y="1870932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2378231" y="1870932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3388731" y="1870932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252177" y="2751262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2378231" y="2751262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1535078" y="2751262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Up Arrow 16"/>
          <p:cNvSpPr/>
          <p:nvPr/>
        </p:nvSpPr>
        <p:spPr>
          <a:xfrm>
            <a:off x="628149" y="2751262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3707579" y="5670059"/>
            <a:ext cx="266145" cy="54828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2845996" y="5673470"/>
            <a:ext cx="266145" cy="54828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1948221" y="5673470"/>
            <a:ext cx="266145" cy="54828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1044775" y="4857866"/>
            <a:ext cx="266145" cy="54828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1948221" y="4857866"/>
            <a:ext cx="266145" cy="54828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2845996" y="4857866"/>
            <a:ext cx="266145" cy="54828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3700616" y="4854456"/>
            <a:ext cx="266145" cy="54828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Up Arrow 24"/>
          <p:cNvSpPr/>
          <p:nvPr/>
        </p:nvSpPr>
        <p:spPr>
          <a:xfrm>
            <a:off x="1027366" y="2141666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Up Arrow 25"/>
          <p:cNvSpPr/>
          <p:nvPr/>
        </p:nvSpPr>
        <p:spPr>
          <a:xfrm>
            <a:off x="1934294" y="2141666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Up Arrow 26"/>
          <p:cNvSpPr/>
          <p:nvPr/>
        </p:nvSpPr>
        <p:spPr>
          <a:xfrm>
            <a:off x="2845996" y="2175734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Up Arrow 27"/>
          <p:cNvSpPr/>
          <p:nvPr/>
        </p:nvSpPr>
        <p:spPr>
          <a:xfrm>
            <a:off x="3693652" y="2175734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Up Arrow 28"/>
          <p:cNvSpPr/>
          <p:nvPr/>
        </p:nvSpPr>
        <p:spPr>
          <a:xfrm>
            <a:off x="3700615" y="3021994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Up Arrow 29"/>
          <p:cNvSpPr/>
          <p:nvPr/>
        </p:nvSpPr>
        <p:spPr>
          <a:xfrm>
            <a:off x="2845996" y="3021994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Up Arrow 30"/>
          <p:cNvSpPr/>
          <p:nvPr/>
        </p:nvSpPr>
        <p:spPr>
          <a:xfrm>
            <a:off x="1941257" y="3021994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Up Arrow 31"/>
          <p:cNvSpPr/>
          <p:nvPr/>
        </p:nvSpPr>
        <p:spPr>
          <a:xfrm>
            <a:off x="1037811" y="3021994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Up Arrow 32"/>
          <p:cNvSpPr/>
          <p:nvPr/>
        </p:nvSpPr>
        <p:spPr>
          <a:xfrm>
            <a:off x="3119104" y="4316404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Up Arrow 33"/>
          <p:cNvSpPr/>
          <p:nvPr/>
        </p:nvSpPr>
        <p:spPr>
          <a:xfrm>
            <a:off x="2378231" y="4316404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35078" y="4316404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628149" y="4316404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Up Arrow 36"/>
          <p:cNvSpPr/>
          <p:nvPr/>
        </p:nvSpPr>
        <p:spPr>
          <a:xfrm>
            <a:off x="3252177" y="5406148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Up Arrow 37"/>
          <p:cNvSpPr/>
          <p:nvPr/>
        </p:nvSpPr>
        <p:spPr>
          <a:xfrm>
            <a:off x="2378231" y="5402738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Up Arrow 38"/>
          <p:cNvSpPr/>
          <p:nvPr/>
        </p:nvSpPr>
        <p:spPr>
          <a:xfrm>
            <a:off x="1535078" y="5406148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Up Arrow 39"/>
          <p:cNvSpPr/>
          <p:nvPr/>
        </p:nvSpPr>
        <p:spPr>
          <a:xfrm>
            <a:off x="628149" y="5406148"/>
            <a:ext cx="273108" cy="541462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Or, they can introduce Complexity… </a:t>
            </a:r>
          </a:p>
        </p:txBody>
      </p:sp>
      <p:graphicFrame>
        <p:nvGraphicFramePr>
          <p:cNvPr id="42" name="Content Placeholder 4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61674241"/>
              </p:ext>
            </p:extLst>
          </p:nvPr>
        </p:nvGraphicFramePr>
        <p:xfrm>
          <a:off x="4191000" y="1905000"/>
          <a:ext cx="3810000" cy="297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71800">
                <a:tc>
                  <a:txBody>
                    <a:bodyPr/>
                    <a:lstStyle/>
                    <a:p>
                      <a:pPr lvl="3"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  <a:p>
                      <a:pPr lvl="3" algn="l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DISORDER</a:t>
                      </a:r>
                    </a:p>
                    <a:p>
                      <a:pPr lvl="3"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  <a:p>
                      <a:pPr lvl="3" algn="l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FM with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some</a:t>
                      </a:r>
                    </a:p>
                    <a:p>
                      <a:pPr lvl="3" algn="l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AFM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</a:rPr>
                        <a:t> Bonds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Down Arrow 20"/>
          <p:cNvSpPr/>
          <p:nvPr/>
        </p:nvSpPr>
        <p:spPr>
          <a:xfrm>
            <a:off x="914400" y="2667000"/>
            <a:ext cx="457200" cy="762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1371600" y="3513262"/>
            <a:ext cx="457200" cy="762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Up Arrow 27"/>
          <p:cNvSpPr/>
          <p:nvPr/>
        </p:nvSpPr>
        <p:spPr>
          <a:xfrm>
            <a:off x="3657600" y="2590800"/>
            <a:ext cx="457200" cy="8382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8200" y="5410200"/>
            <a:ext cx="8077200" cy="58477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457177"/>
            <a:r>
              <a:rPr lang="en-US" sz="3200" b="1" i="1" dirty="0">
                <a:solidFill>
                  <a:srgbClr val="0000FF"/>
                </a:solidFill>
                <a:latin typeface="Calibri"/>
              </a:rPr>
              <a:t>Why is the disordered magnet problem hard?</a:t>
            </a:r>
          </a:p>
        </p:txBody>
      </p:sp>
      <p:sp>
        <p:nvSpPr>
          <p:cNvPr id="25" name="Up Arrow 24"/>
          <p:cNvSpPr/>
          <p:nvPr/>
        </p:nvSpPr>
        <p:spPr>
          <a:xfrm>
            <a:off x="3657600" y="3932362"/>
            <a:ext cx="457200" cy="8382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Up Arrow 26"/>
          <p:cNvSpPr/>
          <p:nvPr/>
        </p:nvSpPr>
        <p:spPr>
          <a:xfrm>
            <a:off x="3124200" y="3513262"/>
            <a:ext cx="457200" cy="8382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Up Arrow 32"/>
          <p:cNvSpPr/>
          <p:nvPr/>
        </p:nvSpPr>
        <p:spPr>
          <a:xfrm>
            <a:off x="2286000" y="3513262"/>
            <a:ext cx="457200" cy="8382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Up Arrow 33"/>
          <p:cNvSpPr/>
          <p:nvPr/>
        </p:nvSpPr>
        <p:spPr>
          <a:xfrm>
            <a:off x="457200" y="3513262"/>
            <a:ext cx="457200" cy="8382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457200" y="2171700"/>
            <a:ext cx="457200" cy="8382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Up Arrow 39"/>
          <p:cNvSpPr/>
          <p:nvPr/>
        </p:nvSpPr>
        <p:spPr>
          <a:xfrm>
            <a:off x="914400" y="3932362"/>
            <a:ext cx="457200" cy="8382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Up Arrow 42"/>
          <p:cNvSpPr/>
          <p:nvPr/>
        </p:nvSpPr>
        <p:spPr>
          <a:xfrm>
            <a:off x="1797108" y="3932362"/>
            <a:ext cx="457200" cy="8382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Up Arrow 43"/>
          <p:cNvSpPr/>
          <p:nvPr/>
        </p:nvSpPr>
        <p:spPr>
          <a:xfrm>
            <a:off x="1828800" y="2590800"/>
            <a:ext cx="457200" cy="8382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2743200" y="4008562"/>
            <a:ext cx="457200" cy="762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Down Arrow 45"/>
          <p:cNvSpPr/>
          <p:nvPr/>
        </p:nvSpPr>
        <p:spPr>
          <a:xfrm>
            <a:off x="2743200" y="2667000"/>
            <a:ext cx="457200" cy="762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Down Arrow 46"/>
          <p:cNvSpPr/>
          <p:nvPr/>
        </p:nvSpPr>
        <p:spPr>
          <a:xfrm>
            <a:off x="3200400" y="2286000"/>
            <a:ext cx="457200" cy="762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Up Arrow 47"/>
          <p:cNvSpPr/>
          <p:nvPr/>
        </p:nvSpPr>
        <p:spPr>
          <a:xfrm>
            <a:off x="1371600" y="2209801"/>
            <a:ext cx="457200" cy="8382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Up Arrow 48"/>
          <p:cNvSpPr/>
          <p:nvPr/>
        </p:nvSpPr>
        <p:spPr>
          <a:xfrm>
            <a:off x="2286000" y="2209801"/>
            <a:ext cx="457200" cy="8382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itchis\AppData\Local\Microsoft\Windows\Temporary Internet Files\Content.Outlook\IBC2ZD5N\Untitled001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 t="10009" r="14456" b="3765"/>
          <a:stretch/>
        </p:blipFill>
        <p:spPr bwMode="auto">
          <a:xfrm>
            <a:off x="1295400" y="304801"/>
            <a:ext cx="4343400" cy="6214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1" y="2362200"/>
            <a:ext cx="1903887" cy="193899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4000" dirty="0"/>
              <a:t>Brute </a:t>
            </a:r>
          </a:p>
          <a:p>
            <a:r>
              <a:rPr lang="en-US" sz="4000" dirty="0"/>
              <a:t>Force </a:t>
            </a:r>
          </a:p>
          <a:p>
            <a:r>
              <a:rPr lang="en-US" sz="4000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2876981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FRUSTRATION</a:t>
            </a:r>
          </a:p>
        </p:txBody>
      </p:sp>
      <p:graphicFrame>
        <p:nvGraphicFramePr>
          <p:cNvPr id="42" name="Content Placeholder 41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33800">
                <a:tc>
                  <a:txBody>
                    <a:bodyPr/>
                    <a:lstStyle/>
                    <a:p>
                      <a:pPr lvl="3"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186331" marR="18633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Down Arrow 20"/>
          <p:cNvSpPr/>
          <p:nvPr/>
        </p:nvSpPr>
        <p:spPr>
          <a:xfrm>
            <a:off x="4314964" y="2209800"/>
            <a:ext cx="514073" cy="609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Up Arrow 28"/>
          <p:cNvSpPr/>
          <p:nvPr/>
        </p:nvSpPr>
        <p:spPr>
          <a:xfrm>
            <a:off x="1600200" y="4800600"/>
            <a:ext cx="501708" cy="609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Extract 44"/>
          <p:cNvSpPr/>
          <p:nvPr/>
        </p:nvSpPr>
        <p:spPr>
          <a:xfrm>
            <a:off x="1752601" y="2438400"/>
            <a:ext cx="5638800" cy="2819400"/>
          </a:xfrm>
          <a:prstGeom prst="flowChartExtra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Connector 45"/>
          <p:cNvSpPr/>
          <p:nvPr/>
        </p:nvSpPr>
        <p:spPr>
          <a:xfrm>
            <a:off x="6324600" y="4800600"/>
            <a:ext cx="2057400" cy="822960"/>
          </a:xfrm>
          <a:prstGeom prst="flowChartConnecto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Up Arrow 47"/>
          <p:cNvSpPr/>
          <p:nvPr/>
        </p:nvSpPr>
        <p:spPr>
          <a:xfrm>
            <a:off x="6553200" y="4876800"/>
            <a:ext cx="501708" cy="609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Down Arrow 48"/>
          <p:cNvSpPr/>
          <p:nvPr/>
        </p:nvSpPr>
        <p:spPr>
          <a:xfrm>
            <a:off x="7620000" y="4876800"/>
            <a:ext cx="514073" cy="609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4571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62800" y="5029200"/>
            <a:ext cx="381000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457177"/>
            <a:r>
              <a:rPr lang="en-US" dirty="0">
                <a:solidFill>
                  <a:prstClr val="black"/>
                </a:solidFill>
                <a:latin typeface="Calibri"/>
              </a:rPr>
              <a:t>or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7800" y="609600"/>
            <a:ext cx="6019800" cy="2954651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en-US" sz="3600" b="1" dirty="0"/>
              <a:t>OUTLINE</a:t>
            </a:r>
          </a:p>
          <a:p>
            <a:endParaRPr lang="en-US" sz="1200" dirty="0"/>
          </a:p>
          <a:p>
            <a:pPr marL="342882" indent="-342882">
              <a:buAutoNum type="alphaUcPeriod"/>
            </a:pPr>
            <a:r>
              <a:rPr lang="en-US" sz="2800" b="1" dirty="0"/>
              <a:t> TWO</a:t>
            </a:r>
            <a:r>
              <a:rPr lang="en-US" sz="2800" dirty="0"/>
              <a:t> </a:t>
            </a:r>
            <a:r>
              <a:rPr lang="en-US" sz="2800" b="1" dirty="0"/>
              <a:t>STRANDS</a:t>
            </a:r>
          </a:p>
          <a:p>
            <a:endParaRPr lang="en-US" sz="600" dirty="0"/>
          </a:p>
          <a:p>
            <a:r>
              <a:rPr lang="en-US" sz="2400" b="1" dirty="0">
                <a:solidFill>
                  <a:srgbClr val="0000FF"/>
                </a:solidFill>
              </a:rPr>
              <a:t>(1) Particles as Waves</a:t>
            </a:r>
          </a:p>
          <a:p>
            <a:r>
              <a:rPr lang="en-US" sz="2400" dirty="0"/>
              <a:t>	</a:t>
            </a:r>
            <a:r>
              <a:rPr lang="en-US" sz="2400" i="1" dirty="0">
                <a:solidFill>
                  <a:srgbClr val="3366FF"/>
                </a:solidFill>
              </a:rPr>
              <a:t>Tunneling</a:t>
            </a:r>
          </a:p>
          <a:p>
            <a:endParaRPr lang="en-US" sz="800" dirty="0"/>
          </a:p>
          <a:p>
            <a:r>
              <a:rPr lang="en-US" sz="2400" b="1" dirty="0">
                <a:solidFill>
                  <a:srgbClr val="0000FF"/>
                </a:solidFill>
              </a:rPr>
              <a:t>(2) Hard Problems</a:t>
            </a:r>
          </a:p>
          <a:p>
            <a:r>
              <a:rPr lang="en-US" sz="2400" dirty="0"/>
              <a:t>	</a:t>
            </a:r>
            <a:r>
              <a:rPr lang="en-US" sz="2400" i="1" dirty="0">
                <a:solidFill>
                  <a:srgbClr val="3366FF"/>
                </a:solidFill>
              </a:rPr>
              <a:t>Circuit Boards, Proteins, Magnets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3657599"/>
            <a:ext cx="6934200" cy="1631212"/>
          </a:xfrm>
          <a:prstGeom prst="rect">
            <a:avLst/>
          </a:prstGeom>
          <a:solidFill>
            <a:srgbClr val="FFFF00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b="1" dirty="0"/>
              <a:t>BRING 2 STRANDS TOGETHER</a:t>
            </a:r>
          </a:p>
          <a:p>
            <a:endParaRPr lang="en-US" sz="600" dirty="0"/>
          </a:p>
          <a:p>
            <a:r>
              <a:rPr lang="en-US" dirty="0"/>
              <a:t>       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Quantum Speed-Up</a:t>
            </a:r>
          </a:p>
          <a:p>
            <a:r>
              <a:rPr lang="en-US" sz="2400" dirty="0"/>
              <a:t>	</a:t>
            </a:r>
            <a:r>
              <a:rPr lang="en-US" sz="2400" i="1" dirty="0">
                <a:solidFill>
                  <a:srgbClr val="3366FF"/>
                </a:solidFill>
              </a:rPr>
              <a:t>Real Systems &amp; Computer Algorithms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6974E-1F26-C243-A4A5-D036C3239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532" y="5054991"/>
            <a:ext cx="2037573" cy="18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79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rystal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828800"/>
            <a:ext cx="5438775" cy="3970338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8D7D36-B8CA-564F-AA95-140775FD37A0}"/>
              </a:ext>
            </a:extLst>
          </p:cNvPr>
          <p:cNvSpPr txBox="1"/>
          <p:nvPr/>
        </p:nvSpPr>
        <p:spPr>
          <a:xfrm>
            <a:off x="3492564" y="838200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Li(</a:t>
            </a:r>
            <a:r>
              <a:rPr lang="en-US" sz="3600" dirty="0" err="1"/>
              <a:t>Ho,Y</a:t>
            </a:r>
            <a:r>
              <a:rPr lang="en-US" sz="3600" dirty="0"/>
              <a:t>)F</a:t>
            </a:r>
            <a:r>
              <a:rPr lang="en-US" sz="3600" baseline="-25000" dirty="0"/>
              <a:t>4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8" r="18512" b="5479"/>
          <a:stretch>
            <a:fillRect/>
          </a:stretch>
        </p:blipFill>
        <p:spPr bwMode="auto">
          <a:xfrm>
            <a:off x="3587262" y="710513"/>
            <a:ext cx="5283489" cy="538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2590800" y="3962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222738" y="2057400"/>
            <a:ext cx="3581400" cy="2286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Quantum</a:t>
            </a:r>
            <a:r>
              <a:rPr lang="en-US" dirty="0"/>
              <a:t> and</a:t>
            </a:r>
            <a:br>
              <a:rPr lang="en-US" dirty="0"/>
            </a:br>
            <a:r>
              <a:rPr lang="en-US" dirty="0">
                <a:solidFill>
                  <a:schemeClr val="accent6"/>
                </a:solidFill>
              </a:rPr>
              <a:t>Classical</a:t>
            </a:r>
            <a:r>
              <a:rPr lang="en-US" dirty="0"/>
              <a:t> </a:t>
            </a:r>
            <a:r>
              <a:rPr lang="ja-JP" altLang="en-US">
                <a:latin typeface="Arial"/>
              </a:rPr>
              <a:t>“</a:t>
            </a:r>
            <a:r>
              <a:rPr lang="en-US" dirty="0"/>
              <a:t>Algorithms</a:t>
            </a:r>
            <a:r>
              <a:rPr lang="ja-JP" altLang="en-US">
                <a:latin typeface="Arial"/>
              </a:rPr>
              <a:t>”</a:t>
            </a:r>
            <a:endParaRPr lang="en-US" dirty="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505326" y="5181601"/>
            <a:ext cx="990600" cy="2921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4724401" y="4648200"/>
            <a:ext cx="8382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1" y="914400"/>
            <a:ext cx="3859213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Fluctuation Response</a:t>
            </a:r>
          </a:p>
        </p:txBody>
      </p:sp>
      <p:pic>
        <p:nvPicPr>
          <p:cNvPr id="45059" name="Picture 3" descr="C:\newJpg\QC_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9140"/>
            <a:ext cx="3367088" cy="6059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8" r="18512" b="5479"/>
          <a:stretch>
            <a:fillRect/>
          </a:stretch>
        </p:blipFill>
        <p:spPr bwMode="auto">
          <a:xfrm>
            <a:off x="1219200" y="2438401"/>
            <a:ext cx="3513137" cy="35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1773239" y="5475288"/>
            <a:ext cx="533400" cy="15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1981200" y="502920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oup 4"/>
          <p:cNvGrpSpPr>
            <a:grpSpLocks/>
          </p:cNvGrpSpPr>
          <p:nvPr/>
        </p:nvGrpSpPr>
        <p:grpSpPr bwMode="auto">
          <a:xfrm>
            <a:off x="1250156" y="1500187"/>
            <a:ext cx="6728520" cy="5108898"/>
            <a:chOff x="1824" y="1872"/>
            <a:chExt cx="2496" cy="1488"/>
          </a:xfrm>
        </p:grpSpPr>
        <p:pic>
          <p:nvPicPr>
            <p:cNvPr id="41989" name="Picture 2" descr="QC_fig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5" t="47458" b="28291"/>
            <a:stretch>
              <a:fillRect/>
            </a:stretch>
          </p:blipFill>
          <p:spPr bwMode="auto">
            <a:xfrm>
              <a:off x="1824" y="1872"/>
              <a:ext cx="2496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0" name="Picture 3" descr="QC_fig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5" t="94948"/>
            <a:stretch>
              <a:fillRect/>
            </a:stretch>
          </p:blipFill>
          <p:spPr bwMode="auto">
            <a:xfrm>
              <a:off x="1824" y="3120"/>
              <a:ext cx="249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5086864" y="1828356"/>
            <a:ext cx="1267434" cy="40010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sz="30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30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30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30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30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quantum</a:t>
            </a:r>
          </a:p>
        </p:txBody>
      </p:sp>
      <p:sp>
        <p:nvSpPr>
          <p:cNvPr id="41987" name="Line 6"/>
          <p:cNvSpPr>
            <a:spLocks noChangeShapeType="1"/>
          </p:cNvSpPr>
          <p:nvPr/>
        </p:nvSpPr>
        <p:spPr bwMode="auto">
          <a:xfrm flipH="1">
            <a:off x="4267275" y="2361905"/>
            <a:ext cx="838274" cy="914177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25" tIns="45713" rIns="91425" bIns="45713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263750"/>
              </a:solidFill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821533" y="214315"/>
            <a:ext cx="7125891" cy="649635"/>
          </a:xfrm>
          <a:prstGeom prst="rect">
            <a:avLst/>
          </a:prstGeom>
          <a:noFill/>
        </p:spPr>
        <p:txBody>
          <a:bodyPr lIns="64284" tIns="32142" rIns="64284" bIns="3214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263750"/>
                </a:solidFill>
                <a:latin typeface="Didot"/>
                <a:ea typeface="ヒラギノ明朝 ProN W3" charset="0"/>
                <a:cs typeface="ヒラギノ明朝 ProN W3" charset="0"/>
                <a:sym typeface="Palatino" charset="0"/>
              </a:rPr>
              <a:t>Quantum Speed-Up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8975"/>
            <a:ext cx="6553200" cy="547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F1F1D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85415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WINDOWS\Desktop\jus\talk\arrhen.JPG">
            <a:extLst>
              <a:ext uri="{FF2B5EF4-FFF2-40B4-BE49-F238E27FC236}">
                <a16:creationId xmlns:a16="http://schemas.microsoft.com/office/drawing/2014/main" id="{A04AF7F5-E6F2-D944-9C73-6605157B9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019800" cy="516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C5B16C-85FE-3A40-9551-24F9D7CF90C8}"/>
              </a:ext>
            </a:extLst>
          </p:cNvPr>
          <p:cNvSpPr txBox="1"/>
          <p:nvPr/>
        </p:nvSpPr>
        <p:spPr>
          <a:xfrm>
            <a:off x="1041354" y="533400"/>
            <a:ext cx="699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Tunneling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with the numbers</a:t>
            </a:r>
          </a:p>
        </p:txBody>
      </p:sp>
    </p:spTree>
    <p:extLst>
      <p:ext uri="{BB962C8B-B14F-4D97-AF65-F5344CB8AC3E}">
        <p14:creationId xmlns:p14="http://schemas.microsoft.com/office/powerpoint/2010/main" val="3207611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1" y="457200"/>
            <a:ext cx="7162800" cy="1143000"/>
          </a:xfrm>
        </p:spPr>
        <p:txBody>
          <a:bodyPr/>
          <a:lstStyle/>
          <a:p>
            <a:r>
              <a:rPr lang="en-US" dirty="0"/>
              <a:t>It Pays to Look for Quantum Channels!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8400"/>
            <a:ext cx="6057900" cy="403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to</a:t>
            </a:r>
            <a:r>
              <a:rPr lang="ja-JP" altLang="en-US">
                <a:latin typeface="Arial"/>
              </a:rPr>
              <a:t>‘</a:t>
            </a:r>
            <a:r>
              <a:rPr lang="en-US" dirty="0"/>
              <a:t>conventional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 quantum computation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676400" y="2209800"/>
            <a:ext cx="4114800" cy="2362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>
            <a:off x="3429000" y="3352800"/>
            <a:ext cx="914400" cy="914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3581401" y="3505200"/>
            <a:ext cx="609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cxnSp>
        <p:nvCxnSpPr>
          <p:cNvPr id="52230" name="AutoShape 6"/>
          <p:cNvCxnSpPr>
            <a:cxnSpLocks noChangeShapeType="1"/>
            <a:stCxn id="52228" idx="4"/>
          </p:cNvCxnSpPr>
          <p:nvPr/>
        </p:nvCxnSpPr>
        <p:spPr bwMode="auto">
          <a:xfrm rot="16200000" flipH="1">
            <a:off x="3886200" y="4267200"/>
            <a:ext cx="990600" cy="99060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4022725" y="5248275"/>
            <a:ext cx="4571416" cy="95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coherent region – computes 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if gate-based</a:t>
            </a:r>
          </a:p>
        </p:txBody>
      </p:sp>
      <p:cxnSp>
        <p:nvCxnSpPr>
          <p:cNvPr id="52232" name="AutoShape 8"/>
          <p:cNvCxnSpPr>
            <a:cxnSpLocks noChangeShapeType="1"/>
            <a:stCxn id="52227" idx="1"/>
          </p:cNvCxnSpPr>
          <p:nvPr/>
        </p:nvCxnSpPr>
        <p:spPr bwMode="auto">
          <a:xfrm rot="10800000" flipV="1">
            <a:off x="1066801" y="3390900"/>
            <a:ext cx="609600" cy="2095500"/>
          </a:xfrm>
          <a:prstGeom prst="curvedConnector2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685801" y="5410200"/>
            <a:ext cx="3139632" cy="95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total system-evolves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incoherently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itchis\AppData\Local\Microsoft\Windows\Temporary Internet Files\Content.Outlook\IBC2ZD5N\Untitled001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t="29178" b="24885"/>
          <a:stretch/>
        </p:blipFill>
        <p:spPr bwMode="auto">
          <a:xfrm>
            <a:off x="381000" y="381000"/>
            <a:ext cx="8358952" cy="58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152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51CFE5-30C6-A042-BB03-C5CFC2C20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95312"/>
            <a:ext cx="5029200" cy="44653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E0F16B-AF51-7B44-98F9-9A93E01A82AF}"/>
              </a:ext>
            </a:extLst>
          </p:cNvPr>
          <p:cNvSpPr/>
          <p:nvPr/>
        </p:nvSpPr>
        <p:spPr>
          <a:xfrm>
            <a:off x="5943600" y="3048000"/>
            <a:ext cx="304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A </a:t>
            </a:r>
            <a:r>
              <a:rPr lang="en-US" sz="2800" dirty="0">
                <a:solidFill>
                  <a:srgbClr val="404040"/>
                </a:solidFill>
                <a:latin typeface="+mj-lt"/>
              </a:rPr>
              <a:t>3x3</a:t>
            </a:r>
            <a:r>
              <a:rPr lang="en-US" sz="2800" dirty="0">
                <a:latin typeface="+mj-lt"/>
              </a:rPr>
              <a:t> Chimera graph. 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Qubits</a:t>
            </a:r>
            <a:r>
              <a:rPr lang="en-US" sz="2800" dirty="0">
                <a:latin typeface="+mj-lt"/>
              </a:rPr>
              <a:t> are arranged in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9 cells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3AB06-83AA-C645-ACF1-FC254364F18F}"/>
              </a:ext>
            </a:extLst>
          </p:cNvPr>
          <p:cNvSpPr txBox="1"/>
          <p:nvPr/>
        </p:nvSpPr>
        <p:spPr>
          <a:xfrm>
            <a:off x="454818" y="462022"/>
            <a:ext cx="8234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Programmable </a:t>
            </a:r>
            <a:r>
              <a:rPr lang="en-US" sz="3600" dirty="0" err="1"/>
              <a:t>QuBit</a:t>
            </a:r>
            <a:r>
              <a:rPr lang="en-US" sz="3600" dirty="0"/>
              <a:t> Architecture: </a:t>
            </a:r>
          </a:p>
          <a:p>
            <a:pPr algn="ctr"/>
            <a:r>
              <a:rPr lang="en-US" sz="3600" dirty="0"/>
              <a:t>D-Wave Systems</a:t>
            </a:r>
          </a:p>
        </p:txBody>
      </p:sp>
    </p:spTree>
    <p:extLst>
      <p:ext uri="{BB962C8B-B14F-4D97-AF65-F5344CB8AC3E}">
        <p14:creationId xmlns:p14="http://schemas.microsoft.com/office/powerpoint/2010/main" val="2816809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3C0DA-F42B-454C-B5A4-E7E9A051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Programmable Quantum Annealing: </a:t>
            </a:r>
            <a:br>
              <a:rPr lang="en-US" sz="3600" dirty="0"/>
            </a:br>
            <a:r>
              <a:rPr lang="en-US" sz="3600" dirty="0"/>
              <a:t>D-Wave Systems (2X)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E1055-FC38-524B-8E50-41D3E47C3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03592"/>
            <a:ext cx="5717656" cy="45185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DAA19A-CA96-624D-8CE6-0085DEE764A5}"/>
              </a:ext>
            </a:extLst>
          </p:cNvPr>
          <p:cNvSpPr/>
          <p:nvPr/>
        </p:nvSpPr>
        <p:spPr>
          <a:xfrm>
            <a:off x="6705600" y="3429000"/>
            <a:ext cx="2136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Annealing functions </a:t>
            </a:r>
          </a:p>
          <a:p>
            <a:r>
              <a:rPr lang="en-US" sz="2800" dirty="0">
                <a:solidFill>
                  <a:schemeClr val="accent2"/>
                </a:solidFill>
                <a:latin typeface="+mj-lt"/>
              </a:rPr>
              <a:t>A(s)</a:t>
            </a:r>
            <a:r>
              <a:rPr lang="en-US" sz="2800" dirty="0">
                <a:latin typeface="+mj-lt"/>
              </a:rPr>
              <a:t>, 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B(s)</a:t>
            </a:r>
            <a:r>
              <a:rPr lang="en-US" sz="28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74301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\talks\sk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1012825" cy="129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Free Energy as T Decreases</a:t>
            </a:r>
          </a:p>
        </p:txBody>
      </p:sp>
      <p:pic>
        <p:nvPicPr>
          <p:cNvPr id="49156" name="Picture 4" descr="C:\WINDOWS\Desktop\jus\talk\free_energy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9105" r="13043" b="28275"/>
          <a:stretch>
            <a:fillRect/>
          </a:stretch>
        </p:blipFill>
        <p:spPr bwMode="auto">
          <a:xfrm>
            <a:off x="1905000" y="2514600"/>
            <a:ext cx="5257800" cy="373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57798" y="2590800"/>
            <a:ext cx="1219669" cy="95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Free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Energy</a:t>
            </a:r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1981200" y="2133601"/>
            <a:ext cx="0" cy="396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1981200" y="6096000"/>
            <a:ext cx="5486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7010401" y="4232276"/>
            <a:ext cx="774561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T</a:t>
            </a:r>
            <a:r>
              <a:rPr lang="en-US" sz="2800" baseline="-2500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low</a:t>
            </a:r>
            <a:endParaRPr lang="en-US" sz="280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7010401" y="3352801"/>
            <a:ext cx="842896" cy="52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T</a:t>
            </a:r>
            <a:r>
              <a:rPr lang="en-US" sz="2800" baseline="-250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high</a:t>
            </a:r>
            <a:endParaRPr lang="en-US" sz="28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49162" name="Picture 10" descr="C:\WINDOWS\Desktop\jus\talk\diggin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257800"/>
            <a:ext cx="458788" cy="533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\talks\sk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3962400"/>
            <a:ext cx="1012825" cy="129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C:\WINDOWS\Desktop\jus\talk\free_energy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9105" r="13043" b="28275"/>
          <a:stretch>
            <a:fillRect/>
          </a:stretch>
        </p:blipFill>
        <p:spPr bwMode="auto">
          <a:xfrm>
            <a:off x="1600200" y="2057400"/>
            <a:ext cx="5257800" cy="373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03250" y="2233614"/>
            <a:ext cx="917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Free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Energy</a:t>
            </a:r>
            <a:endParaRPr lang="en-US" sz="28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1676400" y="1676401"/>
            <a:ext cx="0" cy="396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1676400" y="5638800"/>
            <a:ext cx="5486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705600" y="3775076"/>
            <a:ext cx="774561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T</a:t>
            </a:r>
            <a:r>
              <a:rPr lang="en-US" sz="2800" baseline="-2500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low</a:t>
            </a:r>
            <a:endParaRPr lang="en-US" sz="2800">
              <a:solidFill>
                <a:srgbClr val="FF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705601" y="2895601"/>
            <a:ext cx="842896" cy="52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T</a:t>
            </a:r>
            <a:r>
              <a:rPr lang="en-US" sz="2800" baseline="-250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high</a:t>
            </a:r>
            <a:endParaRPr lang="en-US" sz="28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50185" name="Picture 9" descr="C:\WINDOWS\Desktop\jus\talk\diggin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0600"/>
            <a:ext cx="458788" cy="533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6" name="Freeform 10"/>
          <p:cNvSpPr>
            <a:spLocks/>
          </p:cNvSpPr>
          <p:nvPr/>
        </p:nvSpPr>
        <p:spPr bwMode="auto">
          <a:xfrm>
            <a:off x="1752600" y="1981200"/>
            <a:ext cx="5943600" cy="2819400"/>
          </a:xfrm>
          <a:custGeom>
            <a:avLst/>
            <a:gdLst>
              <a:gd name="T0" fmla="*/ 0 w 3744"/>
              <a:gd name="T1" fmla="*/ 528 h 1776"/>
              <a:gd name="T2" fmla="*/ 576 w 3744"/>
              <a:gd name="T3" fmla="*/ 768 h 1776"/>
              <a:gd name="T4" fmla="*/ 816 w 3744"/>
              <a:gd name="T5" fmla="*/ 1200 h 1776"/>
              <a:gd name="T6" fmla="*/ 1104 w 3744"/>
              <a:gd name="T7" fmla="*/ 912 h 1776"/>
              <a:gd name="T8" fmla="*/ 1824 w 3744"/>
              <a:gd name="T9" fmla="*/ 1152 h 1776"/>
              <a:gd name="T10" fmla="*/ 1968 w 3744"/>
              <a:gd name="T11" fmla="*/ 1440 h 1776"/>
              <a:gd name="T12" fmla="*/ 2016 w 3744"/>
              <a:gd name="T13" fmla="*/ 1776 h 1776"/>
              <a:gd name="T14" fmla="*/ 2112 w 3744"/>
              <a:gd name="T15" fmla="*/ 1632 h 1776"/>
              <a:gd name="T16" fmla="*/ 2256 w 3744"/>
              <a:gd name="T17" fmla="*/ 1248 h 1776"/>
              <a:gd name="T18" fmla="*/ 3168 w 3744"/>
              <a:gd name="T19" fmla="*/ 1248 h 1776"/>
              <a:gd name="T20" fmla="*/ 3168 w 3744"/>
              <a:gd name="T21" fmla="*/ 1536 h 1776"/>
              <a:gd name="T22" fmla="*/ 3744 w 3744"/>
              <a:gd name="T23" fmla="*/ 1248 h 1776"/>
              <a:gd name="T24" fmla="*/ 3648 w 3744"/>
              <a:gd name="T25" fmla="*/ 384 h 1776"/>
              <a:gd name="T26" fmla="*/ 0 w 3744"/>
              <a:gd name="T27" fmla="*/ 0 h 1776"/>
              <a:gd name="T28" fmla="*/ 0 w 3744"/>
              <a:gd name="T29" fmla="*/ 528 h 1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44" h="1776">
                <a:moveTo>
                  <a:pt x="0" y="528"/>
                </a:moveTo>
                <a:lnTo>
                  <a:pt x="576" y="768"/>
                </a:lnTo>
                <a:lnTo>
                  <a:pt x="816" y="1200"/>
                </a:lnTo>
                <a:lnTo>
                  <a:pt x="1104" y="912"/>
                </a:lnTo>
                <a:lnTo>
                  <a:pt x="1824" y="1152"/>
                </a:lnTo>
                <a:lnTo>
                  <a:pt x="1968" y="1440"/>
                </a:lnTo>
                <a:lnTo>
                  <a:pt x="2016" y="1776"/>
                </a:lnTo>
                <a:lnTo>
                  <a:pt x="2112" y="1632"/>
                </a:lnTo>
                <a:lnTo>
                  <a:pt x="2256" y="1248"/>
                </a:lnTo>
                <a:lnTo>
                  <a:pt x="3168" y="1248"/>
                </a:lnTo>
                <a:lnTo>
                  <a:pt x="3168" y="1536"/>
                </a:lnTo>
                <a:lnTo>
                  <a:pt x="3744" y="1248"/>
                </a:lnTo>
                <a:lnTo>
                  <a:pt x="3648" y="384"/>
                </a:lnTo>
                <a:lnTo>
                  <a:pt x="0" y="0"/>
                </a:lnTo>
                <a:lnTo>
                  <a:pt x="0" y="528"/>
                </a:lnTo>
                <a:close/>
              </a:path>
            </a:pathLst>
          </a:custGeom>
          <a:solidFill>
            <a:schemeClr val="bg1"/>
          </a:solidFill>
          <a:ln w="127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6934200" y="3581400"/>
            <a:ext cx="685800" cy="914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0188" name="AutoShape 12" descr="Light upward diagonal"/>
          <p:cNvSpPr>
            <a:spLocks noChangeArrowheads="1"/>
          </p:cNvSpPr>
          <p:nvPr/>
        </p:nvSpPr>
        <p:spPr bwMode="auto">
          <a:xfrm rot="1200000">
            <a:off x="3505200" y="4724401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pattFill prst="ltUpDiag">
            <a:fgClr>
              <a:srgbClr val="FF0000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6553200" y="4025900"/>
            <a:ext cx="2133600" cy="1943100"/>
          </a:xfrm>
          <a:custGeom>
            <a:avLst/>
            <a:gdLst>
              <a:gd name="T0" fmla="*/ 0 w 1344"/>
              <a:gd name="T1" fmla="*/ 56 h 1224"/>
              <a:gd name="T2" fmla="*/ 96 w 1344"/>
              <a:gd name="T3" fmla="*/ 8 h 1224"/>
              <a:gd name="T4" fmla="*/ 192 w 1344"/>
              <a:gd name="T5" fmla="*/ 8 h 1224"/>
              <a:gd name="T6" fmla="*/ 240 w 1344"/>
              <a:gd name="T7" fmla="*/ 56 h 1224"/>
              <a:gd name="T8" fmla="*/ 288 w 1344"/>
              <a:gd name="T9" fmla="*/ 248 h 1224"/>
              <a:gd name="T10" fmla="*/ 384 w 1344"/>
              <a:gd name="T11" fmla="*/ 824 h 1224"/>
              <a:gd name="T12" fmla="*/ 864 w 1344"/>
              <a:gd name="T13" fmla="*/ 1160 h 1224"/>
              <a:gd name="T14" fmla="*/ 1344 w 1344"/>
              <a:gd name="T15" fmla="*/ 1208 h 1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44" h="1224">
                <a:moveTo>
                  <a:pt x="0" y="56"/>
                </a:moveTo>
                <a:cubicBezTo>
                  <a:pt x="32" y="36"/>
                  <a:pt x="64" y="16"/>
                  <a:pt x="96" y="8"/>
                </a:cubicBezTo>
                <a:cubicBezTo>
                  <a:pt x="128" y="0"/>
                  <a:pt x="168" y="0"/>
                  <a:pt x="192" y="8"/>
                </a:cubicBezTo>
                <a:cubicBezTo>
                  <a:pt x="216" y="16"/>
                  <a:pt x="224" y="16"/>
                  <a:pt x="240" y="56"/>
                </a:cubicBezTo>
                <a:cubicBezTo>
                  <a:pt x="256" y="96"/>
                  <a:pt x="264" y="120"/>
                  <a:pt x="288" y="248"/>
                </a:cubicBezTo>
                <a:cubicBezTo>
                  <a:pt x="312" y="376"/>
                  <a:pt x="288" y="672"/>
                  <a:pt x="384" y="824"/>
                </a:cubicBezTo>
                <a:cubicBezTo>
                  <a:pt x="480" y="976"/>
                  <a:pt x="704" y="1096"/>
                  <a:pt x="864" y="1160"/>
                </a:cubicBezTo>
                <a:cubicBezTo>
                  <a:pt x="1024" y="1224"/>
                  <a:pt x="1184" y="1216"/>
                  <a:pt x="1344" y="1208"/>
                </a:cubicBezTo>
              </a:path>
            </a:pathLst>
          </a:custGeom>
          <a:noFill/>
          <a:ln w="444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graphicFrame>
        <p:nvGraphicFramePr>
          <p:cNvPr id="50190" name="Object 14"/>
          <p:cNvGraphicFramePr>
            <a:graphicFrameLocks noChangeAspect="1"/>
          </p:cNvGraphicFramePr>
          <p:nvPr/>
        </p:nvGraphicFramePr>
        <p:xfrm>
          <a:off x="8305800" y="5257800"/>
          <a:ext cx="66040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9" name="Clip" r:id="rId6" imgW="4824000" imgH="4495680" progId="MS_ClipArt_Gallery.2">
                  <p:embed/>
                </p:oleObj>
              </mc:Choice>
              <mc:Fallback>
                <p:oleObj name="Clip" r:id="rId6" imgW="4824000" imgH="449568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5257800"/>
                        <a:ext cx="66040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8305800" y="4572000"/>
            <a:ext cx="152400" cy="6096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 rot="5400000">
            <a:off x="8305800" y="4572000"/>
            <a:ext cx="152400" cy="6096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0193" name="AutoShape 17" descr="Light upward diagonal"/>
          <p:cNvSpPr>
            <a:spLocks noChangeArrowheads="1"/>
          </p:cNvSpPr>
          <p:nvPr/>
        </p:nvSpPr>
        <p:spPr bwMode="auto">
          <a:xfrm rot="600000">
            <a:off x="5562600" y="5257800"/>
            <a:ext cx="1600200" cy="381000"/>
          </a:xfrm>
          <a:prstGeom prst="rightArrow">
            <a:avLst>
              <a:gd name="adj1" fmla="val 50000"/>
              <a:gd name="adj2" fmla="val 105000"/>
            </a:avLst>
          </a:prstGeom>
          <a:pattFill prst="ltUpDiag">
            <a:fgClr>
              <a:srgbClr val="FF0000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50194" name="Picture 18" descr="C:\documents\talks\sk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1012825" cy="129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5" name="Picture 19" descr="C:\documents\talks\sk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953001"/>
            <a:ext cx="1012825" cy="129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6" name="Picture 20" descr="C:\documents\talks\sk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1"/>
            <a:ext cx="1012825" cy="129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54" y="0"/>
            <a:ext cx="7773293" cy="1143000"/>
          </a:xfrm>
        </p:spPr>
        <p:txBody>
          <a:bodyPr/>
          <a:lstStyle/>
          <a:p>
            <a:pPr algn="ctr">
              <a:defRPr/>
            </a:pPr>
            <a:r>
              <a:rPr lang="en-US" sz="4000" dirty="0"/>
              <a:t>Quantum Spin Clusters</a:t>
            </a:r>
          </a:p>
        </p:txBody>
      </p:sp>
      <p:pic>
        <p:nvPicPr>
          <p:cNvPr id="44" name="Picture 4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r="1" b="49618"/>
          <a:stretch/>
        </p:blipFill>
        <p:spPr bwMode="auto">
          <a:xfrm>
            <a:off x="1360328" y="1981200"/>
            <a:ext cx="7402672" cy="381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1750367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LiHo</a:t>
            </a:r>
            <a:r>
              <a:rPr lang="en-US" sz="2800" baseline="-25000" dirty="0"/>
              <a:t>0.045</a:t>
            </a:r>
            <a:r>
              <a:rPr lang="en-US" sz="2800" dirty="0"/>
              <a:t>Y</a:t>
            </a:r>
            <a:r>
              <a:rPr lang="en-US" sz="2800" baseline="-25000" dirty="0"/>
              <a:t>0.955</a:t>
            </a:r>
            <a:r>
              <a:rPr lang="en-US" sz="2800" dirty="0"/>
              <a:t>F</a:t>
            </a:r>
            <a:r>
              <a:rPr lang="en-US" sz="2800" baseline="-25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6113342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9" name="Picture 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6051550" cy="4576763"/>
          </a:xfr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2700"/>
            <a:ext cx="7239000" cy="11430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1822CD"/>
                </a:solidFill>
              </a:rPr>
              <a:t>     </a:t>
            </a:r>
            <a:r>
              <a:rPr lang="en-US" sz="3600" dirty="0">
                <a:solidFill>
                  <a:schemeClr val="tx1"/>
                </a:solidFill>
              </a:rPr>
              <a:t>Encoding Information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4343400"/>
            <a:ext cx="2057400" cy="121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solidFill>
                  <a:srgbClr val="000090"/>
                </a:solidFill>
              </a:rPr>
              <a:t>Labeled by   frequency</a:t>
            </a:r>
            <a:endParaRPr lang="en-US" sz="2400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800" i="1" dirty="0">
              <a:solidFill>
                <a:srgbClr val="EF1F1D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187534"/>
              </a:solidFill>
            </a:endParaRPr>
          </a:p>
        </p:txBody>
      </p:sp>
      <p:grpSp>
        <p:nvGrpSpPr>
          <p:cNvPr id="15397" name="Group 37"/>
          <p:cNvGrpSpPr>
            <a:grpSpLocks/>
          </p:cNvGrpSpPr>
          <p:nvPr/>
        </p:nvGrpSpPr>
        <p:grpSpPr bwMode="auto">
          <a:xfrm>
            <a:off x="4419600" y="1143000"/>
            <a:ext cx="4267200" cy="2133600"/>
            <a:chOff x="1584" y="960"/>
            <a:chExt cx="2736" cy="1440"/>
          </a:xfrm>
        </p:grpSpPr>
        <p:sp>
          <p:nvSpPr>
            <p:cNvPr id="15398" name="Rectangle 38"/>
            <p:cNvSpPr>
              <a:spLocks noChangeArrowheads="1"/>
            </p:cNvSpPr>
            <p:nvPr/>
          </p:nvSpPr>
          <p:spPr bwMode="auto">
            <a:xfrm>
              <a:off x="1584" y="960"/>
              <a:ext cx="2736" cy="14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EF1F1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5399" name="Picture 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056"/>
              <a:ext cx="1664" cy="1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00" name="Text Box 40"/>
            <p:cNvSpPr txBox="1">
              <a:spLocks noChangeArrowheads="1"/>
            </p:cNvSpPr>
            <p:nvPr/>
          </p:nvSpPr>
          <p:spPr bwMode="auto">
            <a:xfrm>
              <a:off x="3647" y="1295"/>
              <a:ext cx="577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/>
                <a:t>pump</a:t>
              </a:r>
            </a:p>
            <a:p>
              <a:pPr algn="l">
                <a:spcBef>
                  <a:spcPct val="50000"/>
                </a:spcBef>
              </a:pPr>
              <a:r>
                <a:rPr lang="en-US"/>
                <a:t>probe</a:t>
              </a:r>
            </a:p>
          </p:txBody>
        </p:sp>
        <p:sp>
          <p:nvSpPr>
            <p:cNvPr id="15401" name="Line 41"/>
            <p:cNvSpPr>
              <a:spLocks noChangeShapeType="1"/>
            </p:cNvSpPr>
            <p:nvPr/>
          </p:nvSpPr>
          <p:spPr bwMode="auto">
            <a:xfrm>
              <a:off x="3216" y="1440"/>
              <a:ext cx="43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2" name="Line 42"/>
            <p:cNvSpPr>
              <a:spLocks noChangeShapeType="1"/>
            </p:cNvSpPr>
            <p:nvPr/>
          </p:nvSpPr>
          <p:spPr bwMode="auto">
            <a:xfrm>
              <a:off x="3216" y="1824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287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uild="p" autoUpdateAnimBg="0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11029" y="6229576"/>
            <a:ext cx="1829469" cy="5145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>
            <a:lvl1pPr eaLnBrk="0" hangingPunct="0">
              <a:defRPr sz="2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522314" indent="-200890" eaLnBrk="0" hangingPunct="0">
              <a:defRPr sz="2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803561" indent="-160712" eaLnBrk="0" hangingPunct="0">
              <a:defRPr sz="2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124987" indent="-160712" eaLnBrk="0" hangingPunct="0">
              <a:defRPr sz="2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1446410" indent="-160712" eaLnBrk="0" hangingPunct="0">
              <a:defRPr sz="2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1767835" indent="-160712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089259" indent="-160712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2410684" indent="-160712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2732107" indent="-160712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263750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fld id="{462CD4A9-C1E3-1349-A402-743891FD1EC7}" type="datetime1">
              <a:rPr lang="en-US" sz="1400">
                <a:solidFill>
                  <a:prstClr val="black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t>11/22/19</a:t>
            </a:fld>
            <a:endParaRPr lang="en-US" sz="1400">
              <a:solidFill>
                <a:prstClr val="black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300" name="Picture 4" descr="LiHoYF spi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3BB753C-0F91-DB43-8B40-109519C875EF}"/>
              </a:ext>
            </a:extLst>
          </p:cNvPr>
          <p:cNvSpPr txBox="1">
            <a:spLocks/>
          </p:cNvSpPr>
          <p:nvPr/>
        </p:nvSpPr>
        <p:spPr>
          <a:xfrm>
            <a:off x="990600" y="3200400"/>
            <a:ext cx="3657600" cy="20997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Soon to be a </a:t>
            </a:r>
          </a:p>
          <a:p>
            <a:pPr algn="ctr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commercial product!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E15D2-D877-614D-99F2-B592DBD1D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676400"/>
            <a:ext cx="4099560" cy="4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93259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1" y="304800"/>
            <a:ext cx="7162800" cy="1143000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Calibri"/>
                <a:cs typeface="Calibri"/>
              </a:rPr>
              <a:t>Summary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1" y="1371600"/>
            <a:ext cx="7162800" cy="41148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Tunneling gets you from here to there faster</a:t>
            </a:r>
          </a:p>
          <a:p>
            <a:r>
              <a:rPr lang="en-US" sz="2400" dirty="0">
                <a:latin typeface="Calibri"/>
                <a:cs typeface="Calibri"/>
              </a:rPr>
              <a:t>Quantum annealing allows the search of different minima (configurations) than thermal annealing</a:t>
            </a:r>
          </a:p>
          <a:p>
            <a:r>
              <a:rPr lang="en-US" sz="2400" dirty="0">
                <a:latin typeface="Calibri"/>
                <a:cs typeface="Calibri"/>
              </a:rPr>
              <a:t>New approaches to computing and maybe even Feynman’s quantum computer</a:t>
            </a:r>
          </a:p>
          <a:p>
            <a:endParaRPr lang="en-US" sz="2400" dirty="0"/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291092"/>
              </p:ext>
            </p:extLst>
          </p:nvPr>
        </p:nvGraphicFramePr>
        <p:xfrm>
          <a:off x="2286000" y="3810001"/>
          <a:ext cx="4038600" cy="170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1" name="Image File" r:id="rId3" imgW="5661561" imgH="2770265" progId="ImageExpertImage">
                  <p:embed/>
                </p:oleObj>
              </mc:Choice>
              <mc:Fallback>
                <p:oleObj name="Image File" r:id="rId3" imgW="5661561" imgH="2770265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810001"/>
                        <a:ext cx="4038600" cy="170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ryogenics.jpg                                                 00051C9BMacintosh HD                   B746699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/>
          <a:stretch>
            <a:fillRect/>
          </a:stretch>
        </p:blipFill>
        <p:spPr bwMode="auto">
          <a:xfrm>
            <a:off x="1523631" y="0"/>
            <a:ext cx="6248549" cy="528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408536" y="5037313"/>
            <a:ext cx="8714259" cy="195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F1F1D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1" tIns="45711" rIns="91421" bIns="45711" anchor="ctr">
            <a:spAutoFit/>
          </a:bodyPr>
          <a:lstStyle/>
          <a:p>
            <a:pPr defTabSz="91421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90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D. </a:t>
            </a:r>
            <a:r>
              <a:rPr lang="en-US" sz="2000" dirty="0" err="1">
                <a:solidFill>
                  <a:srgbClr val="000090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Bitko</a:t>
            </a:r>
            <a:r>
              <a:rPr lang="en-US" sz="2000" dirty="0">
                <a:solidFill>
                  <a:srgbClr val="000090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, J. Brooke, S. Ghosh, M. Schmidt </a:t>
            </a:r>
            <a:r>
              <a:rPr lang="en-US" sz="2000" dirty="0">
                <a:solidFill>
                  <a:srgbClr val="800000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(</a:t>
            </a:r>
            <a:r>
              <a:rPr lang="en-US" sz="2000" dirty="0" err="1">
                <a:solidFill>
                  <a:srgbClr val="800000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UChicago</a:t>
            </a:r>
            <a:r>
              <a:rPr lang="en-US" sz="2000" dirty="0">
                <a:solidFill>
                  <a:srgbClr val="800000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)</a:t>
            </a:r>
            <a:r>
              <a:rPr lang="en-US" sz="2000" dirty="0">
                <a:solidFill>
                  <a:scrgbClr r="0" g="0" b="0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;</a:t>
            </a:r>
            <a:r>
              <a:rPr lang="en-US" sz="2000" dirty="0">
                <a:solidFill>
                  <a:srgbClr val="CC0000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 </a:t>
            </a:r>
          </a:p>
          <a:p>
            <a:pPr defTabSz="91421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90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G. </a:t>
            </a:r>
            <a:r>
              <a:rPr lang="en-US" sz="2000" dirty="0" err="1">
                <a:solidFill>
                  <a:srgbClr val="000090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Aeppli</a:t>
            </a:r>
            <a:r>
              <a:rPr lang="en-US" sz="2000" dirty="0">
                <a:solidFill>
                  <a:srgbClr val="000090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 </a:t>
            </a:r>
            <a:r>
              <a:rPr lang="en-US" sz="2000" dirty="0">
                <a:solidFill>
                  <a:srgbClr val="800000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(ETH); </a:t>
            </a:r>
            <a:r>
              <a:rPr lang="en-US" sz="2000" dirty="0">
                <a:solidFill>
                  <a:schemeClr val="accent2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D. </a:t>
            </a:r>
            <a:r>
              <a:rPr lang="en-US" sz="2000" dirty="0" err="1">
                <a:solidFill>
                  <a:schemeClr val="accent2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Silevitch</a:t>
            </a:r>
            <a:r>
              <a:rPr lang="en-US" sz="2000" dirty="0">
                <a:solidFill>
                  <a:schemeClr val="accent2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, C. Tang, T.F. Rosenbaum </a:t>
            </a:r>
            <a:r>
              <a:rPr lang="en-US" sz="2000" dirty="0">
                <a:solidFill>
                  <a:srgbClr val="800000"/>
                </a:solidFill>
                <a:latin typeface="Times" charset="0"/>
                <a:ea typeface="ＭＳ Ｐゴシック" charset="0"/>
                <a:cs typeface="ヒラギノ明朝 ProN W3" charset="0"/>
                <a:sym typeface="Palatino" charset="0"/>
              </a:rPr>
              <a:t>(Caltech).</a:t>
            </a:r>
          </a:p>
          <a:p>
            <a:pPr defTabSz="91421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CC0000"/>
              </a:solidFill>
              <a:latin typeface="Times" charset="0"/>
              <a:ea typeface="ＭＳ Ｐゴシック" charset="0"/>
              <a:cs typeface="ヒラギノ明朝 ProN W3" charset="0"/>
              <a:sym typeface="Palatino" charset="0"/>
            </a:endParaRPr>
          </a:p>
          <a:p>
            <a:pPr defTabSz="91421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t>M.A. Schmidt, D.M. </a:t>
            </a:r>
            <a:r>
              <a:rPr lang="en-US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t>Silevitch</a:t>
            </a:r>
            <a:r>
              <a:rPr lang="en-US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t>, G. </a:t>
            </a:r>
            <a:r>
              <a:rPr lang="en-US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t>Aeppli</a:t>
            </a:r>
            <a:r>
              <a:rPr lang="en-US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t>, and T.F. Rosenbaum, PNAS </a:t>
            </a:r>
            <a:r>
              <a:rPr lang="en-US" b="1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t>111</a:t>
            </a:r>
            <a:r>
              <a:rPr lang="en-US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t>, 3689 (2014).</a:t>
            </a:r>
          </a:p>
          <a:p>
            <a:pPr defTabSz="91421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D.M. </a:t>
            </a:r>
            <a:r>
              <a:rPr lang="en-US" dirty="0" err="1"/>
              <a:t>Silevitch</a:t>
            </a:r>
            <a:r>
              <a:rPr lang="en-US" dirty="0"/>
              <a:t>, C. Tang, G. </a:t>
            </a:r>
            <a:r>
              <a:rPr lang="en-US" dirty="0" err="1"/>
              <a:t>Aeppli</a:t>
            </a:r>
            <a:r>
              <a:rPr lang="en-US" dirty="0"/>
              <a:t>, and T.F. Rosenbaum, Nature </a:t>
            </a:r>
            <a:r>
              <a:rPr lang="en-US" dirty="0" err="1"/>
              <a:t>Commun</a:t>
            </a:r>
            <a:r>
              <a:rPr lang="en-US" dirty="0"/>
              <a:t>. DOI: 10.1038/s41467-019-11985-1 (2019).  </a:t>
            </a:r>
            <a:endParaRPr lang="en-US" dirty="0">
              <a:solidFill>
                <a:srgbClr val="000000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  <a:p>
            <a:pPr defTabSz="91421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1822CD"/>
              </a:solidFill>
              <a:latin typeface="Times" charset="0"/>
              <a:ea typeface="ＭＳ Ｐゴシック" charset="0"/>
              <a:cs typeface="ヒラギノ明朝 ProN W3" charset="0"/>
              <a:sym typeface="Palatino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600" y="838200"/>
            <a:ext cx="4191000" cy="4953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5100" dirty="0"/>
              <a:t>“</a:t>
            </a:r>
            <a:r>
              <a:rPr lang="en-US" sz="5900" dirty="0"/>
              <a:t>And I'm not happy with all the analyses that go with just the classical theory, because nature isn't classical, dammit, and if you want to make a simulation of nature, you'd better make it quantum mechanical, and by golly it's a wonderful problem, because it doesn't look so easy.” </a:t>
            </a:r>
          </a:p>
          <a:p>
            <a:pPr marL="0" indent="0">
              <a:buNone/>
            </a:pPr>
            <a:r>
              <a:rPr lang="en-US" sz="5100" dirty="0"/>
              <a:t>	</a:t>
            </a:r>
            <a:r>
              <a:rPr lang="en-US" sz="5900" dirty="0">
                <a:solidFill>
                  <a:srgbClr val="0000FF"/>
                </a:solidFill>
              </a:rPr>
              <a:t>Richard P. Feynman </a:t>
            </a:r>
            <a:r>
              <a:rPr lang="en-US" sz="5100" dirty="0"/>
              <a:t>	</a:t>
            </a:r>
          </a:p>
        </p:txBody>
      </p:sp>
      <p:pic>
        <p:nvPicPr>
          <p:cNvPr id="2" name="Picture 1" descr="IMG_33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41400"/>
            <a:ext cx="361696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98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 Flowchart</a:t>
            </a: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914400" y="1676400"/>
            <a:ext cx="2895600" cy="4451350"/>
            <a:chOff x="576" y="1152"/>
            <a:chExt cx="1824" cy="2804"/>
          </a:xfrm>
        </p:grpSpPr>
        <p:sp>
          <p:nvSpPr>
            <p:cNvPr id="43012" name="AutoShape 4"/>
            <p:cNvSpPr>
              <a:spLocks noChangeArrowheads="1"/>
            </p:cNvSpPr>
            <p:nvPr/>
          </p:nvSpPr>
          <p:spPr bwMode="auto">
            <a:xfrm>
              <a:off x="1054" y="1152"/>
              <a:ext cx="955" cy="548"/>
            </a:xfrm>
            <a:prstGeom prst="flowChartInputOutpu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input</a:t>
              </a:r>
            </a:p>
          </p:txBody>
        </p:sp>
        <p:sp>
          <p:nvSpPr>
            <p:cNvPr id="43013" name="AutoShape 5"/>
            <p:cNvSpPr>
              <a:spLocks noChangeArrowheads="1"/>
            </p:cNvSpPr>
            <p:nvPr/>
          </p:nvSpPr>
          <p:spPr bwMode="auto">
            <a:xfrm>
              <a:off x="1401" y="2080"/>
              <a:ext cx="174" cy="169"/>
            </a:xfrm>
            <a:prstGeom prst="flowChartSummingJunction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14" name="AutoShape 6"/>
            <p:cNvSpPr>
              <a:spLocks noChangeArrowheads="1"/>
            </p:cNvSpPr>
            <p:nvPr/>
          </p:nvSpPr>
          <p:spPr bwMode="auto">
            <a:xfrm>
              <a:off x="1152" y="3408"/>
              <a:ext cx="695" cy="548"/>
            </a:xfrm>
            <a:prstGeom prst="flowChartDocumen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printout</a:t>
              </a:r>
            </a:p>
          </p:txBody>
        </p:sp>
        <p:sp>
          <p:nvSpPr>
            <p:cNvPr id="43015" name="AutoShape 7"/>
            <p:cNvSpPr>
              <a:spLocks noChangeArrowheads="1"/>
            </p:cNvSpPr>
            <p:nvPr/>
          </p:nvSpPr>
          <p:spPr bwMode="auto">
            <a:xfrm>
              <a:off x="1705" y="1869"/>
              <a:ext cx="695" cy="633"/>
            </a:xfrm>
            <a:prstGeom prst="flowChartAlternate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0000"/>
                  </a:solidFill>
                  <a:latin typeface="Times New Roman" charset="0"/>
                  <a:ea typeface="ＭＳ Ｐゴシック" charset="0"/>
                </a:rPr>
                <a:t>quantum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0000"/>
                  </a:solidFill>
                  <a:latin typeface="Times New Roman" charset="0"/>
                  <a:ea typeface="ＭＳ Ｐゴシック" charset="0"/>
                </a:rPr>
                <a:t>process</a:t>
              </a:r>
            </a:p>
          </p:txBody>
        </p:sp>
        <p:sp>
          <p:nvSpPr>
            <p:cNvPr id="43016" name="AutoShape 8"/>
            <p:cNvSpPr>
              <a:spLocks noChangeArrowheads="1"/>
            </p:cNvSpPr>
            <p:nvPr/>
          </p:nvSpPr>
          <p:spPr bwMode="auto">
            <a:xfrm>
              <a:off x="576" y="1869"/>
              <a:ext cx="695" cy="633"/>
            </a:xfrm>
            <a:prstGeom prst="flowChartAlternate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classical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process</a:t>
              </a:r>
            </a:p>
          </p:txBody>
        </p:sp>
        <p:sp>
          <p:nvSpPr>
            <p:cNvPr id="43017" name="Line 9"/>
            <p:cNvSpPr>
              <a:spLocks noChangeShapeType="1"/>
            </p:cNvSpPr>
            <p:nvPr/>
          </p:nvSpPr>
          <p:spPr bwMode="auto">
            <a:xfrm flipV="1">
              <a:off x="1488" y="1700"/>
              <a:ext cx="0" cy="3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18" name="Line 10"/>
            <p:cNvSpPr>
              <a:spLocks noChangeShapeType="1"/>
            </p:cNvSpPr>
            <p:nvPr/>
          </p:nvSpPr>
          <p:spPr bwMode="auto">
            <a:xfrm flipH="1">
              <a:off x="1271" y="2164"/>
              <a:ext cx="1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19" name="Line 11"/>
            <p:cNvSpPr>
              <a:spLocks noChangeShapeType="1"/>
            </p:cNvSpPr>
            <p:nvPr/>
          </p:nvSpPr>
          <p:spPr bwMode="auto">
            <a:xfrm>
              <a:off x="1575" y="2164"/>
              <a:ext cx="1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20" name="AutoShape 12"/>
            <p:cNvSpPr>
              <a:spLocks noChangeArrowheads="1"/>
            </p:cNvSpPr>
            <p:nvPr/>
          </p:nvSpPr>
          <p:spPr bwMode="auto">
            <a:xfrm>
              <a:off x="967" y="2628"/>
              <a:ext cx="955" cy="549"/>
            </a:xfrm>
            <a:prstGeom prst="flowChartInputOutpu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output</a:t>
              </a:r>
            </a:p>
          </p:txBody>
        </p:sp>
        <p:sp>
          <p:nvSpPr>
            <p:cNvPr id="43021" name="Line 13"/>
            <p:cNvSpPr>
              <a:spLocks noChangeShapeType="1"/>
            </p:cNvSpPr>
            <p:nvPr/>
          </p:nvSpPr>
          <p:spPr bwMode="auto">
            <a:xfrm>
              <a:off x="1488" y="2249"/>
              <a:ext cx="0" cy="3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3022" name="Line 14"/>
            <p:cNvSpPr>
              <a:spLocks noChangeShapeType="1"/>
            </p:cNvSpPr>
            <p:nvPr/>
          </p:nvSpPr>
          <p:spPr bwMode="auto">
            <a:xfrm>
              <a:off x="1488" y="3177"/>
              <a:ext cx="0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2983406" y="5257800"/>
            <a:ext cx="3259740" cy="95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Feynmann</a:t>
            </a:r>
            <a:r>
              <a:rPr lang="ja-JP" altLang="en-US" sz="2800">
                <a:solidFill>
                  <a:srgbClr val="000000"/>
                </a:solidFill>
                <a:latin typeface="Arial"/>
                <a:ea typeface="ＭＳ Ｐゴシック" charset="0"/>
              </a:rPr>
              <a:t>’</a:t>
            </a: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800">
                <a:solidFill>
                  <a:srgbClr val="000000"/>
                </a:solidFill>
                <a:latin typeface="Arial"/>
                <a:ea typeface="ＭＳ Ｐゴシック" charset="0"/>
              </a:rPr>
              <a:t>‘</a:t>
            </a: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quantum</a:t>
            </a:r>
            <a:r>
              <a:rPr lang="ja-JP" altLang="en-US" sz="2800">
                <a:solidFill>
                  <a:srgbClr val="000000"/>
                </a:solidFill>
                <a:latin typeface="Arial"/>
                <a:ea typeface="ＭＳ Ｐゴシック" charset="0"/>
              </a:rPr>
              <a:t>’</a:t>
            </a: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computer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3581400" y="1828800"/>
            <a:ext cx="2286000" cy="609600"/>
          </a:xfrm>
          <a:prstGeom prst="rightArrow">
            <a:avLst>
              <a:gd name="adj1" fmla="val 50000"/>
              <a:gd name="adj2" fmla="val 93750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 Flowchart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914400" y="1676400"/>
            <a:ext cx="2895600" cy="4451350"/>
            <a:chOff x="576" y="1152"/>
            <a:chExt cx="1824" cy="2804"/>
          </a:xfrm>
        </p:grpSpPr>
        <p:sp>
          <p:nvSpPr>
            <p:cNvPr id="44037" name="AutoShape 5"/>
            <p:cNvSpPr>
              <a:spLocks noChangeArrowheads="1"/>
            </p:cNvSpPr>
            <p:nvPr/>
          </p:nvSpPr>
          <p:spPr bwMode="auto">
            <a:xfrm>
              <a:off x="1054" y="1152"/>
              <a:ext cx="955" cy="548"/>
            </a:xfrm>
            <a:prstGeom prst="flowChartInputOutpu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input</a:t>
              </a:r>
            </a:p>
          </p:txBody>
        </p:sp>
        <p:sp>
          <p:nvSpPr>
            <p:cNvPr id="44038" name="AutoShape 6"/>
            <p:cNvSpPr>
              <a:spLocks noChangeArrowheads="1"/>
            </p:cNvSpPr>
            <p:nvPr/>
          </p:nvSpPr>
          <p:spPr bwMode="auto">
            <a:xfrm>
              <a:off x="1401" y="2080"/>
              <a:ext cx="174" cy="169"/>
            </a:xfrm>
            <a:prstGeom prst="flowChartSummingJunction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4039" name="AutoShape 7"/>
            <p:cNvSpPr>
              <a:spLocks noChangeArrowheads="1"/>
            </p:cNvSpPr>
            <p:nvPr/>
          </p:nvSpPr>
          <p:spPr bwMode="auto">
            <a:xfrm>
              <a:off x="1152" y="3408"/>
              <a:ext cx="695" cy="548"/>
            </a:xfrm>
            <a:prstGeom prst="flowChartDocumen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printout</a:t>
              </a:r>
            </a:p>
          </p:txBody>
        </p:sp>
        <p:sp>
          <p:nvSpPr>
            <p:cNvPr id="44040" name="AutoShape 8"/>
            <p:cNvSpPr>
              <a:spLocks noChangeArrowheads="1"/>
            </p:cNvSpPr>
            <p:nvPr/>
          </p:nvSpPr>
          <p:spPr bwMode="auto">
            <a:xfrm>
              <a:off x="1705" y="1869"/>
              <a:ext cx="695" cy="633"/>
            </a:xfrm>
            <a:prstGeom prst="flowChartAlternate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0000"/>
                  </a:solidFill>
                  <a:latin typeface="Times New Roman" charset="0"/>
                  <a:ea typeface="ＭＳ Ｐゴシック" charset="0"/>
                </a:rPr>
                <a:t>quantum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0000"/>
                  </a:solidFill>
                  <a:latin typeface="Times New Roman" charset="0"/>
                  <a:ea typeface="ＭＳ Ｐゴシック" charset="0"/>
                </a:rPr>
                <a:t>process</a:t>
              </a:r>
            </a:p>
          </p:txBody>
        </p:sp>
        <p:sp>
          <p:nvSpPr>
            <p:cNvPr id="44041" name="AutoShape 9"/>
            <p:cNvSpPr>
              <a:spLocks noChangeArrowheads="1"/>
            </p:cNvSpPr>
            <p:nvPr/>
          </p:nvSpPr>
          <p:spPr bwMode="auto">
            <a:xfrm>
              <a:off x="576" y="1869"/>
              <a:ext cx="695" cy="633"/>
            </a:xfrm>
            <a:prstGeom prst="flowChartAlternate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classical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process</a:t>
              </a:r>
            </a:p>
          </p:txBody>
        </p:sp>
        <p:sp>
          <p:nvSpPr>
            <p:cNvPr id="44042" name="Line 10"/>
            <p:cNvSpPr>
              <a:spLocks noChangeShapeType="1"/>
            </p:cNvSpPr>
            <p:nvPr/>
          </p:nvSpPr>
          <p:spPr bwMode="auto">
            <a:xfrm flipV="1">
              <a:off x="1488" y="1700"/>
              <a:ext cx="0" cy="3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4043" name="Line 11"/>
            <p:cNvSpPr>
              <a:spLocks noChangeShapeType="1"/>
            </p:cNvSpPr>
            <p:nvPr/>
          </p:nvSpPr>
          <p:spPr bwMode="auto">
            <a:xfrm flipH="1">
              <a:off x="1271" y="2164"/>
              <a:ext cx="1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4044" name="Line 12"/>
            <p:cNvSpPr>
              <a:spLocks noChangeShapeType="1"/>
            </p:cNvSpPr>
            <p:nvPr/>
          </p:nvSpPr>
          <p:spPr bwMode="auto">
            <a:xfrm>
              <a:off x="1575" y="2164"/>
              <a:ext cx="1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4045" name="AutoShape 13"/>
            <p:cNvSpPr>
              <a:spLocks noChangeArrowheads="1"/>
            </p:cNvSpPr>
            <p:nvPr/>
          </p:nvSpPr>
          <p:spPr bwMode="auto">
            <a:xfrm>
              <a:off x="967" y="2628"/>
              <a:ext cx="955" cy="549"/>
            </a:xfrm>
            <a:prstGeom prst="flowChartInputOutpu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rPr>
                <a:t>output</a:t>
              </a:r>
            </a:p>
          </p:txBody>
        </p:sp>
        <p:sp>
          <p:nvSpPr>
            <p:cNvPr id="44046" name="Line 14"/>
            <p:cNvSpPr>
              <a:spLocks noChangeShapeType="1"/>
            </p:cNvSpPr>
            <p:nvPr/>
          </p:nvSpPr>
          <p:spPr bwMode="auto">
            <a:xfrm>
              <a:off x="1488" y="2249"/>
              <a:ext cx="0" cy="3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4047" name="Line 15"/>
            <p:cNvSpPr>
              <a:spLocks noChangeShapeType="1"/>
            </p:cNvSpPr>
            <p:nvPr/>
          </p:nvSpPr>
          <p:spPr bwMode="auto">
            <a:xfrm>
              <a:off x="1488" y="3177"/>
              <a:ext cx="0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44048" name="Group 16"/>
          <p:cNvGrpSpPr>
            <a:grpSpLocks/>
          </p:cNvGrpSpPr>
          <p:nvPr/>
        </p:nvGrpSpPr>
        <p:grpSpPr bwMode="auto">
          <a:xfrm>
            <a:off x="5410201" y="1600200"/>
            <a:ext cx="2895600" cy="4451350"/>
            <a:chOff x="3408" y="1008"/>
            <a:chExt cx="1824" cy="2804"/>
          </a:xfrm>
        </p:grpSpPr>
        <p:grpSp>
          <p:nvGrpSpPr>
            <p:cNvPr id="44049" name="Group 17"/>
            <p:cNvGrpSpPr>
              <a:grpSpLocks/>
            </p:cNvGrpSpPr>
            <p:nvPr/>
          </p:nvGrpSpPr>
          <p:grpSpPr bwMode="auto">
            <a:xfrm>
              <a:off x="3408" y="1008"/>
              <a:ext cx="1824" cy="2804"/>
              <a:chOff x="576" y="1152"/>
              <a:chExt cx="1824" cy="2804"/>
            </a:xfrm>
          </p:grpSpPr>
          <p:sp>
            <p:nvSpPr>
              <p:cNvPr id="44050" name="AutoShape 18"/>
              <p:cNvSpPr>
                <a:spLocks noChangeArrowheads="1"/>
              </p:cNvSpPr>
              <p:nvPr/>
            </p:nvSpPr>
            <p:spPr bwMode="auto">
              <a:xfrm>
                <a:off x="1054" y="1152"/>
                <a:ext cx="955" cy="548"/>
              </a:xfrm>
              <a:prstGeom prst="flowChartInputOutpu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4051" name="AutoShape 19"/>
              <p:cNvSpPr>
                <a:spLocks noChangeArrowheads="1"/>
              </p:cNvSpPr>
              <p:nvPr/>
            </p:nvSpPr>
            <p:spPr bwMode="auto">
              <a:xfrm>
                <a:off x="1401" y="2080"/>
                <a:ext cx="174" cy="169"/>
              </a:xfrm>
              <a:prstGeom prst="flowChartSummingJunction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4052" name="AutoShape 20"/>
              <p:cNvSpPr>
                <a:spLocks noChangeArrowheads="1"/>
              </p:cNvSpPr>
              <p:nvPr/>
            </p:nvSpPr>
            <p:spPr bwMode="auto">
              <a:xfrm>
                <a:off x="1152" y="3408"/>
                <a:ext cx="695" cy="548"/>
              </a:xfrm>
              <a:prstGeom prst="flowChartDocumen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4053" name="AutoShape 21"/>
              <p:cNvSpPr>
                <a:spLocks noChangeArrowheads="1"/>
              </p:cNvSpPr>
              <p:nvPr/>
            </p:nvSpPr>
            <p:spPr bwMode="auto">
              <a:xfrm>
                <a:off x="1705" y="1869"/>
                <a:ext cx="695" cy="633"/>
              </a:xfrm>
              <a:prstGeom prst="flowChartAlternateProcess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charset="0"/>
                    <a:ea typeface="ＭＳ Ｐゴシック" charset="0"/>
                  </a:rPr>
                  <a:t>quantum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charset="0"/>
                    <a:ea typeface="ＭＳ Ｐゴシック" charset="0"/>
                  </a:rPr>
                  <a:t>anneal</a:t>
                </a:r>
              </a:p>
            </p:txBody>
          </p:sp>
          <p:sp>
            <p:nvSpPr>
              <p:cNvPr id="44054" name="AutoShape 22"/>
              <p:cNvSpPr>
                <a:spLocks noChangeArrowheads="1"/>
              </p:cNvSpPr>
              <p:nvPr/>
            </p:nvSpPr>
            <p:spPr bwMode="auto">
              <a:xfrm>
                <a:off x="576" y="1869"/>
                <a:ext cx="695" cy="633"/>
              </a:xfrm>
              <a:prstGeom prst="flowChartAlternateProcess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rPr>
                  <a:t>classical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rPr>
                  <a:t>anneal</a:t>
                </a:r>
              </a:p>
            </p:txBody>
          </p:sp>
          <p:sp>
            <p:nvSpPr>
              <p:cNvPr id="44055" name="Line 23"/>
              <p:cNvSpPr>
                <a:spLocks noChangeShapeType="1"/>
              </p:cNvSpPr>
              <p:nvPr/>
            </p:nvSpPr>
            <p:spPr bwMode="auto">
              <a:xfrm flipV="1">
                <a:off x="1488" y="1700"/>
                <a:ext cx="0" cy="38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4056" name="Line 24"/>
              <p:cNvSpPr>
                <a:spLocks noChangeShapeType="1"/>
              </p:cNvSpPr>
              <p:nvPr/>
            </p:nvSpPr>
            <p:spPr bwMode="auto">
              <a:xfrm flipH="1">
                <a:off x="1271" y="2164"/>
                <a:ext cx="13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4057" name="Line 25"/>
              <p:cNvSpPr>
                <a:spLocks noChangeShapeType="1"/>
              </p:cNvSpPr>
              <p:nvPr/>
            </p:nvSpPr>
            <p:spPr bwMode="auto">
              <a:xfrm>
                <a:off x="1575" y="2164"/>
                <a:ext cx="13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4058" name="AutoShape 26"/>
              <p:cNvSpPr>
                <a:spLocks noChangeArrowheads="1"/>
              </p:cNvSpPr>
              <p:nvPr/>
            </p:nvSpPr>
            <p:spPr bwMode="auto">
              <a:xfrm>
                <a:off x="967" y="2628"/>
                <a:ext cx="955" cy="549"/>
              </a:xfrm>
              <a:prstGeom prst="flowChartInputOutpu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4059" name="Line 27"/>
              <p:cNvSpPr>
                <a:spLocks noChangeShapeType="1"/>
              </p:cNvSpPr>
              <p:nvPr/>
            </p:nvSpPr>
            <p:spPr bwMode="auto">
              <a:xfrm>
                <a:off x="1488" y="2249"/>
                <a:ext cx="0" cy="37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44060" name="Line 28"/>
              <p:cNvSpPr>
                <a:spLocks noChangeShapeType="1"/>
              </p:cNvSpPr>
              <p:nvPr/>
            </p:nvSpPr>
            <p:spPr bwMode="auto">
              <a:xfrm>
                <a:off x="1488" y="3177"/>
                <a:ext cx="0" cy="2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aphicFrame>
          <p:nvGraphicFramePr>
            <p:cNvPr id="44061" name="Object 29"/>
            <p:cNvGraphicFramePr>
              <a:graphicFrameLocks noChangeAspect="1"/>
            </p:cNvGraphicFramePr>
            <p:nvPr/>
          </p:nvGraphicFramePr>
          <p:xfrm>
            <a:off x="4224" y="1152"/>
            <a:ext cx="332" cy="2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39" name="Equation" r:id="rId3" imgW="291960" imgH="253800" progId="Equation.3">
                    <p:embed/>
                  </p:oleObj>
                </mc:Choice>
                <mc:Fallback>
                  <p:oleObj name="Equation" r:id="rId3" imgW="29196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1152"/>
                          <a:ext cx="332" cy="2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062" name="Object 30"/>
            <p:cNvGraphicFramePr>
              <a:graphicFrameLocks noChangeAspect="1"/>
            </p:cNvGraphicFramePr>
            <p:nvPr/>
          </p:nvGraphicFramePr>
          <p:xfrm>
            <a:off x="4128" y="2592"/>
            <a:ext cx="375" cy="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40" name="Equation" r:id="rId5" imgW="330120" imgH="279360" progId="Equation.3">
                    <p:embed/>
                  </p:oleObj>
                </mc:Choice>
                <mc:Fallback>
                  <p:oleObj name="Equation" r:id="rId5" imgW="33012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2592"/>
                          <a:ext cx="375" cy="3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063" name="Object 31"/>
            <p:cNvGraphicFramePr>
              <a:graphicFrameLocks noChangeAspect="1"/>
            </p:cNvGraphicFramePr>
            <p:nvPr/>
          </p:nvGraphicFramePr>
          <p:xfrm>
            <a:off x="4080" y="3360"/>
            <a:ext cx="480" cy="2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41" name="Equation" r:id="rId7" imgW="355320" imgH="215640" progId="Equation.3">
                    <p:embed/>
                  </p:oleObj>
                </mc:Choice>
                <mc:Fallback>
                  <p:oleObj name="Equation" r:id="rId7" imgW="3553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3360"/>
                          <a:ext cx="480" cy="2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3733801" y="1905000"/>
            <a:ext cx="1737856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LiHo</a:t>
            </a:r>
            <a:r>
              <a:rPr lang="en-US" sz="2000" baseline="-250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0.44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Y</a:t>
            </a:r>
            <a:r>
              <a:rPr lang="en-US" sz="2000" baseline="-250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0.54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F</a:t>
            </a:r>
            <a:r>
              <a:rPr lang="en-US" sz="2000" baseline="-250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2983406" y="5257800"/>
            <a:ext cx="3259740" cy="95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Feynmann</a:t>
            </a:r>
            <a:r>
              <a:rPr lang="ja-JP" altLang="en-US" sz="2800">
                <a:solidFill>
                  <a:srgbClr val="000000"/>
                </a:solidFill>
                <a:latin typeface="Arial"/>
                <a:ea typeface="ＭＳ Ｐゴシック" charset="0"/>
              </a:rPr>
              <a:t>’</a:t>
            </a: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800">
                <a:solidFill>
                  <a:srgbClr val="000000"/>
                </a:solidFill>
                <a:latin typeface="Arial"/>
                <a:ea typeface="ＭＳ Ｐゴシック" charset="0"/>
              </a:rPr>
              <a:t>‘</a:t>
            </a: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quantum</a:t>
            </a:r>
            <a:r>
              <a:rPr lang="ja-JP" altLang="en-US" sz="2800">
                <a:solidFill>
                  <a:srgbClr val="000000"/>
                </a:solidFill>
                <a:latin typeface="Arial"/>
                <a:ea typeface="ＭＳ Ｐゴシック" charset="0"/>
              </a:rPr>
              <a:t>’</a:t>
            </a: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 computer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579360"/>
            <a:ext cx="6553200" cy="547841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4000" b="1" dirty="0"/>
              <a:t>                  OUTLINE</a:t>
            </a:r>
          </a:p>
          <a:p>
            <a:endParaRPr lang="en-US" sz="1600" dirty="0"/>
          </a:p>
          <a:p>
            <a:pPr marL="342882" indent="-342882">
              <a:buAutoNum type="alphaUcPeriod"/>
            </a:pPr>
            <a:r>
              <a:rPr lang="en-US" sz="2800" b="1" dirty="0"/>
              <a:t> TWO STRANDS</a:t>
            </a:r>
          </a:p>
          <a:p>
            <a:endParaRPr lang="en-US" sz="800" dirty="0"/>
          </a:p>
          <a:p>
            <a:r>
              <a:rPr lang="en-US" sz="2400" b="1" dirty="0">
                <a:solidFill>
                  <a:srgbClr val="0000FF"/>
                </a:solidFill>
              </a:rPr>
              <a:t>(1) Particles as Waves</a:t>
            </a:r>
          </a:p>
          <a:p>
            <a:r>
              <a:rPr lang="en-US" sz="2400" dirty="0"/>
              <a:t>	</a:t>
            </a:r>
            <a:r>
              <a:rPr lang="en-US" sz="2400" i="1" dirty="0">
                <a:solidFill>
                  <a:srgbClr val="3366FF"/>
                </a:solidFill>
              </a:rPr>
              <a:t>Tunneling</a:t>
            </a:r>
          </a:p>
          <a:p>
            <a:endParaRPr lang="en-US" sz="800" dirty="0"/>
          </a:p>
          <a:p>
            <a:r>
              <a:rPr lang="en-US" sz="2400" b="1" dirty="0">
                <a:solidFill>
                  <a:srgbClr val="0000FF"/>
                </a:solidFill>
              </a:rPr>
              <a:t>(2) Hard Problems</a:t>
            </a:r>
          </a:p>
          <a:p>
            <a:r>
              <a:rPr lang="en-US" sz="2400" dirty="0"/>
              <a:t>	</a:t>
            </a:r>
            <a:r>
              <a:rPr lang="en-US" sz="2400" i="1" dirty="0">
                <a:solidFill>
                  <a:srgbClr val="3366FF"/>
                </a:solidFill>
              </a:rPr>
              <a:t>Circuit Boards, Proteins, Magnets</a:t>
            </a:r>
          </a:p>
          <a:p>
            <a:endParaRPr lang="en-US" sz="2400" dirty="0"/>
          </a:p>
          <a:p>
            <a:r>
              <a:rPr lang="en-US" sz="2400" b="1" dirty="0"/>
              <a:t>B</a:t>
            </a:r>
            <a:r>
              <a:rPr lang="en-US" sz="2800" b="1" dirty="0"/>
              <a:t>. BRING TWO STRANDS TOGETHER</a:t>
            </a:r>
          </a:p>
          <a:p>
            <a:endParaRPr lang="en-US" sz="800" dirty="0"/>
          </a:p>
          <a:p>
            <a:r>
              <a:rPr lang="en-US" sz="2400" dirty="0"/>
              <a:t>       </a:t>
            </a:r>
            <a:r>
              <a:rPr lang="en-US" sz="2400" b="1" dirty="0">
                <a:solidFill>
                  <a:srgbClr val="0000FF"/>
                </a:solidFill>
              </a:rPr>
              <a:t> Quantum Speed-Up</a:t>
            </a:r>
          </a:p>
          <a:p>
            <a:r>
              <a:rPr lang="en-US" sz="2400" dirty="0"/>
              <a:t>	</a:t>
            </a:r>
            <a:r>
              <a:rPr lang="en-US" sz="2400" i="1" dirty="0">
                <a:solidFill>
                  <a:srgbClr val="3366FF"/>
                </a:solidFill>
              </a:rPr>
              <a:t>Real Systems &amp; Computer Algorithms</a:t>
            </a:r>
          </a:p>
          <a:p>
            <a:r>
              <a:rPr lang="en-US" sz="2800" b="1" dirty="0"/>
              <a:t>	</a:t>
            </a:r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dirty="0"/>
              <a:t>		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A194D-BC30-A047-B6D7-AD11CBDA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532" y="5054991"/>
            <a:ext cx="2037573" cy="1803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6323DB-A62F-3241-8A44-67CA623491E5}"/>
              </a:ext>
            </a:extLst>
          </p:cNvPr>
          <p:cNvSpPr txBox="1"/>
          <p:nvPr/>
        </p:nvSpPr>
        <p:spPr>
          <a:xfrm>
            <a:off x="6390387" y="5570754"/>
            <a:ext cx="1709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Thomas F. Rosenbaum</a:t>
            </a:r>
          </a:p>
        </p:txBody>
      </p:sp>
    </p:spTree>
    <p:extLst>
      <p:ext uri="{BB962C8B-B14F-4D97-AF65-F5344CB8AC3E}">
        <p14:creationId xmlns:p14="http://schemas.microsoft.com/office/powerpoint/2010/main" val="2487448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itchis\AppData\Local\Microsoft\Windows\Temporary Internet Files\Content.Outlook\IBC2ZD5N\Untitled001 (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22578" r="4762" b="29280"/>
          <a:stretch/>
        </p:blipFill>
        <p:spPr bwMode="auto">
          <a:xfrm>
            <a:off x="457201" y="609600"/>
            <a:ext cx="8296233" cy="5669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695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aitchis\AppData\Local\Microsoft\Windows\Temporary Internet Files\Content.Outlook\IBC2ZD5N\Untitled001 (8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t="21002" r="3183" b="28104"/>
          <a:stretch/>
        </p:blipFill>
        <p:spPr bwMode="auto">
          <a:xfrm>
            <a:off x="533400" y="685797"/>
            <a:ext cx="8046720" cy="5712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733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itle &amp; Bullets - Lef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le &amp; Bullets - Left">
      <a:majorFont>
        <a:latin typeface="Didot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82AA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263750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F1F1D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F1F1D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winlogoland">
  <a:themeElements>
    <a:clrScheme name="">
      <a:dk1>
        <a:srgbClr val="000000"/>
      </a:dk1>
      <a:lt1>
        <a:srgbClr val="FFFFFF"/>
      </a:lt1>
      <a:dk2>
        <a:srgbClr val="1321F3"/>
      </a:dk2>
      <a:lt2>
        <a:srgbClr val="CECECE"/>
      </a:lt2>
      <a:accent1>
        <a:srgbClr val="3365FB"/>
      </a:accent1>
      <a:accent2>
        <a:srgbClr val="FF5008"/>
      </a:accent2>
      <a:accent3>
        <a:srgbClr val="FFFFFF"/>
      </a:accent3>
      <a:accent4>
        <a:srgbClr val="000000"/>
      </a:accent4>
      <a:accent5>
        <a:srgbClr val="ADB8FD"/>
      </a:accent5>
      <a:accent6>
        <a:srgbClr val="E74806"/>
      </a:accent6>
      <a:hlink>
        <a:srgbClr val="00DFCA"/>
      </a:hlink>
      <a:folHlink>
        <a:srgbClr val="DADADA"/>
      </a:folHlink>
    </a:clrScheme>
    <a:fontScheme name="winlogol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winlogoland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nlogolan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nlogoland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nlogoland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nlogoland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nlogoland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nlogoland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465</Words>
  <Application>Microsoft Macintosh PowerPoint</Application>
  <PresentationFormat>On-screen Show (4:3)</PresentationFormat>
  <Paragraphs>140</Paragraphs>
  <Slides>39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Zapf Dingbats</vt:lpstr>
      <vt:lpstr>Arial</vt:lpstr>
      <vt:lpstr>Calibri</vt:lpstr>
      <vt:lpstr>Didot</vt:lpstr>
      <vt:lpstr>Palatino</vt:lpstr>
      <vt:lpstr>Times</vt:lpstr>
      <vt:lpstr>Times New Roman</vt:lpstr>
      <vt:lpstr>Office Theme</vt:lpstr>
      <vt:lpstr>Default Design</vt:lpstr>
      <vt:lpstr>1_Office Theme</vt:lpstr>
      <vt:lpstr>Title &amp; Bullets - Left</vt:lpstr>
      <vt:lpstr>1_Blank</vt:lpstr>
      <vt:lpstr>winlogoland</vt:lpstr>
      <vt:lpstr>Equation</vt:lpstr>
      <vt:lpstr>Clip</vt:lpstr>
      <vt:lpstr>Image File</vt:lpstr>
      <vt:lpstr>Quantum Annealing and Computation</vt:lpstr>
      <vt:lpstr>PowerPoint Presentation</vt:lpstr>
      <vt:lpstr>PowerPoint Presentation</vt:lpstr>
      <vt:lpstr>PowerPoint Presentation</vt:lpstr>
      <vt:lpstr>Process Flowchart</vt:lpstr>
      <vt:lpstr>Process Flowchart</vt:lpstr>
      <vt:lpstr>PowerPoint Presentation</vt:lpstr>
      <vt:lpstr>PowerPoint Presentation</vt:lpstr>
      <vt:lpstr>PowerPoint Presentation</vt:lpstr>
      <vt:lpstr>PowerPoint Presentation</vt:lpstr>
      <vt:lpstr>“Material particles possess wave and particle properties.” (1924)</vt:lpstr>
      <vt:lpstr>PowerPoint Presentation</vt:lpstr>
      <vt:lpstr>PowerPoint Presentation</vt:lpstr>
      <vt:lpstr>Traveling salesman</vt:lpstr>
      <vt:lpstr>PowerPoint Presentation</vt:lpstr>
      <vt:lpstr>Circuit optimization</vt:lpstr>
      <vt:lpstr>PowerPoint Presentation</vt:lpstr>
      <vt:lpstr>Magnets: Interactions can be Simple</vt:lpstr>
      <vt:lpstr>Or, they can introduce Complexity… </vt:lpstr>
      <vt:lpstr>FRUSTRATION</vt:lpstr>
      <vt:lpstr>PowerPoint Presentation</vt:lpstr>
      <vt:lpstr>PowerPoint Presentation</vt:lpstr>
      <vt:lpstr>Quantum and Classical “Algorithms”</vt:lpstr>
      <vt:lpstr>Fluctuation Response</vt:lpstr>
      <vt:lpstr>PowerPoint Presentation</vt:lpstr>
      <vt:lpstr>PowerPoint Presentation</vt:lpstr>
      <vt:lpstr>PowerPoint Presentation</vt:lpstr>
      <vt:lpstr>It Pays to Look for Quantum Channels!</vt:lpstr>
      <vt:lpstr>Relation to‘conventional’ quantum computation</vt:lpstr>
      <vt:lpstr>PowerPoint Presentation</vt:lpstr>
      <vt:lpstr>Programmable Quantum Annealing:  D-Wave Systems (2X)</vt:lpstr>
      <vt:lpstr>Free Energy as T Decreases</vt:lpstr>
      <vt:lpstr>PowerPoint Presentation</vt:lpstr>
      <vt:lpstr>Quantum Spin Clusters</vt:lpstr>
      <vt:lpstr>     Encoding Information</vt:lpstr>
      <vt:lpstr>PowerPoint Presentation</vt:lpstr>
      <vt:lpstr>PowerPoint Presentation</vt:lpstr>
      <vt:lpstr>Summary</vt:lpstr>
      <vt:lpstr>PowerPoint Presentation</vt:lpstr>
    </vt:vector>
  </TitlesOfParts>
  <Company>University of Chicago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Aitchison</dc:creator>
  <cp:lastModifiedBy>Thomas F. Rosenbaum</cp:lastModifiedBy>
  <cp:revision>114</cp:revision>
  <dcterms:created xsi:type="dcterms:W3CDTF">2012-10-01T14:06:31Z</dcterms:created>
  <dcterms:modified xsi:type="dcterms:W3CDTF">2019-11-22T17:43:22Z</dcterms:modified>
</cp:coreProperties>
</file>