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345" r:id="rId2"/>
    <p:sldId id="264" r:id="rId3"/>
    <p:sldId id="272" r:id="rId4"/>
    <p:sldId id="287" r:id="rId5"/>
    <p:sldId id="346" r:id="rId6"/>
    <p:sldId id="347" r:id="rId7"/>
    <p:sldId id="266" r:id="rId8"/>
    <p:sldId id="348" r:id="rId9"/>
    <p:sldId id="349" r:id="rId10"/>
    <p:sldId id="354" r:id="rId11"/>
    <p:sldId id="352" r:id="rId12"/>
    <p:sldId id="355" r:id="rId13"/>
    <p:sldId id="360" r:id="rId14"/>
    <p:sldId id="350" r:id="rId15"/>
    <p:sldId id="351" r:id="rId16"/>
    <p:sldId id="357" r:id="rId17"/>
    <p:sldId id="361" r:id="rId18"/>
    <p:sldId id="362" r:id="rId19"/>
    <p:sldId id="377" r:id="rId20"/>
    <p:sldId id="358" r:id="rId21"/>
    <p:sldId id="380" r:id="rId22"/>
    <p:sldId id="363" r:id="rId23"/>
    <p:sldId id="381" r:id="rId24"/>
    <p:sldId id="375" r:id="rId25"/>
    <p:sldId id="365" r:id="rId26"/>
    <p:sldId id="382" r:id="rId27"/>
    <p:sldId id="366" r:id="rId28"/>
    <p:sldId id="383" r:id="rId29"/>
    <p:sldId id="373" r:id="rId30"/>
    <p:sldId id="384" r:id="rId31"/>
    <p:sldId id="371" r:id="rId32"/>
    <p:sldId id="385" r:id="rId33"/>
    <p:sldId id="386" r:id="rId34"/>
    <p:sldId id="369" r:id="rId35"/>
    <p:sldId id="368" r:id="rId3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8690" autoAdjust="0"/>
  </p:normalViewPr>
  <p:slideViewPr>
    <p:cSldViewPr snapToGrid="0" snapToObjects="1">
      <p:cViewPr>
        <p:scale>
          <a:sx n="110" d="100"/>
          <a:sy n="110" d="100"/>
        </p:scale>
        <p:origin x="-392" y="-3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6654B8-D1CC-474C-9D06-0D7AC872ADB7}" type="datetimeFigureOut">
              <a:rPr lang="fr-FR" smtClean="0"/>
              <a:t>12-05-28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985273-CE3B-6243-8025-42BBAFF98F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0778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FB71B-420C-EB45-BCA6-FFEE8BD03566}" type="datetimeFigureOut">
              <a:rPr lang="fr-FR" smtClean="0"/>
              <a:t>12-05-28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8042A-3C1A-C241-B712-B6C5E248085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6973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FB71B-420C-EB45-BCA6-FFEE8BD03566}" type="datetimeFigureOut">
              <a:rPr lang="fr-FR" smtClean="0"/>
              <a:t>12-05-28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8042A-3C1A-C241-B712-B6C5E248085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0702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FB71B-420C-EB45-BCA6-FFEE8BD03566}" type="datetimeFigureOut">
              <a:rPr lang="fr-FR" smtClean="0"/>
              <a:t>12-05-28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8042A-3C1A-C241-B712-B6C5E248085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6567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FB71B-420C-EB45-BCA6-FFEE8BD03566}" type="datetimeFigureOut">
              <a:rPr lang="fr-FR" smtClean="0"/>
              <a:t>12-05-28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8042A-3C1A-C241-B712-B6C5E248085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1321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FB71B-420C-EB45-BCA6-FFEE8BD03566}" type="datetimeFigureOut">
              <a:rPr lang="fr-FR" smtClean="0"/>
              <a:t>12-05-28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8042A-3C1A-C241-B712-B6C5E248085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0730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FB71B-420C-EB45-BCA6-FFEE8BD03566}" type="datetimeFigureOut">
              <a:rPr lang="fr-FR" smtClean="0"/>
              <a:t>12-05-28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8042A-3C1A-C241-B712-B6C5E248085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5221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FB71B-420C-EB45-BCA6-FFEE8BD03566}" type="datetimeFigureOut">
              <a:rPr lang="fr-FR" smtClean="0"/>
              <a:t>12-05-28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8042A-3C1A-C241-B712-B6C5E248085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8529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FB71B-420C-EB45-BCA6-FFEE8BD03566}" type="datetimeFigureOut">
              <a:rPr lang="fr-FR" smtClean="0"/>
              <a:t>12-05-28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8042A-3C1A-C241-B712-B6C5E248085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7678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FB71B-420C-EB45-BCA6-FFEE8BD03566}" type="datetimeFigureOut">
              <a:rPr lang="fr-FR" smtClean="0"/>
              <a:t>12-05-28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8042A-3C1A-C241-B712-B6C5E248085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9089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FB71B-420C-EB45-BCA6-FFEE8BD03566}" type="datetimeFigureOut">
              <a:rPr lang="fr-FR" smtClean="0"/>
              <a:t>12-05-28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8042A-3C1A-C241-B712-B6C5E248085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3550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FB71B-420C-EB45-BCA6-FFEE8BD03566}" type="datetimeFigureOut">
              <a:rPr lang="fr-FR" smtClean="0"/>
              <a:t>12-05-28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8042A-3C1A-C241-B712-B6C5E248085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1908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FB71B-420C-EB45-BCA6-FFEE8BD03566}" type="datetimeFigureOut">
              <a:rPr lang="fr-FR" smtClean="0"/>
              <a:t>12-05-28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8042A-3C1A-C241-B712-B6C5E248085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2360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wmf"/><Relationship Id="rId3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wmf"/><Relationship Id="rId3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wmf"/><Relationship Id="rId3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emf"/><Relationship Id="rId3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Relationship Id="rId3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emf"/><Relationship Id="rId3" Type="http://schemas.openxmlformats.org/officeDocument/2006/relationships/image" Target="../media/image2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emf"/><Relationship Id="rId3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2.wmf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wmf"/><Relationship Id="rId5" Type="http://schemas.openxmlformats.org/officeDocument/2006/relationships/image" Target="../media/image5.w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wmf"/><Relationship Id="rId3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wmf"/><Relationship Id="rId3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fr-FR" sz="2400" dirty="0" smtClean="0">
                <a:latin typeface="Candara"/>
                <a:cs typeface="Candara"/>
              </a:rPr>
              <a:t>QCP for </a:t>
            </a:r>
            <a:r>
              <a:rPr lang="fr-FR" sz="2400" dirty="0" err="1" smtClean="0">
                <a:latin typeface="Candara"/>
                <a:cs typeface="Candara"/>
              </a:rPr>
              <a:t>stripe</a:t>
            </a:r>
            <a:r>
              <a:rPr lang="fr-FR" sz="2400" dirty="0" smtClean="0">
                <a:latin typeface="Candara"/>
                <a:cs typeface="Candara"/>
              </a:rPr>
              <a:t> </a:t>
            </a:r>
            <a:r>
              <a:rPr lang="fr-FR" sz="2400" dirty="0" err="1" smtClean="0">
                <a:latin typeface="Candara"/>
                <a:cs typeface="Candara"/>
              </a:rPr>
              <a:t>order</a:t>
            </a:r>
            <a:r>
              <a:rPr lang="fr-FR" sz="2400" dirty="0" smtClean="0">
                <a:latin typeface="Candara"/>
                <a:cs typeface="Candara"/>
              </a:rPr>
              <a:t> : An </a:t>
            </a:r>
            <a:r>
              <a:rPr lang="fr-FR" sz="2400" dirty="0" err="1" smtClean="0">
                <a:latin typeface="Candara"/>
                <a:cs typeface="Candara"/>
              </a:rPr>
              <a:t>organizing</a:t>
            </a:r>
            <a:r>
              <a:rPr lang="fr-FR" sz="2400" dirty="0" smtClean="0">
                <a:latin typeface="Candara"/>
                <a:cs typeface="Candara"/>
              </a:rPr>
              <a:t> </a:t>
            </a:r>
            <a:r>
              <a:rPr lang="fr-FR" sz="2400" dirty="0" err="1" smtClean="0">
                <a:latin typeface="Candara"/>
                <a:cs typeface="Candara"/>
              </a:rPr>
              <a:t>principle</a:t>
            </a:r>
            <a:r>
              <a:rPr lang="fr-FR" sz="2400" dirty="0" smtClean="0">
                <a:latin typeface="Candara"/>
                <a:cs typeface="Candara"/>
              </a:rPr>
              <a:t> of </a:t>
            </a:r>
            <a:r>
              <a:rPr lang="fr-FR" sz="2400" dirty="0" err="1" smtClean="0">
                <a:latin typeface="Candara"/>
                <a:cs typeface="Candara"/>
              </a:rPr>
              <a:t>cuprates</a:t>
            </a:r>
            <a:endParaRPr lang="fr-FR" sz="2400" dirty="0">
              <a:latin typeface="Candara"/>
              <a:cs typeface="Candara"/>
            </a:endParaRP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1766920" y="1838158"/>
            <a:ext cx="5618545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CA" sz="3200" dirty="0">
                <a:latin typeface="Candara"/>
                <a:cs typeface="Candara"/>
              </a:rPr>
              <a:t>Louis Taillefer</a:t>
            </a:r>
          </a:p>
          <a:p>
            <a:pPr algn="ctr">
              <a:spcBef>
                <a:spcPct val="50000"/>
              </a:spcBef>
            </a:pPr>
            <a:r>
              <a:rPr lang="fr-CA" sz="2400" dirty="0" err="1" smtClean="0">
                <a:solidFill>
                  <a:srgbClr val="009900"/>
                </a:solidFill>
                <a:latin typeface="Candara"/>
                <a:cs typeface="Candara"/>
              </a:rPr>
              <a:t>University</a:t>
            </a:r>
            <a:r>
              <a:rPr lang="fr-CA" sz="2400" dirty="0" smtClean="0">
                <a:solidFill>
                  <a:srgbClr val="009900"/>
                </a:solidFill>
                <a:latin typeface="Candara"/>
                <a:cs typeface="Candara"/>
              </a:rPr>
              <a:t> of Sherbrooke</a:t>
            </a:r>
          </a:p>
          <a:p>
            <a:pPr algn="ctr">
              <a:spcBef>
                <a:spcPct val="50000"/>
              </a:spcBef>
            </a:pPr>
            <a:r>
              <a:rPr lang="fr-CA" sz="2400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Canadian Institute for Advanced </a:t>
            </a:r>
            <a:r>
              <a:rPr lang="fr-CA" sz="2400" dirty="0" err="1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Research</a:t>
            </a:r>
            <a:endParaRPr lang="fr-CA" sz="2400" dirty="0">
              <a:solidFill>
                <a:schemeClr val="bg1">
                  <a:lumMod val="50000"/>
                </a:schemeClr>
              </a:solidFill>
              <a:latin typeface="Candara"/>
              <a:cs typeface="Candar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56834" y="5547836"/>
            <a:ext cx="5662082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1600" dirty="0" err="1" smtClean="0">
                <a:solidFill>
                  <a:srgbClr val="0000FF"/>
                </a:solidFill>
              </a:rPr>
              <a:t>Doiron</a:t>
            </a:r>
            <a:r>
              <a:rPr lang="fr-FR" sz="1600" dirty="0" err="1">
                <a:solidFill>
                  <a:srgbClr val="0000FF"/>
                </a:solidFill>
              </a:rPr>
              <a:t>-</a:t>
            </a:r>
            <a:r>
              <a:rPr lang="fr-FR" sz="1600" dirty="0" err="1" smtClean="0">
                <a:solidFill>
                  <a:srgbClr val="0000FF"/>
                </a:solidFill>
              </a:rPr>
              <a:t>Leyraud</a:t>
            </a:r>
            <a:r>
              <a:rPr lang="fr-FR" sz="1600" dirty="0">
                <a:solidFill>
                  <a:srgbClr val="0000FF"/>
                </a:solidFill>
              </a:rPr>
              <a:t> &amp;</a:t>
            </a:r>
            <a:r>
              <a:rPr lang="fr-FR" sz="1600" dirty="0" smtClean="0">
                <a:solidFill>
                  <a:srgbClr val="0000FF"/>
                </a:solidFill>
              </a:rPr>
              <a:t> Taillefer, arXiv</a:t>
            </a:r>
            <a:r>
              <a:rPr lang="fr-FR" sz="1600" dirty="0">
                <a:solidFill>
                  <a:srgbClr val="0000FF"/>
                </a:solidFill>
              </a:rPr>
              <a:t>:</a:t>
            </a:r>
            <a:r>
              <a:rPr lang="fr-FR" sz="1600" dirty="0" smtClean="0">
                <a:solidFill>
                  <a:srgbClr val="0000FF"/>
                </a:solidFill>
              </a:rPr>
              <a:t>1204.0490</a:t>
            </a:r>
          </a:p>
          <a:p>
            <a:pPr algn="ctr">
              <a:spcAft>
                <a:spcPts val="600"/>
              </a:spcAft>
            </a:pPr>
            <a:r>
              <a:rPr lang="fr-FR" sz="1600" dirty="0" smtClean="0">
                <a:solidFill>
                  <a:srgbClr val="0000FF"/>
                </a:solidFill>
              </a:rPr>
              <a:t>Taillefer, </a:t>
            </a:r>
            <a:r>
              <a:rPr lang="fr-FR" sz="1600" dirty="0" err="1" smtClean="0">
                <a:solidFill>
                  <a:srgbClr val="0000FF"/>
                </a:solidFill>
              </a:rPr>
              <a:t>Annual</a:t>
            </a:r>
            <a:r>
              <a:rPr lang="fr-FR" sz="1600" dirty="0" smtClean="0">
                <a:solidFill>
                  <a:srgbClr val="0000FF"/>
                </a:solidFill>
              </a:rPr>
              <a:t> </a:t>
            </a:r>
            <a:r>
              <a:rPr lang="fr-FR" sz="1600" dirty="0" err="1" smtClean="0">
                <a:solidFill>
                  <a:srgbClr val="0000FF"/>
                </a:solidFill>
              </a:rPr>
              <a:t>Review</a:t>
            </a:r>
            <a:r>
              <a:rPr lang="fr-FR" sz="1600" dirty="0" smtClean="0">
                <a:solidFill>
                  <a:srgbClr val="0000FF"/>
                </a:solidFill>
              </a:rPr>
              <a:t> of CMP </a:t>
            </a:r>
            <a:r>
              <a:rPr lang="fr-FR" sz="1600" b="1" dirty="0" smtClean="0">
                <a:solidFill>
                  <a:srgbClr val="0000FF"/>
                </a:solidFill>
              </a:rPr>
              <a:t>1</a:t>
            </a:r>
            <a:r>
              <a:rPr lang="fr-FR" sz="1600" dirty="0" smtClean="0">
                <a:solidFill>
                  <a:srgbClr val="0000FF"/>
                </a:solidFill>
              </a:rPr>
              <a:t>, 51 (2010)</a:t>
            </a:r>
            <a:endParaRPr lang="fr-FR" sz="1600" dirty="0">
              <a:solidFill>
                <a:srgbClr val="0000FF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122340" y="5873748"/>
            <a:ext cx="15394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</a:rPr>
              <a:t>arXiv</a:t>
            </a: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:1003.2972</a:t>
            </a:r>
          </a:p>
          <a:p>
            <a:endParaRPr lang="fr-FR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06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fr-FR" sz="2800" dirty="0" smtClean="0">
                <a:latin typeface="Candara"/>
                <a:cs typeface="Candara"/>
              </a:rPr>
              <a:t>     </a:t>
            </a:r>
            <a:r>
              <a:rPr lang="fr-FR" sz="2800" dirty="0" err="1" smtClean="0">
                <a:latin typeface="Candara"/>
                <a:cs typeface="Candara"/>
              </a:rPr>
              <a:t>Iron-based</a:t>
            </a:r>
            <a:r>
              <a:rPr lang="fr-FR" sz="2800" dirty="0" smtClean="0">
                <a:latin typeface="Candara"/>
                <a:cs typeface="Candara"/>
              </a:rPr>
              <a:t> </a:t>
            </a:r>
            <a:r>
              <a:rPr lang="fr-FR" sz="2800" dirty="0" err="1" smtClean="0">
                <a:latin typeface="Candara"/>
                <a:cs typeface="Candara"/>
              </a:rPr>
              <a:t>superconductors</a:t>
            </a:r>
            <a:r>
              <a:rPr lang="fr-FR" sz="2800" dirty="0" smtClean="0">
                <a:latin typeface="Candara"/>
                <a:cs typeface="Candara"/>
              </a:rPr>
              <a:t>					</a:t>
            </a:r>
            <a:r>
              <a:rPr lang="fr-FR" sz="2800" dirty="0" smtClean="0">
                <a:solidFill>
                  <a:srgbClr val="7F7F7F"/>
                </a:solidFill>
                <a:latin typeface="Candara"/>
                <a:cs typeface="Candara"/>
              </a:rPr>
              <a:t>BaFe</a:t>
            </a:r>
            <a:r>
              <a:rPr lang="fr-FR" sz="2800" baseline="-25000" dirty="0" smtClean="0">
                <a:solidFill>
                  <a:srgbClr val="7F7F7F"/>
                </a:solidFill>
                <a:latin typeface="Candara"/>
                <a:cs typeface="Candara"/>
              </a:rPr>
              <a:t>2</a:t>
            </a:r>
            <a:r>
              <a:rPr lang="fr-FR" sz="2800" dirty="0" smtClean="0">
                <a:solidFill>
                  <a:srgbClr val="7F7F7F"/>
                </a:solidFill>
                <a:latin typeface="Candara"/>
                <a:cs typeface="Candara"/>
              </a:rPr>
              <a:t>As</a:t>
            </a:r>
            <a:r>
              <a:rPr lang="fr-FR" sz="2800" baseline="-25000" dirty="0" smtClean="0">
                <a:solidFill>
                  <a:srgbClr val="7F7F7F"/>
                </a:solidFill>
                <a:latin typeface="Candara"/>
                <a:cs typeface="Candara"/>
              </a:rPr>
              <a:t>2</a:t>
            </a:r>
            <a:endParaRPr lang="fr-FR" sz="2800" baseline="-25000" dirty="0">
              <a:solidFill>
                <a:srgbClr val="7F7F7F"/>
              </a:solidFill>
              <a:latin typeface="Candara"/>
              <a:cs typeface="Candar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41810" y="3861076"/>
            <a:ext cx="3480440" cy="2662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ndara"/>
                <a:cs typeface="Candara"/>
              </a:rPr>
              <a:t> </a:t>
            </a:r>
            <a:endParaRPr lang="fr-CA" i="1" dirty="0">
              <a:latin typeface="Candara"/>
              <a:cs typeface="Candara"/>
            </a:endParaRPr>
          </a:p>
          <a:p>
            <a:pPr lvl="0">
              <a:spcAft>
                <a:spcPts val="1200"/>
              </a:spcAft>
            </a:pPr>
            <a:r>
              <a:rPr lang="en-US" b="1" dirty="0" smtClean="0">
                <a:latin typeface="Candara"/>
                <a:cs typeface="Candara"/>
              </a:rPr>
              <a:t>QCP for SDW order</a:t>
            </a:r>
            <a:endParaRPr lang="fr-CA" b="1" i="1" dirty="0"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en-CA" sz="1600" dirty="0" smtClean="0">
                <a:latin typeface="Candara"/>
                <a:cs typeface="Candara"/>
              </a:rPr>
              <a:t>Quantum critical point (QCP)</a:t>
            </a:r>
            <a:endParaRPr lang="fr-CA" sz="1600" dirty="0"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smtClean="0">
                <a:latin typeface="Candara"/>
                <a:cs typeface="Candara"/>
              </a:rPr>
              <a:t>Spin-</a:t>
            </a:r>
            <a:r>
              <a:rPr lang="fr-CA" sz="1600" dirty="0" err="1" smtClean="0">
                <a:latin typeface="Candara"/>
                <a:cs typeface="Candara"/>
              </a:rPr>
              <a:t>density</a:t>
            </a:r>
            <a:r>
              <a:rPr lang="fr-CA" sz="1600" dirty="0" smtClean="0">
                <a:latin typeface="Candara"/>
                <a:cs typeface="Candara"/>
              </a:rPr>
              <a:t>-</a:t>
            </a:r>
            <a:r>
              <a:rPr lang="fr-CA" sz="1600" dirty="0" err="1" smtClean="0">
                <a:latin typeface="Candara"/>
                <a:cs typeface="Candara"/>
              </a:rPr>
              <a:t>wave</a:t>
            </a:r>
            <a:r>
              <a:rPr lang="fr-CA" sz="1600" dirty="0" smtClean="0">
                <a:latin typeface="Candara"/>
                <a:cs typeface="Candara"/>
              </a:rPr>
              <a:t> (SDW) </a:t>
            </a:r>
            <a:r>
              <a:rPr lang="fr-CA" sz="1600" dirty="0" err="1" smtClean="0">
                <a:latin typeface="Candara"/>
                <a:cs typeface="Candara"/>
              </a:rPr>
              <a:t>order</a:t>
            </a:r>
            <a:endParaRPr lang="fr-CA" sz="1600" dirty="0"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smtClean="0">
                <a:latin typeface="Candara"/>
                <a:cs typeface="Candara"/>
              </a:rPr>
              <a:t>Fermi-surface reconstruction (FSR)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>
                <a:latin typeface="Candara"/>
                <a:cs typeface="Candara"/>
              </a:rPr>
              <a:t>Linear-</a:t>
            </a:r>
            <a:r>
              <a:rPr lang="fr-CA" sz="1600" i="1" dirty="0" err="1">
                <a:latin typeface="Candara"/>
                <a:cs typeface="Candara"/>
              </a:rPr>
              <a:t>T</a:t>
            </a:r>
            <a:r>
              <a:rPr lang="fr-CA" sz="1600" dirty="0">
                <a:latin typeface="Candara"/>
                <a:cs typeface="Candara"/>
              </a:rPr>
              <a:t> </a:t>
            </a:r>
            <a:r>
              <a:rPr lang="fr-CA" sz="1600" dirty="0" err="1">
                <a:latin typeface="Candara"/>
                <a:cs typeface="Candara"/>
              </a:rPr>
              <a:t>resistivity</a:t>
            </a:r>
            <a:r>
              <a:rPr lang="fr-CA" sz="1600" dirty="0">
                <a:latin typeface="Candara"/>
                <a:cs typeface="Candara"/>
              </a:rPr>
              <a:t> (</a:t>
            </a:r>
            <a:r>
              <a:rPr lang="fr-CA" sz="1600" i="1" dirty="0">
                <a:latin typeface="Candara"/>
                <a:cs typeface="Candara"/>
              </a:rPr>
              <a:t>A</a:t>
            </a:r>
            <a:r>
              <a:rPr lang="fr-CA" sz="1600" dirty="0">
                <a:latin typeface="Candara"/>
                <a:cs typeface="Candara"/>
              </a:rPr>
              <a:t>)</a:t>
            </a: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i="1" dirty="0" smtClean="0">
                <a:latin typeface="Candara"/>
                <a:cs typeface="Candara"/>
              </a:rPr>
              <a:t>T</a:t>
            </a:r>
            <a:r>
              <a:rPr lang="fr-CA" sz="1600" baseline="-25000" dirty="0" smtClean="0">
                <a:latin typeface="Candara"/>
                <a:cs typeface="Candara"/>
              </a:rPr>
              <a:t>c</a:t>
            </a:r>
            <a:r>
              <a:rPr lang="fr-CA" sz="1600" dirty="0" smtClean="0">
                <a:latin typeface="Candara"/>
                <a:cs typeface="Candara"/>
              </a:rPr>
              <a:t> </a:t>
            </a:r>
            <a:r>
              <a:rPr lang="fr-CA" sz="1600" dirty="0" err="1" smtClean="0">
                <a:latin typeface="Candara"/>
                <a:cs typeface="Candara"/>
              </a:rPr>
              <a:t>dome</a:t>
            </a:r>
            <a:r>
              <a:rPr lang="fr-CA" sz="1600" dirty="0" smtClean="0">
                <a:latin typeface="Candara"/>
                <a:cs typeface="Candara"/>
              </a:rPr>
              <a:t> </a:t>
            </a: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i="1" dirty="0" smtClean="0">
                <a:latin typeface="Candara"/>
                <a:cs typeface="Candara"/>
              </a:rPr>
              <a:t>A</a:t>
            </a:r>
            <a:r>
              <a:rPr lang="fr-CA" sz="1600" dirty="0" smtClean="0">
                <a:latin typeface="Candara"/>
                <a:cs typeface="Candara"/>
              </a:rPr>
              <a:t> ~ </a:t>
            </a:r>
            <a:r>
              <a:rPr lang="fr-CA" sz="1600" i="1" dirty="0">
                <a:latin typeface="Candara"/>
                <a:cs typeface="Candara"/>
              </a:rPr>
              <a:t>T</a:t>
            </a:r>
            <a:r>
              <a:rPr lang="fr-CA" sz="1600" baseline="-25000" dirty="0">
                <a:latin typeface="Candara"/>
                <a:cs typeface="Candara"/>
              </a:rPr>
              <a:t>c</a:t>
            </a:r>
            <a:r>
              <a:rPr lang="fr-CA" sz="1600" dirty="0">
                <a:latin typeface="Candara"/>
                <a:cs typeface="Candara"/>
              </a:rPr>
              <a:t> </a:t>
            </a:r>
            <a:endParaRPr lang="fr-CA" sz="1600" dirty="0" smtClean="0">
              <a:latin typeface="Candara"/>
              <a:cs typeface="Candara"/>
            </a:endParaRPr>
          </a:p>
        </p:txBody>
      </p:sp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10" y="1320275"/>
            <a:ext cx="2718329" cy="2540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684651" y="6292862"/>
            <a:ext cx="177910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400" dirty="0" err="1" smtClean="0">
                <a:solidFill>
                  <a:srgbClr val="0000FF"/>
                </a:solidFill>
              </a:rPr>
              <a:t>Nakai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i="1" dirty="0" smtClean="0">
                <a:solidFill>
                  <a:srgbClr val="0000FF"/>
                </a:solidFill>
              </a:rPr>
              <a:t>et al., </a:t>
            </a:r>
            <a:r>
              <a:rPr lang="en-US" sz="1400" dirty="0" smtClean="0">
                <a:solidFill>
                  <a:srgbClr val="0000FF"/>
                </a:solidFill>
              </a:rPr>
              <a:t>PRB 2010</a:t>
            </a:r>
            <a:endParaRPr lang="en-CA" sz="1400" dirty="0">
              <a:solidFill>
                <a:srgbClr val="0000FF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857" y="1742009"/>
            <a:ext cx="4114800" cy="25908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725583" y="1301497"/>
            <a:ext cx="1911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7F7F7F"/>
                </a:solidFill>
                <a:latin typeface="Candara"/>
                <a:cs typeface="Candara"/>
              </a:rPr>
              <a:t>P-</a:t>
            </a:r>
            <a:r>
              <a:rPr lang="fr-FR" dirty="0" err="1" smtClean="0">
                <a:solidFill>
                  <a:srgbClr val="7F7F7F"/>
                </a:solidFill>
                <a:latin typeface="Candara"/>
                <a:cs typeface="Candara"/>
              </a:rPr>
              <a:t>doped</a:t>
            </a:r>
            <a:r>
              <a:rPr lang="fr-FR" dirty="0" smtClean="0">
                <a:solidFill>
                  <a:srgbClr val="7F7F7F"/>
                </a:solidFill>
                <a:latin typeface="Candara"/>
                <a:cs typeface="Candara"/>
              </a:rPr>
              <a:t> BaFe</a:t>
            </a:r>
            <a:r>
              <a:rPr lang="fr-FR" baseline="-25000" dirty="0" smtClean="0">
                <a:solidFill>
                  <a:srgbClr val="7F7F7F"/>
                </a:solidFill>
                <a:latin typeface="Candara"/>
                <a:cs typeface="Candara"/>
              </a:rPr>
              <a:t>2</a:t>
            </a:r>
            <a:r>
              <a:rPr lang="fr-FR" dirty="0" smtClean="0">
                <a:solidFill>
                  <a:srgbClr val="7F7F7F"/>
                </a:solidFill>
                <a:latin typeface="Candara"/>
                <a:cs typeface="Candara"/>
              </a:rPr>
              <a:t>As</a:t>
            </a:r>
            <a:r>
              <a:rPr lang="fr-FR" baseline="-25000" dirty="0" smtClean="0">
                <a:solidFill>
                  <a:srgbClr val="7F7F7F"/>
                </a:solidFill>
                <a:latin typeface="Candara"/>
                <a:cs typeface="Candara"/>
              </a:rPr>
              <a:t>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82884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fr-FR" sz="2800" dirty="0" smtClean="0">
                <a:latin typeface="Candara"/>
                <a:cs typeface="Candara"/>
              </a:rPr>
              <a:t>     </a:t>
            </a:r>
            <a:r>
              <a:rPr lang="fr-FR" sz="2800" dirty="0" err="1" smtClean="0">
                <a:latin typeface="Candara"/>
                <a:cs typeface="Candara"/>
              </a:rPr>
              <a:t>Iron-based</a:t>
            </a:r>
            <a:r>
              <a:rPr lang="fr-FR" sz="2800" dirty="0" smtClean="0">
                <a:latin typeface="Candara"/>
                <a:cs typeface="Candara"/>
              </a:rPr>
              <a:t> </a:t>
            </a:r>
            <a:r>
              <a:rPr lang="fr-FR" sz="2800" dirty="0" err="1" smtClean="0">
                <a:latin typeface="Candara"/>
                <a:cs typeface="Candara"/>
              </a:rPr>
              <a:t>superconductors</a:t>
            </a:r>
            <a:r>
              <a:rPr lang="fr-FR" sz="2800" dirty="0" smtClean="0">
                <a:latin typeface="Candara"/>
                <a:cs typeface="Candara"/>
              </a:rPr>
              <a:t>					</a:t>
            </a:r>
            <a:r>
              <a:rPr lang="fr-FR" sz="2800" dirty="0" smtClean="0">
                <a:solidFill>
                  <a:srgbClr val="7F7F7F"/>
                </a:solidFill>
                <a:latin typeface="Candara"/>
                <a:cs typeface="Candara"/>
              </a:rPr>
              <a:t>BaFe</a:t>
            </a:r>
            <a:r>
              <a:rPr lang="fr-FR" sz="2800" baseline="-25000" dirty="0" smtClean="0">
                <a:solidFill>
                  <a:srgbClr val="7F7F7F"/>
                </a:solidFill>
                <a:latin typeface="Candara"/>
                <a:cs typeface="Candara"/>
              </a:rPr>
              <a:t>2</a:t>
            </a:r>
            <a:r>
              <a:rPr lang="fr-FR" sz="2800" dirty="0" smtClean="0">
                <a:solidFill>
                  <a:srgbClr val="7F7F7F"/>
                </a:solidFill>
                <a:latin typeface="Candara"/>
                <a:cs typeface="Candara"/>
              </a:rPr>
              <a:t>As</a:t>
            </a:r>
            <a:r>
              <a:rPr lang="fr-FR" sz="2800" baseline="-25000" dirty="0" smtClean="0">
                <a:solidFill>
                  <a:srgbClr val="7F7F7F"/>
                </a:solidFill>
                <a:latin typeface="Candara"/>
                <a:cs typeface="Candara"/>
              </a:rPr>
              <a:t>2</a:t>
            </a:r>
            <a:endParaRPr lang="fr-FR" sz="2800" baseline="-25000" dirty="0">
              <a:solidFill>
                <a:srgbClr val="7F7F7F"/>
              </a:solidFill>
              <a:latin typeface="Candara"/>
              <a:cs typeface="Candar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41810" y="3861076"/>
            <a:ext cx="3480440" cy="2662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ndara"/>
                <a:cs typeface="Candara"/>
              </a:rPr>
              <a:t> </a:t>
            </a:r>
            <a:endParaRPr lang="fr-CA" i="1" dirty="0">
              <a:latin typeface="Candara"/>
              <a:cs typeface="Candara"/>
            </a:endParaRPr>
          </a:p>
          <a:p>
            <a:pPr lvl="0">
              <a:spcAft>
                <a:spcPts val="1200"/>
              </a:spcAft>
            </a:pPr>
            <a:r>
              <a:rPr lang="en-US" b="1" dirty="0" smtClean="0">
                <a:latin typeface="Candara"/>
                <a:cs typeface="Candara"/>
              </a:rPr>
              <a:t>QCP for SDW order</a:t>
            </a:r>
            <a:endParaRPr lang="fr-CA" b="1" i="1" dirty="0"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en-CA" sz="1600" dirty="0" smtClean="0">
                <a:latin typeface="Candara"/>
                <a:cs typeface="Candara"/>
              </a:rPr>
              <a:t>Quantum critical point (QCP)</a:t>
            </a:r>
            <a:endParaRPr lang="fr-CA" sz="1600" dirty="0"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smtClean="0">
                <a:latin typeface="Candara"/>
                <a:cs typeface="Candara"/>
              </a:rPr>
              <a:t>Spin-</a:t>
            </a:r>
            <a:r>
              <a:rPr lang="fr-CA" sz="1600" dirty="0" err="1" smtClean="0">
                <a:latin typeface="Candara"/>
                <a:cs typeface="Candara"/>
              </a:rPr>
              <a:t>density</a:t>
            </a:r>
            <a:r>
              <a:rPr lang="fr-CA" sz="1600" dirty="0" smtClean="0">
                <a:latin typeface="Candara"/>
                <a:cs typeface="Candara"/>
              </a:rPr>
              <a:t>-</a:t>
            </a:r>
            <a:r>
              <a:rPr lang="fr-CA" sz="1600" dirty="0" err="1" smtClean="0">
                <a:latin typeface="Candara"/>
                <a:cs typeface="Candara"/>
              </a:rPr>
              <a:t>wave</a:t>
            </a:r>
            <a:r>
              <a:rPr lang="fr-CA" sz="1600" dirty="0" smtClean="0">
                <a:latin typeface="Candara"/>
                <a:cs typeface="Candara"/>
              </a:rPr>
              <a:t> (SDW) </a:t>
            </a:r>
            <a:r>
              <a:rPr lang="fr-CA" sz="1600" dirty="0" err="1" smtClean="0">
                <a:latin typeface="Candara"/>
                <a:cs typeface="Candara"/>
              </a:rPr>
              <a:t>order</a:t>
            </a:r>
            <a:endParaRPr lang="fr-CA" sz="1600" dirty="0"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smtClean="0">
                <a:latin typeface="Candara"/>
                <a:cs typeface="Candara"/>
              </a:rPr>
              <a:t>Fermi-surface reconstruction (FSR)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>
                <a:latin typeface="Candara"/>
                <a:cs typeface="Candara"/>
              </a:rPr>
              <a:t>Linear-</a:t>
            </a:r>
            <a:r>
              <a:rPr lang="fr-CA" sz="1600" i="1" dirty="0" err="1">
                <a:latin typeface="Candara"/>
                <a:cs typeface="Candara"/>
              </a:rPr>
              <a:t>T</a:t>
            </a:r>
            <a:r>
              <a:rPr lang="fr-CA" sz="1600" dirty="0">
                <a:latin typeface="Candara"/>
                <a:cs typeface="Candara"/>
              </a:rPr>
              <a:t> </a:t>
            </a:r>
            <a:r>
              <a:rPr lang="fr-CA" sz="1600" dirty="0" err="1">
                <a:latin typeface="Candara"/>
                <a:cs typeface="Candara"/>
              </a:rPr>
              <a:t>resistivity</a:t>
            </a:r>
            <a:r>
              <a:rPr lang="fr-CA" sz="1600" dirty="0">
                <a:latin typeface="Candara"/>
                <a:cs typeface="Candara"/>
              </a:rPr>
              <a:t> (</a:t>
            </a:r>
            <a:r>
              <a:rPr lang="fr-CA" sz="1600" i="1" dirty="0">
                <a:latin typeface="Candara"/>
                <a:cs typeface="Candara"/>
              </a:rPr>
              <a:t>A</a:t>
            </a:r>
            <a:r>
              <a:rPr lang="fr-CA" sz="1600" dirty="0">
                <a:latin typeface="Candara"/>
                <a:cs typeface="Candara"/>
              </a:rPr>
              <a:t>)</a:t>
            </a: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i="1" dirty="0" smtClean="0">
                <a:latin typeface="Candara"/>
                <a:cs typeface="Candara"/>
              </a:rPr>
              <a:t>T</a:t>
            </a:r>
            <a:r>
              <a:rPr lang="fr-CA" sz="1600" baseline="-25000" dirty="0" smtClean="0">
                <a:latin typeface="Candara"/>
                <a:cs typeface="Candara"/>
              </a:rPr>
              <a:t>c</a:t>
            </a:r>
            <a:r>
              <a:rPr lang="fr-CA" sz="1600" dirty="0" smtClean="0">
                <a:latin typeface="Candara"/>
                <a:cs typeface="Candara"/>
              </a:rPr>
              <a:t> </a:t>
            </a:r>
            <a:r>
              <a:rPr lang="fr-CA" sz="1600" dirty="0" err="1" smtClean="0">
                <a:latin typeface="Candara"/>
                <a:cs typeface="Candara"/>
              </a:rPr>
              <a:t>dome</a:t>
            </a:r>
            <a:r>
              <a:rPr lang="fr-CA" sz="1600" dirty="0" smtClean="0">
                <a:latin typeface="Candara"/>
                <a:cs typeface="Candara"/>
              </a:rPr>
              <a:t> </a:t>
            </a: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i="1" dirty="0" smtClean="0">
                <a:latin typeface="Candara"/>
                <a:cs typeface="Candara"/>
              </a:rPr>
              <a:t>A</a:t>
            </a:r>
            <a:r>
              <a:rPr lang="fr-CA" sz="1600" dirty="0" smtClean="0">
                <a:latin typeface="Candara"/>
                <a:cs typeface="Candara"/>
              </a:rPr>
              <a:t> ~ </a:t>
            </a:r>
            <a:r>
              <a:rPr lang="fr-CA" sz="1600" i="1" dirty="0">
                <a:latin typeface="Candara"/>
                <a:cs typeface="Candara"/>
              </a:rPr>
              <a:t>T</a:t>
            </a:r>
            <a:r>
              <a:rPr lang="fr-CA" sz="1600" baseline="-25000" dirty="0">
                <a:latin typeface="Candara"/>
                <a:cs typeface="Candara"/>
              </a:rPr>
              <a:t>c</a:t>
            </a:r>
            <a:r>
              <a:rPr lang="fr-CA" sz="1600" dirty="0">
                <a:latin typeface="Candara"/>
                <a:cs typeface="Candara"/>
              </a:rPr>
              <a:t> </a:t>
            </a:r>
            <a:endParaRPr lang="fr-CA" sz="1600" dirty="0" smtClean="0">
              <a:latin typeface="Candara"/>
              <a:cs typeface="Candara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061333" y="1432775"/>
            <a:ext cx="2069797" cy="1369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ndara"/>
                <a:cs typeface="Candara"/>
              </a:rPr>
              <a:t> </a:t>
            </a:r>
            <a:endParaRPr lang="fr-CA" i="1" dirty="0">
              <a:latin typeface="Candara"/>
              <a:cs typeface="Candara"/>
            </a:endParaRPr>
          </a:p>
          <a:p>
            <a:pPr lvl="0">
              <a:spcAft>
                <a:spcPts val="1200"/>
              </a:spcAft>
            </a:pPr>
            <a:r>
              <a:rPr lang="fr-CA" dirty="0" err="1" smtClean="0">
                <a:solidFill>
                  <a:srgbClr val="FF0000"/>
                </a:solidFill>
                <a:latin typeface="Candara"/>
                <a:cs typeface="Candara"/>
              </a:rPr>
              <a:t>Pseudogap</a:t>
            </a:r>
            <a:r>
              <a:rPr lang="fr-CA" dirty="0" smtClean="0">
                <a:solidFill>
                  <a:srgbClr val="FF0000"/>
                </a:solidFill>
                <a:latin typeface="Candara"/>
                <a:cs typeface="Candara"/>
              </a:rPr>
              <a:t> phase</a:t>
            </a:r>
            <a:endParaRPr lang="fr-CA" i="1" dirty="0">
              <a:solidFill>
                <a:srgbClr val="FF0000"/>
              </a:solidFill>
              <a:latin typeface="Candara"/>
              <a:cs typeface="Candara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 smtClean="0">
                <a:latin typeface="Candara"/>
                <a:cs typeface="Candara"/>
              </a:rPr>
              <a:t>Onset</a:t>
            </a:r>
            <a:r>
              <a:rPr lang="fr-CA" sz="1600" dirty="0" smtClean="0">
                <a:latin typeface="Candara"/>
                <a:cs typeface="Candara"/>
              </a:rPr>
              <a:t> </a:t>
            </a:r>
            <a:r>
              <a:rPr lang="fr-CA" sz="1600" dirty="0" err="1" smtClean="0">
                <a:latin typeface="Candara"/>
                <a:cs typeface="Candara"/>
              </a:rPr>
              <a:t>above</a:t>
            </a:r>
            <a:r>
              <a:rPr lang="fr-CA" sz="1600" dirty="0" smtClean="0">
                <a:latin typeface="Candara"/>
                <a:cs typeface="Candara"/>
              </a:rPr>
              <a:t> </a:t>
            </a:r>
            <a:r>
              <a:rPr lang="fr-CA" sz="1600" i="1" dirty="0" smtClean="0">
                <a:latin typeface="Candara"/>
                <a:cs typeface="Candara"/>
              </a:rPr>
              <a:t>T</a:t>
            </a:r>
            <a:r>
              <a:rPr lang="fr-CA" sz="1600" baseline="-25000" dirty="0">
                <a:latin typeface="Candara"/>
                <a:cs typeface="Candara"/>
              </a:rPr>
              <a:t>N</a:t>
            </a:r>
            <a:endParaRPr lang="fr-CA" sz="1600" dirty="0" smtClean="0"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 smtClean="0">
                <a:latin typeface="Candara"/>
                <a:cs typeface="Candara"/>
              </a:rPr>
              <a:t>Nematic</a:t>
            </a:r>
            <a:r>
              <a:rPr lang="fr-CA" sz="1600" dirty="0" smtClean="0">
                <a:latin typeface="Candara"/>
                <a:cs typeface="Candara"/>
              </a:rPr>
              <a:t> </a:t>
            </a:r>
            <a:r>
              <a:rPr lang="fr-CA" sz="1600" dirty="0" err="1" smtClean="0">
                <a:latin typeface="Candara"/>
                <a:cs typeface="Candara"/>
              </a:rPr>
              <a:t>character</a:t>
            </a:r>
            <a:endParaRPr lang="fr-CA" sz="1600" dirty="0">
              <a:latin typeface="Candara"/>
              <a:cs typeface="Candara"/>
            </a:endParaRPr>
          </a:p>
        </p:txBody>
      </p:sp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10" y="1320275"/>
            <a:ext cx="2718329" cy="2540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047" y="1418172"/>
            <a:ext cx="3383464" cy="2825750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455314" y="4464454"/>
            <a:ext cx="191590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400" dirty="0" smtClean="0">
                <a:solidFill>
                  <a:srgbClr val="0000FF"/>
                </a:solidFill>
              </a:rPr>
              <a:t>Chu </a:t>
            </a:r>
            <a:r>
              <a:rPr lang="en-US" sz="1400" i="1" dirty="0" smtClean="0">
                <a:solidFill>
                  <a:srgbClr val="0000FF"/>
                </a:solidFill>
              </a:rPr>
              <a:t>et al., </a:t>
            </a:r>
            <a:r>
              <a:rPr lang="en-US" sz="1400" dirty="0" smtClean="0">
                <a:solidFill>
                  <a:srgbClr val="0000FF"/>
                </a:solidFill>
              </a:rPr>
              <a:t>Science 2010</a:t>
            </a:r>
            <a:endParaRPr lang="en-CA" sz="1400" dirty="0">
              <a:solidFill>
                <a:srgbClr val="0000FF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061333" y="2798061"/>
            <a:ext cx="2236510" cy="1369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ndara"/>
                <a:cs typeface="Candara"/>
              </a:rPr>
              <a:t> </a:t>
            </a:r>
            <a:endParaRPr lang="fr-CA" i="1" dirty="0">
              <a:latin typeface="Candara"/>
              <a:cs typeface="Candara"/>
            </a:endParaRPr>
          </a:p>
          <a:p>
            <a:pPr lvl="0">
              <a:spcAft>
                <a:spcPts val="1200"/>
              </a:spcAft>
            </a:pPr>
            <a:r>
              <a:rPr lang="fr-CA" dirty="0" smtClean="0">
                <a:solidFill>
                  <a:srgbClr val="0000FF"/>
                </a:solidFill>
                <a:latin typeface="Candara"/>
                <a:cs typeface="Candara"/>
              </a:rPr>
              <a:t>FSR</a:t>
            </a:r>
            <a:endParaRPr lang="fr-CA" i="1" dirty="0">
              <a:solidFill>
                <a:srgbClr val="0000FF"/>
              </a:solidFill>
              <a:latin typeface="Candara"/>
              <a:cs typeface="Candara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 smtClean="0">
                <a:latin typeface="Candara"/>
                <a:cs typeface="Candara"/>
              </a:rPr>
              <a:t>Upturn</a:t>
            </a:r>
            <a:r>
              <a:rPr lang="fr-CA" sz="1600" dirty="0" smtClean="0">
                <a:latin typeface="Candara"/>
                <a:cs typeface="Candara"/>
              </a:rPr>
              <a:t> in Co-Ba122</a:t>
            </a:r>
            <a:endParaRPr lang="fr-CA" sz="1600" i="1" dirty="0">
              <a:latin typeface="Candara"/>
              <a:cs typeface="Candara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 smtClean="0">
                <a:latin typeface="Candara"/>
                <a:cs typeface="Candara"/>
              </a:rPr>
              <a:t>Downturn</a:t>
            </a:r>
            <a:r>
              <a:rPr lang="fr-CA" sz="1600" dirty="0" smtClean="0">
                <a:latin typeface="Candara"/>
                <a:cs typeface="Candara"/>
              </a:rPr>
              <a:t> in K-Ba122 </a:t>
            </a:r>
          </a:p>
        </p:txBody>
      </p:sp>
    </p:spTree>
    <p:extLst>
      <p:ext uri="{BB962C8B-B14F-4D97-AF65-F5344CB8AC3E}">
        <p14:creationId xmlns:p14="http://schemas.microsoft.com/office/powerpoint/2010/main" val="2511099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fr-FR" sz="2800" dirty="0" smtClean="0">
                <a:latin typeface="Candara"/>
                <a:cs typeface="Candara"/>
              </a:rPr>
              <a:t>     </a:t>
            </a:r>
            <a:r>
              <a:rPr lang="fr-FR" sz="2800" dirty="0" err="1" smtClean="0">
                <a:latin typeface="Candara"/>
                <a:cs typeface="Candara"/>
              </a:rPr>
              <a:t>Iron-based</a:t>
            </a:r>
            <a:r>
              <a:rPr lang="fr-FR" sz="2800" dirty="0" smtClean="0">
                <a:latin typeface="Candara"/>
                <a:cs typeface="Candara"/>
              </a:rPr>
              <a:t> </a:t>
            </a:r>
            <a:r>
              <a:rPr lang="fr-FR" sz="2800" dirty="0" err="1" smtClean="0">
                <a:latin typeface="Candara"/>
                <a:cs typeface="Candara"/>
              </a:rPr>
              <a:t>superconductors</a:t>
            </a:r>
            <a:r>
              <a:rPr lang="fr-FR" sz="2800" dirty="0" smtClean="0">
                <a:latin typeface="Candara"/>
                <a:cs typeface="Candara"/>
              </a:rPr>
              <a:t>					</a:t>
            </a:r>
            <a:r>
              <a:rPr lang="fr-FR" sz="2800" dirty="0" smtClean="0">
                <a:solidFill>
                  <a:srgbClr val="7F7F7F"/>
                </a:solidFill>
                <a:latin typeface="Candara"/>
                <a:cs typeface="Candara"/>
              </a:rPr>
              <a:t>BaFe</a:t>
            </a:r>
            <a:r>
              <a:rPr lang="fr-FR" sz="2800" baseline="-25000" dirty="0" smtClean="0">
                <a:solidFill>
                  <a:srgbClr val="7F7F7F"/>
                </a:solidFill>
                <a:latin typeface="Candara"/>
                <a:cs typeface="Candara"/>
              </a:rPr>
              <a:t>2</a:t>
            </a:r>
            <a:r>
              <a:rPr lang="fr-FR" sz="2800" dirty="0" smtClean="0">
                <a:solidFill>
                  <a:srgbClr val="7F7F7F"/>
                </a:solidFill>
                <a:latin typeface="Candara"/>
                <a:cs typeface="Candara"/>
              </a:rPr>
              <a:t>As</a:t>
            </a:r>
            <a:r>
              <a:rPr lang="fr-FR" sz="2800" baseline="-25000" dirty="0" smtClean="0">
                <a:solidFill>
                  <a:srgbClr val="7F7F7F"/>
                </a:solidFill>
                <a:latin typeface="Candara"/>
                <a:cs typeface="Candara"/>
              </a:rPr>
              <a:t>2</a:t>
            </a:r>
            <a:endParaRPr lang="fr-FR" sz="2800" baseline="-25000" dirty="0">
              <a:solidFill>
                <a:srgbClr val="7F7F7F"/>
              </a:solidFill>
              <a:latin typeface="Candara"/>
              <a:cs typeface="Candar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41810" y="3861076"/>
            <a:ext cx="3480440" cy="2662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ndara"/>
                <a:cs typeface="Candara"/>
              </a:rPr>
              <a:t> </a:t>
            </a:r>
            <a:endParaRPr lang="fr-CA" i="1" dirty="0">
              <a:latin typeface="Candara"/>
              <a:cs typeface="Candara"/>
            </a:endParaRPr>
          </a:p>
          <a:p>
            <a:pPr lvl="0">
              <a:spcAft>
                <a:spcPts val="1200"/>
              </a:spcAft>
            </a:pPr>
            <a:r>
              <a:rPr lang="en-US" b="1" dirty="0" smtClean="0">
                <a:latin typeface="Candara"/>
                <a:cs typeface="Candara"/>
              </a:rPr>
              <a:t>QCP for SDW order</a:t>
            </a:r>
            <a:endParaRPr lang="fr-CA" b="1" i="1" dirty="0"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en-CA" sz="1600" dirty="0" smtClean="0">
                <a:latin typeface="Candara"/>
                <a:cs typeface="Candara"/>
              </a:rPr>
              <a:t>Quantum critical point (QCP)</a:t>
            </a:r>
            <a:endParaRPr lang="fr-CA" sz="1600" dirty="0"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smtClean="0">
                <a:latin typeface="Candara"/>
                <a:cs typeface="Candara"/>
              </a:rPr>
              <a:t>Spin-</a:t>
            </a:r>
            <a:r>
              <a:rPr lang="fr-CA" sz="1600" dirty="0" err="1" smtClean="0">
                <a:latin typeface="Candara"/>
                <a:cs typeface="Candara"/>
              </a:rPr>
              <a:t>density</a:t>
            </a:r>
            <a:r>
              <a:rPr lang="fr-CA" sz="1600" dirty="0" smtClean="0">
                <a:latin typeface="Candara"/>
                <a:cs typeface="Candara"/>
              </a:rPr>
              <a:t>-</a:t>
            </a:r>
            <a:r>
              <a:rPr lang="fr-CA" sz="1600" dirty="0" err="1" smtClean="0">
                <a:latin typeface="Candara"/>
                <a:cs typeface="Candara"/>
              </a:rPr>
              <a:t>wave</a:t>
            </a:r>
            <a:r>
              <a:rPr lang="fr-CA" sz="1600" dirty="0" smtClean="0">
                <a:latin typeface="Candara"/>
                <a:cs typeface="Candara"/>
              </a:rPr>
              <a:t> (SDW) </a:t>
            </a:r>
            <a:r>
              <a:rPr lang="fr-CA" sz="1600" dirty="0" err="1" smtClean="0">
                <a:latin typeface="Candara"/>
                <a:cs typeface="Candara"/>
              </a:rPr>
              <a:t>order</a:t>
            </a:r>
            <a:endParaRPr lang="fr-CA" sz="1600" dirty="0"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smtClean="0">
                <a:latin typeface="Candara"/>
                <a:cs typeface="Candara"/>
              </a:rPr>
              <a:t>Fermi-surface reconstruction (FSR)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>
                <a:latin typeface="Candara"/>
                <a:cs typeface="Candara"/>
              </a:rPr>
              <a:t>Linear-</a:t>
            </a:r>
            <a:r>
              <a:rPr lang="fr-CA" sz="1600" i="1" dirty="0" err="1">
                <a:latin typeface="Candara"/>
                <a:cs typeface="Candara"/>
              </a:rPr>
              <a:t>T</a:t>
            </a:r>
            <a:r>
              <a:rPr lang="fr-CA" sz="1600" dirty="0">
                <a:latin typeface="Candara"/>
                <a:cs typeface="Candara"/>
              </a:rPr>
              <a:t> </a:t>
            </a:r>
            <a:r>
              <a:rPr lang="fr-CA" sz="1600" dirty="0" err="1">
                <a:latin typeface="Candara"/>
                <a:cs typeface="Candara"/>
              </a:rPr>
              <a:t>resistivity</a:t>
            </a:r>
            <a:r>
              <a:rPr lang="fr-CA" sz="1600" dirty="0">
                <a:latin typeface="Candara"/>
                <a:cs typeface="Candara"/>
              </a:rPr>
              <a:t> (</a:t>
            </a:r>
            <a:r>
              <a:rPr lang="fr-CA" sz="1600" i="1" dirty="0">
                <a:latin typeface="Candara"/>
                <a:cs typeface="Candara"/>
              </a:rPr>
              <a:t>A</a:t>
            </a:r>
            <a:r>
              <a:rPr lang="fr-CA" sz="1600" dirty="0">
                <a:latin typeface="Candara"/>
                <a:cs typeface="Candara"/>
              </a:rPr>
              <a:t>)</a:t>
            </a: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i="1" dirty="0" smtClean="0">
                <a:latin typeface="Candara"/>
                <a:cs typeface="Candara"/>
              </a:rPr>
              <a:t>T</a:t>
            </a:r>
            <a:r>
              <a:rPr lang="fr-CA" sz="1600" baseline="-25000" dirty="0" smtClean="0">
                <a:latin typeface="Candara"/>
                <a:cs typeface="Candara"/>
              </a:rPr>
              <a:t>c</a:t>
            </a:r>
            <a:r>
              <a:rPr lang="fr-CA" sz="1600" dirty="0" smtClean="0">
                <a:latin typeface="Candara"/>
                <a:cs typeface="Candara"/>
              </a:rPr>
              <a:t> </a:t>
            </a:r>
            <a:r>
              <a:rPr lang="fr-CA" sz="1600" dirty="0" err="1" smtClean="0">
                <a:latin typeface="Candara"/>
                <a:cs typeface="Candara"/>
              </a:rPr>
              <a:t>dome</a:t>
            </a:r>
            <a:r>
              <a:rPr lang="fr-CA" sz="1600" dirty="0" smtClean="0">
                <a:latin typeface="Candara"/>
                <a:cs typeface="Candara"/>
              </a:rPr>
              <a:t> </a:t>
            </a: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i="1" dirty="0" smtClean="0">
                <a:latin typeface="Candara"/>
                <a:cs typeface="Candara"/>
              </a:rPr>
              <a:t>A</a:t>
            </a:r>
            <a:r>
              <a:rPr lang="fr-CA" sz="1600" dirty="0" smtClean="0">
                <a:latin typeface="Candara"/>
                <a:cs typeface="Candara"/>
              </a:rPr>
              <a:t> ~ </a:t>
            </a:r>
            <a:r>
              <a:rPr lang="fr-CA" sz="1600" i="1" dirty="0">
                <a:latin typeface="Candara"/>
                <a:cs typeface="Candara"/>
              </a:rPr>
              <a:t>T</a:t>
            </a:r>
            <a:r>
              <a:rPr lang="fr-CA" sz="1600" baseline="-25000" dirty="0">
                <a:latin typeface="Candara"/>
                <a:cs typeface="Candara"/>
              </a:rPr>
              <a:t>c</a:t>
            </a:r>
            <a:r>
              <a:rPr lang="fr-CA" sz="1600" dirty="0">
                <a:latin typeface="Candara"/>
                <a:cs typeface="Candara"/>
              </a:rPr>
              <a:t> </a:t>
            </a:r>
            <a:endParaRPr lang="fr-CA" sz="1600" dirty="0" smtClean="0">
              <a:latin typeface="Candara"/>
              <a:cs typeface="Candara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061333" y="1432775"/>
            <a:ext cx="2069797" cy="1369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ndara"/>
                <a:cs typeface="Candara"/>
              </a:rPr>
              <a:t> </a:t>
            </a:r>
            <a:endParaRPr lang="fr-CA" i="1" dirty="0">
              <a:latin typeface="Candara"/>
              <a:cs typeface="Candara"/>
            </a:endParaRPr>
          </a:p>
          <a:p>
            <a:pPr lvl="0">
              <a:spcAft>
                <a:spcPts val="1200"/>
              </a:spcAft>
            </a:pPr>
            <a:r>
              <a:rPr lang="fr-CA" dirty="0" err="1" smtClean="0">
                <a:solidFill>
                  <a:srgbClr val="FF0000"/>
                </a:solidFill>
                <a:latin typeface="Candara"/>
                <a:cs typeface="Candara"/>
              </a:rPr>
              <a:t>Pseudogap</a:t>
            </a:r>
            <a:r>
              <a:rPr lang="fr-CA" dirty="0" smtClean="0">
                <a:solidFill>
                  <a:srgbClr val="FF0000"/>
                </a:solidFill>
                <a:latin typeface="Candara"/>
                <a:cs typeface="Candara"/>
              </a:rPr>
              <a:t> phase</a:t>
            </a:r>
            <a:endParaRPr lang="fr-CA" i="1" dirty="0">
              <a:solidFill>
                <a:srgbClr val="FF0000"/>
              </a:solidFill>
              <a:latin typeface="Candara"/>
              <a:cs typeface="Candara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 smtClean="0">
                <a:latin typeface="Candara"/>
                <a:cs typeface="Candara"/>
              </a:rPr>
              <a:t>Onset</a:t>
            </a:r>
            <a:r>
              <a:rPr lang="fr-CA" sz="1600" dirty="0" smtClean="0">
                <a:latin typeface="Candara"/>
                <a:cs typeface="Candara"/>
              </a:rPr>
              <a:t> </a:t>
            </a:r>
            <a:r>
              <a:rPr lang="fr-CA" sz="1600" dirty="0" err="1" smtClean="0">
                <a:latin typeface="Candara"/>
                <a:cs typeface="Candara"/>
              </a:rPr>
              <a:t>above</a:t>
            </a:r>
            <a:r>
              <a:rPr lang="fr-CA" sz="1600" dirty="0" smtClean="0">
                <a:latin typeface="Candara"/>
                <a:cs typeface="Candara"/>
              </a:rPr>
              <a:t> </a:t>
            </a:r>
            <a:r>
              <a:rPr lang="fr-CA" sz="1600" i="1" dirty="0" smtClean="0">
                <a:latin typeface="Candara"/>
                <a:cs typeface="Candara"/>
              </a:rPr>
              <a:t>T</a:t>
            </a:r>
            <a:r>
              <a:rPr lang="fr-CA" sz="1600" baseline="-25000" dirty="0">
                <a:latin typeface="Candara"/>
                <a:cs typeface="Candara"/>
              </a:rPr>
              <a:t>N</a:t>
            </a:r>
            <a:endParaRPr lang="fr-CA" sz="1600" dirty="0" smtClean="0"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 smtClean="0">
                <a:latin typeface="Candara"/>
                <a:cs typeface="Candara"/>
              </a:rPr>
              <a:t>Nematic</a:t>
            </a:r>
            <a:r>
              <a:rPr lang="fr-CA" sz="1600" dirty="0" smtClean="0">
                <a:latin typeface="Candara"/>
                <a:cs typeface="Candara"/>
              </a:rPr>
              <a:t> </a:t>
            </a:r>
            <a:r>
              <a:rPr lang="fr-CA" sz="1600" dirty="0" err="1" smtClean="0">
                <a:latin typeface="Candara"/>
                <a:cs typeface="Candara"/>
              </a:rPr>
              <a:t>character</a:t>
            </a:r>
            <a:endParaRPr lang="fr-CA" sz="1600" dirty="0">
              <a:latin typeface="Candara"/>
              <a:cs typeface="Candara"/>
            </a:endParaRPr>
          </a:p>
        </p:txBody>
      </p:sp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10" y="1320275"/>
            <a:ext cx="2718329" cy="2540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3061333" y="2798061"/>
            <a:ext cx="2236510" cy="1369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ndara"/>
                <a:cs typeface="Candara"/>
              </a:rPr>
              <a:t> </a:t>
            </a:r>
            <a:endParaRPr lang="fr-CA" i="1" dirty="0">
              <a:latin typeface="Candara"/>
              <a:cs typeface="Candara"/>
            </a:endParaRPr>
          </a:p>
          <a:p>
            <a:pPr lvl="0">
              <a:spcAft>
                <a:spcPts val="1200"/>
              </a:spcAft>
            </a:pPr>
            <a:r>
              <a:rPr lang="fr-CA" dirty="0" smtClean="0">
                <a:solidFill>
                  <a:srgbClr val="0000FF"/>
                </a:solidFill>
                <a:latin typeface="Candara"/>
                <a:cs typeface="Candara"/>
              </a:rPr>
              <a:t>FSR</a:t>
            </a:r>
            <a:endParaRPr lang="fr-CA" i="1" dirty="0">
              <a:solidFill>
                <a:srgbClr val="0000FF"/>
              </a:solidFill>
              <a:latin typeface="Candara"/>
              <a:cs typeface="Candara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 smtClean="0">
                <a:latin typeface="Candara"/>
                <a:cs typeface="Candara"/>
              </a:rPr>
              <a:t>Upturn</a:t>
            </a:r>
            <a:r>
              <a:rPr lang="fr-CA" sz="1600" dirty="0" smtClean="0">
                <a:latin typeface="Candara"/>
                <a:cs typeface="Candara"/>
              </a:rPr>
              <a:t> in Co-Ba122</a:t>
            </a:r>
            <a:endParaRPr lang="fr-CA" sz="1600" i="1" dirty="0">
              <a:latin typeface="Candara"/>
              <a:cs typeface="Candara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 smtClean="0">
                <a:latin typeface="Candara"/>
                <a:cs typeface="Candara"/>
              </a:rPr>
              <a:t>Downturn</a:t>
            </a:r>
            <a:r>
              <a:rPr lang="fr-CA" sz="1600" dirty="0" smtClean="0">
                <a:latin typeface="Candara"/>
                <a:cs typeface="Candara"/>
              </a:rPr>
              <a:t> in K-Ba122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216" y="1432775"/>
            <a:ext cx="2797267" cy="416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991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fr-FR" sz="2800" dirty="0" smtClean="0">
                <a:latin typeface="Candara"/>
                <a:cs typeface="Candara"/>
              </a:rPr>
              <a:t>     </a:t>
            </a:r>
            <a:r>
              <a:rPr lang="fr-FR" sz="2800" dirty="0" err="1" smtClean="0">
                <a:latin typeface="Candara"/>
                <a:cs typeface="Candara"/>
              </a:rPr>
              <a:t>Iron-based</a:t>
            </a:r>
            <a:r>
              <a:rPr lang="fr-FR" sz="2800" dirty="0" smtClean="0">
                <a:latin typeface="Candara"/>
                <a:cs typeface="Candara"/>
              </a:rPr>
              <a:t> </a:t>
            </a:r>
            <a:r>
              <a:rPr lang="fr-FR" sz="2800" dirty="0" err="1" smtClean="0">
                <a:latin typeface="Candara"/>
                <a:cs typeface="Candara"/>
              </a:rPr>
              <a:t>superconductors</a:t>
            </a:r>
            <a:r>
              <a:rPr lang="fr-FR" sz="2800" dirty="0" smtClean="0">
                <a:latin typeface="Candara"/>
                <a:cs typeface="Candara"/>
              </a:rPr>
              <a:t>					</a:t>
            </a:r>
            <a:r>
              <a:rPr lang="fr-FR" sz="2800" dirty="0" smtClean="0">
                <a:solidFill>
                  <a:srgbClr val="7F7F7F"/>
                </a:solidFill>
                <a:latin typeface="Candara"/>
                <a:cs typeface="Candara"/>
              </a:rPr>
              <a:t>QCP </a:t>
            </a:r>
            <a:r>
              <a:rPr lang="fr-FR" sz="2800" dirty="0" err="1">
                <a:solidFill>
                  <a:srgbClr val="7F7F7F"/>
                </a:solidFill>
                <a:latin typeface="Candara"/>
                <a:cs typeface="Candara"/>
              </a:rPr>
              <a:t>p</a:t>
            </a:r>
            <a:r>
              <a:rPr lang="fr-FR" sz="2800" dirty="0" err="1" smtClean="0">
                <a:solidFill>
                  <a:srgbClr val="7F7F7F"/>
                </a:solidFill>
                <a:latin typeface="Candara"/>
                <a:cs typeface="Candara"/>
              </a:rPr>
              <a:t>rinciple</a:t>
            </a:r>
            <a:endParaRPr lang="fr-FR" sz="2800" dirty="0">
              <a:solidFill>
                <a:srgbClr val="7F7F7F"/>
              </a:solidFill>
              <a:latin typeface="Candara"/>
              <a:cs typeface="Candara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639732" y="1426915"/>
            <a:ext cx="2967479" cy="33547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en-US" b="1" dirty="0" smtClean="0">
                <a:solidFill>
                  <a:srgbClr val="0000FF"/>
                </a:solidFill>
                <a:latin typeface="Candara"/>
                <a:cs typeface="Candara"/>
              </a:rPr>
              <a:t>QCP for spin-stripe order</a:t>
            </a:r>
            <a:endParaRPr lang="fr-CA" b="1" i="1" dirty="0">
              <a:solidFill>
                <a:srgbClr val="0000FF"/>
              </a:solidFill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en-CA" sz="1600" dirty="0" smtClean="0">
                <a:latin typeface="Candara"/>
                <a:cs typeface="Candara"/>
              </a:rPr>
              <a:t>Quantum critical point</a:t>
            </a: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 smtClean="0">
                <a:latin typeface="Candara"/>
                <a:cs typeface="Candara"/>
              </a:rPr>
              <a:t>Stripe</a:t>
            </a:r>
            <a:r>
              <a:rPr lang="fr-CA" sz="1600" dirty="0" smtClean="0">
                <a:latin typeface="Candara"/>
                <a:cs typeface="Candara"/>
              </a:rPr>
              <a:t> </a:t>
            </a:r>
            <a:r>
              <a:rPr lang="fr-CA" sz="1600" dirty="0" err="1" smtClean="0">
                <a:latin typeface="Candara"/>
                <a:cs typeface="Candara"/>
              </a:rPr>
              <a:t>order</a:t>
            </a:r>
            <a:endParaRPr lang="fr-CA" sz="1600" dirty="0"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smtClean="0">
                <a:latin typeface="Candara"/>
                <a:cs typeface="Candara"/>
              </a:rPr>
              <a:t>Fermi-surface reconstruction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 smtClean="0">
                <a:latin typeface="Candara"/>
                <a:cs typeface="Candara"/>
              </a:rPr>
              <a:t>Linear</a:t>
            </a:r>
            <a:r>
              <a:rPr lang="fr-CA" sz="1600" dirty="0" err="1">
                <a:latin typeface="Candara"/>
                <a:cs typeface="Candara"/>
              </a:rPr>
              <a:t>-</a:t>
            </a:r>
            <a:r>
              <a:rPr lang="fr-CA" sz="1600" i="1" dirty="0" err="1">
                <a:latin typeface="Candara"/>
                <a:cs typeface="Candara"/>
              </a:rPr>
              <a:t>T</a:t>
            </a:r>
            <a:r>
              <a:rPr lang="fr-CA" sz="1600" dirty="0">
                <a:latin typeface="Candara"/>
                <a:cs typeface="Candara"/>
              </a:rPr>
              <a:t> </a:t>
            </a:r>
            <a:r>
              <a:rPr lang="fr-CA" sz="1600" dirty="0" err="1" smtClean="0">
                <a:latin typeface="Candara"/>
                <a:cs typeface="Candara"/>
              </a:rPr>
              <a:t>resistivity</a:t>
            </a:r>
            <a:endParaRPr lang="fr-CA" sz="1600" dirty="0"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i="1" dirty="0" smtClean="0">
                <a:latin typeface="Candara"/>
                <a:cs typeface="Candara"/>
              </a:rPr>
              <a:t>T</a:t>
            </a:r>
            <a:r>
              <a:rPr lang="fr-CA" sz="1600" baseline="-25000" dirty="0" smtClean="0">
                <a:latin typeface="Candara"/>
                <a:cs typeface="Candara"/>
              </a:rPr>
              <a:t>c</a:t>
            </a:r>
            <a:r>
              <a:rPr lang="fr-CA" sz="1600" dirty="0" smtClean="0">
                <a:latin typeface="Candara"/>
                <a:cs typeface="Candara"/>
              </a:rPr>
              <a:t> </a:t>
            </a:r>
            <a:r>
              <a:rPr lang="fr-CA" sz="1600" dirty="0" err="1" smtClean="0">
                <a:latin typeface="Candara"/>
                <a:cs typeface="Candara"/>
              </a:rPr>
              <a:t>dome</a:t>
            </a:r>
            <a:r>
              <a:rPr lang="fr-CA" sz="1600" dirty="0" smtClean="0">
                <a:latin typeface="Candara"/>
                <a:cs typeface="Candara"/>
              </a:rPr>
              <a:t> </a:t>
            </a: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i="1" dirty="0" smtClean="0">
                <a:latin typeface="Candara"/>
                <a:cs typeface="Candara"/>
              </a:rPr>
              <a:t>A</a:t>
            </a:r>
            <a:r>
              <a:rPr lang="fr-CA" sz="1600" dirty="0" smtClean="0">
                <a:latin typeface="Candara"/>
                <a:cs typeface="Candara"/>
              </a:rPr>
              <a:t> ~ </a:t>
            </a:r>
            <a:r>
              <a:rPr lang="fr-CA" sz="1600" i="1" dirty="0">
                <a:latin typeface="Candara"/>
                <a:cs typeface="Candara"/>
              </a:rPr>
              <a:t>T</a:t>
            </a:r>
            <a:r>
              <a:rPr lang="fr-CA" sz="1600" baseline="-25000" dirty="0">
                <a:latin typeface="Candara"/>
                <a:cs typeface="Candara"/>
              </a:rPr>
              <a:t>c</a:t>
            </a:r>
            <a:r>
              <a:rPr lang="fr-CA" sz="1600" dirty="0">
                <a:latin typeface="Candara"/>
                <a:cs typeface="Candara"/>
              </a:rPr>
              <a:t> </a:t>
            </a:r>
            <a:endParaRPr lang="fr-CA" sz="1600" dirty="0" smtClean="0">
              <a:latin typeface="Candara"/>
              <a:cs typeface="Candara"/>
            </a:endParaRPr>
          </a:p>
          <a:p>
            <a:pPr lvl="0">
              <a:spcAft>
                <a:spcPts val="600"/>
              </a:spcAft>
            </a:pPr>
            <a:endParaRPr lang="fr-CA" sz="1600" dirty="0" smtClean="0">
              <a:latin typeface="Candara"/>
              <a:cs typeface="Candara"/>
            </a:endParaRPr>
          </a:p>
          <a:p>
            <a:pPr>
              <a:spcAft>
                <a:spcPts val="600"/>
              </a:spcAft>
            </a:pPr>
            <a:r>
              <a:rPr lang="fr-CA" sz="1600" dirty="0" smtClean="0">
                <a:solidFill>
                  <a:srgbClr val="FF0000"/>
                </a:solidFill>
                <a:latin typeface="Candara"/>
                <a:cs typeface="Candara"/>
              </a:rPr>
              <a:t>   +  </a:t>
            </a:r>
            <a:r>
              <a:rPr lang="fr-CA" sz="1600" dirty="0" err="1" smtClean="0">
                <a:solidFill>
                  <a:srgbClr val="FF0000"/>
                </a:solidFill>
                <a:latin typeface="Candara"/>
                <a:cs typeface="Candara"/>
              </a:rPr>
              <a:t>Precursor</a:t>
            </a:r>
            <a:r>
              <a:rPr lang="fr-CA" sz="1600" dirty="0" smtClean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lang="fr-CA" sz="1600" dirty="0" err="1">
                <a:solidFill>
                  <a:srgbClr val="FF0000"/>
                </a:solidFill>
                <a:latin typeface="Candara"/>
                <a:cs typeface="Candara"/>
              </a:rPr>
              <a:t>nematic</a:t>
            </a:r>
            <a:r>
              <a:rPr lang="fr-CA" sz="160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lang="fr-CA" sz="1600" dirty="0" err="1">
                <a:solidFill>
                  <a:srgbClr val="FF0000"/>
                </a:solidFill>
                <a:latin typeface="Candara"/>
                <a:cs typeface="Candara"/>
              </a:rPr>
              <a:t>regime</a:t>
            </a:r>
            <a:endParaRPr lang="fr-CA" sz="1600" dirty="0">
              <a:solidFill>
                <a:srgbClr val="FF0000"/>
              </a:solidFill>
              <a:latin typeface="Candara"/>
              <a:cs typeface="Candara"/>
            </a:endParaRPr>
          </a:p>
          <a:p>
            <a:pPr lvl="0">
              <a:spcAft>
                <a:spcPts val="600"/>
              </a:spcAft>
            </a:pPr>
            <a:endParaRPr lang="fr-CA" sz="1600" dirty="0" smtClean="0">
              <a:latin typeface="Candara"/>
              <a:cs typeface="Candara"/>
            </a:endParaRPr>
          </a:p>
        </p:txBody>
      </p:sp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10" y="1320275"/>
            <a:ext cx="2718329" cy="2540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7704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fr-FR" sz="2800" dirty="0" smtClean="0">
                <a:latin typeface="Candara"/>
                <a:cs typeface="Candara"/>
              </a:rPr>
              <a:t>     </a:t>
            </a:r>
            <a:r>
              <a:rPr lang="fr-FR" sz="2800" dirty="0" err="1" smtClean="0">
                <a:latin typeface="Candara"/>
                <a:cs typeface="Candara"/>
              </a:rPr>
              <a:t>Hole-doped</a:t>
            </a:r>
            <a:r>
              <a:rPr lang="fr-FR" sz="2800" dirty="0" smtClean="0">
                <a:latin typeface="Candara"/>
                <a:cs typeface="Candara"/>
              </a:rPr>
              <a:t> </a:t>
            </a:r>
            <a:r>
              <a:rPr lang="fr-FR" sz="2800" dirty="0" err="1" smtClean="0">
                <a:latin typeface="Candara"/>
                <a:cs typeface="Candara"/>
              </a:rPr>
              <a:t>cuprate</a:t>
            </a:r>
            <a:r>
              <a:rPr lang="fr-FR" sz="2800" dirty="0" smtClean="0">
                <a:latin typeface="Candara"/>
                <a:cs typeface="Candara"/>
              </a:rPr>
              <a:t>								</a:t>
            </a:r>
            <a:r>
              <a:rPr lang="fr-FR" sz="2800" dirty="0" err="1" smtClean="0">
                <a:solidFill>
                  <a:srgbClr val="7F7F7F"/>
                </a:solidFill>
                <a:latin typeface="Candara"/>
                <a:cs typeface="Candara"/>
              </a:rPr>
              <a:t>Nd</a:t>
            </a:r>
            <a:r>
              <a:rPr lang="fr-FR" sz="2800" dirty="0" smtClean="0">
                <a:solidFill>
                  <a:srgbClr val="7F7F7F"/>
                </a:solidFill>
                <a:latin typeface="Candara"/>
                <a:cs typeface="Candara"/>
              </a:rPr>
              <a:t>-LSCO</a:t>
            </a:r>
            <a:endParaRPr lang="fr-FR" sz="2800" dirty="0">
              <a:solidFill>
                <a:srgbClr val="7F7F7F"/>
              </a:solidFill>
              <a:latin typeface="Candara"/>
              <a:cs typeface="Candara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41810" y="4019821"/>
            <a:ext cx="3082895" cy="2662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ndara"/>
                <a:cs typeface="Candara"/>
              </a:rPr>
              <a:t> </a:t>
            </a:r>
            <a:endParaRPr lang="fr-CA" i="1" dirty="0">
              <a:latin typeface="Candara"/>
              <a:cs typeface="Candara"/>
            </a:endParaRPr>
          </a:p>
          <a:p>
            <a:pPr lvl="0">
              <a:spcAft>
                <a:spcPts val="1200"/>
              </a:spcAft>
            </a:pPr>
            <a:r>
              <a:rPr lang="en-US" b="1" dirty="0" smtClean="0">
                <a:latin typeface="Candara"/>
                <a:cs typeface="Candara"/>
              </a:rPr>
              <a:t>QCP for stripe order</a:t>
            </a:r>
            <a:endParaRPr lang="fr-CA" b="1" i="1" dirty="0"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en-CA" sz="1600" dirty="0" smtClean="0">
                <a:latin typeface="Candara"/>
                <a:cs typeface="Candara"/>
              </a:rPr>
              <a:t>Quantum critical point</a:t>
            </a:r>
            <a:endParaRPr lang="fr-CA" sz="1600" dirty="0"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 smtClean="0">
                <a:latin typeface="Candara"/>
                <a:cs typeface="Candara"/>
              </a:rPr>
              <a:t>Stripe</a:t>
            </a:r>
            <a:r>
              <a:rPr lang="fr-CA" sz="1600" dirty="0" smtClean="0">
                <a:latin typeface="Candara"/>
                <a:cs typeface="Candara"/>
              </a:rPr>
              <a:t> </a:t>
            </a:r>
            <a:r>
              <a:rPr lang="fr-CA" sz="1600" dirty="0" err="1" smtClean="0">
                <a:latin typeface="Candara"/>
                <a:cs typeface="Candara"/>
              </a:rPr>
              <a:t>order</a:t>
            </a:r>
            <a:endParaRPr lang="fr-CA" sz="1600" dirty="0"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smtClean="0">
                <a:latin typeface="Candara"/>
                <a:cs typeface="Candara"/>
              </a:rPr>
              <a:t>Fermi-surface reconstruction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>
                <a:latin typeface="Candara"/>
                <a:cs typeface="Candara"/>
              </a:rPr>
              <a:t>Linear-</a:t>
            </a:r>
            <a:r>
              <a:rPr lang="fr-CA" sz="1600" i="1" dirty="0" err="1">
                <a:latin typeface="Candara"/>
                <a:cs typeface="Candara"/>
              </a:rPr>
              <a:t>T</a:t>
            </a:r>
            <a:r>
              <a:rPr lang="fr-CA" sz="1600" dirty="0">
                <a:latin typeface="Candara"/>
                <a:cs typeface="Candara"/>
              </a:rPr>
              <a:t> </a:t>
            </a:r>
            <a:r>
              <a:rPr lang="fr-CA" sz="1600" dirty="0" err="1" smtClean="0">
                <a:latin typeface="Candara"/>
                <a:cs typeface="Candara"/>
              </a:rPr>
              <a:t>resistivity</a:t>
            </a:r>
            <a:endParaRPr lang="fr-CA" sz="1600" dirty="0"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i="1" dirty="0" smtClean="0">
                <a:latin typeface="Candara"/>
                <a:cs typeface="Candara"/>
              </a:rPr>
              <a:t>T</a:t>
            </a:r>
            <a:r>
              <a:rPr lang="fr-CA" sz="1600" baseline="-25000" dirty="0" smtClean="0">
                <a:latin typeface="Candara"/>
                <a:cs typeface="Candara"/>
              </a:rPr>
              <a:t>c</a:t>
            </a:r>
            <a:r>
              <a:rPr lang="fr-CA" sz="1600" dirty="0" smtClean="0">
                <a:latin typeface="Candara"/>
                <a:cs typeface="Candara"/>
              </a:rPr>
              <a:t> </a:t>
            </a:r>
            <a:r>
              <a:rPr lang="fr-CA" sz="1600" dirty="0" err="1" smtClean="0">
                <a:latin typeface="Candara"/>
                <a:cs typeface="Candara"/>
              </a:rPr>
              <a:t>dome</a:t>
            </a:r>
            <a:r>
              <a:rPr lang="fr-CA" sz="1600" dirty="0" smtClean="0">
                <a:latin typeface="Candara"/>
                <a:cs typeface="Candara"/>
              </a:rPr>
              <a:t> </a:t>
            </a: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i="1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A</a:t>
            </a:r>
            <a:r>
              <a:rPr lang="fr-CA" sz="1600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 ~ </a:t>
            </a:r>
            <a:r>
              <a:rPr lang="fr-CA" sz="1600" i="1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T</a:t>
            </a:r>
            <a:r>
              <a:rPr lang="fr-CA" sz="1600" baseline="-25000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c</a:t>
            </a:r>
            <a:r>
              <a:rPr lang="fr-CA" sz="1600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4" y="1388537"/>
            <a:ext cx="3026833" cy="266612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458" y="1470084"/>
            <a:ext cx="2582332" cy="213710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177746" y="4004530"/>
            <a:ext cx="1927750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ndara"/>
                <a:cs typeface="Candara"/>
              </a:rPr>
              <a:t> </a:t>
            </a:r>
            <a:endParaRPr lang="fr-CA" i="1" dirty="0">
              <a:latin typeface="Candara"/>
              <a:cs typeface="Candara"/>
            </a:endParaRPr>
          </a:p>
          <a:p>
            <a:pPr lvl="0">
              <a:spcAft>
                <a:spcPts val="1200"/>
              </a:spcAft>
            </a:pPr>
            <a:r>
              <a:rPr lang="fr-CA" dirty="0" err="1" smtClean="0">
                <a:solidFill>
                  <a:srgbClr val="FF0000"/>
                </a:solidFill>
                <a:latin typeface="Candara"/>
                <a:cs typeface="Candara"/>
              </a:rPr>
              <a:t>Pseudogap</a:t>
            </a:r>
            <a:r>
              <a:rPr lang="fr-CA" dirty="0" smtClean="0">
                <a:solidFill>
                  <a:srgbClr val="FF0000"/>
                </a:solidFill>
                <a:latin typeface="Candara"/>
                <a:cs typeface="Candara"/>
              </a:rPr>
              <a:t> phase</a:t>
            </a:r>
            <a:endParaRPr lang="fr-CA" i="1" dirty="0">
              <a:solidFill>
                <a:srgbClr val="FF0000"/>
              </a:solidFill>
              <a:latin typeface="Candara"/>
              <a:cs typeface="Candara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 smtClean="0">
                <a:latin typeface="Candara"/>
                <a:cs typeface="Candara"/>
              </a:rPr>
              <a:t>Onset</a:t>
            </a:r>
            <a:r>
              <a:rPr lang="fr-CA" sz="1600" dirty="0" smtClean="0">
                <a:latin typeface="Candara"/>
                <a:cs typeface="Candara"/>
              </a:rPr>
              <a:t> </a:t>
            </a:r>
            <a:r>
              <a:rPr lang="fr-CA" sz="1600" dirty="0" err="1" smtClean="0">
                <a:latin typeface="Candara"/>
                <a:cs typeface="Candara"/>
              </a:rPr>
              <a:t>above</a:t>
            </a:r>
            <a:r>
              <a:rPr lang="fr-CA" sz="1600" dirty="0" smtClean="0">
                <a:latin typeface="Candara"/>
                <a:cs typeface="Candara"/>
              </a:rPr>
              <a:t> </a:t>
            </a:r>
            <a:r>
              <a:rPr lang="fr-CA" sz="1600" i="1" dirty="0" smtClean="0">
                <a:latin typeface="Candara"/>
                <a:cs typeface="Candara"/>
              </a:rPr>
              <a:t>T</a:t>
            </a:r>
            <a:r>
              <a:rPr lang="fr-CA" sz="1600" baseline="-25000" dirty="0" smtClean="0">
                <a:latin typeface="Candara"/>
                <a:cs typeface="Candara"/>
              </a:rPr>
              <a:t>CO</a:t>
            </a:r>
            <a:endParaRPr lang="fr-CA" sz="1600" dirty="0" smtClean="0">
              <a:latin typeface="Candara"/>
              <a:cs typeface="Candara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224705" y="6379160"/>
            <a:ext cx="254428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400" dirty="0" err="1" smtClean="0">
                <a:solidFill>
                  <a:srgbClr val="0000FF"/>
                </a:solidFill>
              </a:rPr>
              <a:t>Daou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i="1" dirty="0" smtClean="0">
                <a:solidFill>
                  <a:srgbClr val="0000FF"/>
                </a:solidFill>
              </a:rPr>
              <a:t>et al., </a:t>
            </a:r>
            <a:r>
              <a:rPr lang="en-US" sz="1400" dirty="0" smtClean="0">
                <a:solidFill>
                  <a:srgbClr val="0000FF"/>
                </a:solidFill>
              </a:rPr>
              <a:t>Nature Physics 2009</a:t>
            </a:r>
            <a:endParaRPr lang="en-CA" sz="1400" dirty="0">
              <a:solidFill>
                <a:srgbClr val="0000FF"/>
              </a:solidFill>
            </a:endParaRPr>
          </a:p>
        </p:txBody>
      </p:sp>
      <p:grpSp>
        <p:nvGrpSpPr>
          <p:cNvPr id="11" name="Grouper 10"/>
          <p:cNvGrpSpPr/>
          <p:nvPr/>
        </p:nvGrpSpPr>
        <p:grpSpPr>
          <a:xfrm>
            <a:off x="5945012" y="1540692"/>
            <a:ext cx="2786237" cy="2513967"/>
            <a:chOff x="5704417" y="1388538"/>
            <a:chExt cx="2858095" cy="2546327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4"/>
            <a:srcRect b="52162"/>
            <a:stretch/>
          </p:blipFill>
          <p:spPr>
            <a:xfrm>
              <a:off x="5704417" y="1388538"/>
              <a:ext cx="2858095" cy="2294462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4"/>
            <a:srcRect t="94749"/>
            <a:stretch/>
          </p:blipFill>
          <p:spPr>
            <a:xfrm>
              <a:off x="5704417" y="3683000"/>
              <a:ext cx="2858095" cy="2518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8206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fr-FR" sz="2800" dirty="0" smtClean="0">
                <a:latin typeface="Candara"/>
                <a:cs typeface="Candara"/>
              </a:rPr>
              <a:t>     QCP </a:t>
            </a:r>
            <a:r>
              <a:rPr lang="fr-FR" sz="2800" dirty="0" err="1" smtClean="0">
                <a:latin typeface="Candara"/>
                <a:cs typeface="Candara"/>
              </a:rPr>
              <a:t>principle</a:t>
            </a:r>
            <a:r>
              <a:rPr lang="fr-FR" sz="2800" dirty="0" smtClean="0">
                <a:latin typeface="Candara"/>
                <a:cs typeface="Candara"/>
              </a:rPr>
              <a:t>					</a:t>
            </a:r>
            <a:endParaRPr lang="fr-FR" sz="2800" baseline="-25000" dirty="0">
              <a:solidFill>
                <a:srgbClr val="7F7F7F"/>
              </a:solidFill>
              <a:latin typeface="Candara"/>
              <a:cs typeface="Candara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0700"/>
            <a:ext cx="9144000" cy="32720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56834" y="6288646"/>
            <a:ext cx="56620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1400" dirty="0" smtClean="0">
                <a:solidFill>
                  <a:srgbClr val="0000FF"/>
                </a:solidFill>
              </a:rPr>
              <a:t>Taillefer, </a:t>
            </a:r>
            <a:r>
              <a:rPr lang="fr-FR" sz="1400" dirty="0" err="1" smtClean="0">
                <a:solidFill>
                  <a:srgbClr val="0000FF"/>
                </a:solidFill>
              </a:rPr>
              <a:t>Annual</a:t>
            </a:r>
            <a:r>
              <a:rPr lang="fr-FR" sz="1400" dirty="0" smtClean="0">
                <a:solidFill>
                  <a:srgbClr val="0000FF"/>
                </a:solidFill>
              </a:rPr>
              <a:t> </a:t>
            </a:r>
            <a:r>
              <a:rPr lang="fr-FR" sz="1400" dirty="0" err="1" smtClean="0">
                <a:solidFill>
                  <a:srgbClr val="0000FF"/>
                </a:solidFill>
              </a:rPr>
              <a:t>Review</a:t>
            </a:r>
            <a:r>
              <a:rPr lang="fr-FR" sz="1400" dirty="0" smtClean="0">
                <a:solidFill>
                  <a:srgbClr val="0000FF"/>
                </a:solidFill>
              </a:rPr>
              <a:t> of CMP </a:t>
            </a:r>
            <a:r>
              <a:rPr lang="fr-FR" sz="1400" b="1" dirty="0" smtClean="0">
                <a:solidFill>
                  <a:srgbClr val="0000FF"/>
                </a:solidFill>
              </a:rPr>
              <a:t>1</a:t>
            </a:r>
            <a:r>
              <a:rPr lang="fr-FR" sz="1400" dirty="0" smtClean="0">
                <a:solidFill>
                  <a:srgbClr val="0000FF"/>
                </a:solidFill>
              </a:rPr>
              <a:t>, 51 (2010)   </a:t>
            </a:r>
            <a:r>
              <a:rPr lang="fr-FR" sz="1400" dirty="0" smtClean="0">
                <a:solidFill>
                  <a:srgbClr val="7F7F7F"/>
                </a:solidFill>
              </a:rPr>
              <a:t>– arXiv:1003.2972</a:t>
            </a:r>
            <a:endParaRPr lang="fr-FR" sz="1400" dirty="0">
              <a:solidFill>
                <a:srgbClr val="7F7F7F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048671" y="1606034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ORGANIC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286828" y="1606034"/>
            <a:ext cx="1110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CUPRATE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864805" y="1606034"/>
            <a:ext cx="110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PNICTIDE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990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fr-FR" sz="2800" dirty="0" smtClean="0">
                <a:latin typeface="Candara"/>
                <a:cs typeface="Candara"/>
              </a:rPr>
              <a:t>     </a:t>
            </a:r>
            <a:r>
              <a:rPr lang="fr-FR" sz="2800" dirty="0" err="1" smtClean="0">
                <a:latin typeface="Candara"/>
                <a:cs typeface="Candara"/>
              </a:rPr>
              <a:t>Hole-doped</a:t>
            </a:r>
            <a:r>
              <a:rPr lang="fr-FR" sz="2800" dirty="0" smtClean="0">
                <a:latin typeface="Candara"/>
                <a:cs typeface="Candara"/>
              </a:rPr>
              <a:t> </a:t>
            </a:r>
            <a:r>
              <a:rPr lang="fr-FR" sz="2800" dirty="0" err="1" smtClean="0">
                <a:latin typeface="Candara"/>
                <a:cs typeface="Candara"/>
              </a:rPr>
              <a:t>cuprates</a:t>
            </a:r>
            <a:r>
              <a:rPr lang="fr-FR" sz="2800" dirty="0" smtClean="0">
                <a:latin typeface="Candara"/>
                <a:cs typeface="Candara"/>
              </a:rPr>
              <a:t>								</a:t>
            </a:r>
            <a:endParaRPr lang="fr-FR" sz="2800" dirty="0">
              <a:solidFill>
                <a:srgbClr val="7F7F7F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582007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fr-FR" sz="2800" dirty="0" smtClean="0">
                <a:latin typeface="Candara"/>
                <a:cs typeface="Candara"/>
              </a:rPr>
              <a:t>     </a:t>
            </a:r>
            <a:r>
              <a:rPr lang="fr-FR" sz="2800" dirty="0" err="1" smtClean="0">
                <a:latin typeface="Candara"/>
                <a:cs typeface="Candara"/>
              </a:rPr>
              <a:t>Pnictides</a:t>
            </a:r>
            <a:r>
              <a:rPr lang="fr-FR" sz="2800" dirty="0" smtClean="0">
                <a:latin typeface="Candara"/>
                <a:cs typeface="Candara"/>
              </a:rPr>
              <a:t>										</a:t>
            </a:r>
            <a:r>
              <a:rPr lang="fr-FR" sz="2800" dirty="0" smtClean="0">
                <a:solidFill>
                  <a:srgbClr val="7F7F7F"/>
                </a:solidFill>
                <a:latin typeface="Candara"/>
                <a:cs typeface="Candara"/>
              </a:rPr>
              <a:t>QCP </a:t>
            </a:r>
            <a:r>
              <a:rPr lang="fr-FR" sz="2800" dirty="0" err="1">
                <a:solidFill>
                  <a:srgbClr val="7F7F7F"/>
                </a:solidFill>
                <a:latin typeface="Candara"/>
                <a:cs typeface="Candara"/>
              </a:rPr>
              <a:t>p</a:t>
            </a:r>
            <a:r>
              <a:rPr lang="fr-FR" sz="2800" dirty="0" err="1" smtClean="0">
                <a:solidFill>
                  <a:srgbClr val="7F7F7F"/>
                </a:solidFill>
                <a:latin typeface="Candara"/>
                <a:cs typeface="Candara"/>
              </a:rPr>
              <a:t>rinciple</a:t>
            </a:r>
            <a:endParaRPr lang="fr-FR" sz="2800" dirty="0">
              <a:solidFill>
                <a:srgbClr val="7F7F7F"/>
              </a:solidFill>
              <a:latin typeface="Candara"/>
              <a:cs typeface="Candara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639732" y="1426915"/>
            <a:ext cx="2967479" cy="2708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en-US" b="1" dirty="0" smtClean="0">
                <a:solidFill>
                  <a:srgbClr val="0000FF"/>
                </a:solidFill>
                <a:latin typeface="Candara"/>
                <a:cs typeface="Candara"/>
              </a:rPr>
              <a:t>QCP for spin-stripe order</a:t>
            </a:r>
            <a:endParaRPr lang="fr-CA" b="1" i="1" dirty="0">
              <a:solidFill>
                <a:srgbClr val="0000FF"/>
              </a:solidFill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en-CA" sz="1600" dirty="0" smtClean="0">
                <a:latin typeface="Candara"/>
                <a:cs typeface="Candara"/>
              </a:rPr>
              <a:t>Quantum critical point</a:t>
            </a: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smtClean="0">
                <a:latin typeface="Candara"/>
                <a:cs typeface="Candara"/>
              </a:rPr>
              <a:t>Spin-</a:t>
            </a:r>
            <a:r>
              <a:rPr lang="fr-CA" sz="1600" dirty="0" err="1" smtClean="0">
                <a:latin typeface="Candara"/>
                <a:cs typeface="Candara"/>
              </a:rPr>
              <a:t>stripe</a:t>
            </a:r>
            <a:r>
              <a:rPr lang="fr-CA" sz="1600" dirty="0" smtClean="0">
                <a:latin typeface="Candara"/>
                <a:cs typeface="Candara"/>
              </a:rPr>
              <a:t> </a:t>
            </a:r>
            <a:r>
              <a:rPr lang="fr-CA" sz="1600" dirty="0" err="1" smtClean="0">
                <a:latin typeface="Candara"/>
                <a:cs typeface="Candara"/>
              </a:rPr>
              <a:t>order</a:t>
            </a:r>
            <a:endParaRPr lang="fr-CA" sz="1600" dirty="0"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smtClean="0">
                <a:latin typeface="Candara"/>
                <a:cs typeface="Candara"/>
              </a:rPr>
              <a:t>Fermi-surface reconstruction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 smtClean="0">
                <a:latin typeface="Candara"/>
                <a:cs typeface="Candara"/>
              </a:rPr>
              <a:t>Precursor</a:t>
            </a:r>
            <a:r>
              <a:rPr lang="fr-CA" sz="1600" dirty="0" smtClean="0">
                <a:latin typeface="Candara"/>
                <a:cs typeface="Candara"/>
              </a:rPr>
              <a:t> </a:t>
            </a:r>
            <a:r>
              <a:rPr lang="fr-CA" sz="1600" dirty="0" err="1" smtClean="0">
                <a:latin typeface="Candara"/>
                <a:cs typeface="Candara"/>
              </a:rPr>
              <a:t>nematic</a:t>
            </a:r>
            <a:r>
              <a:rPr lang="fr-CA" sz="1600" dirty="0" smtClean="0">
                <a:latin typeface="Candara"/>
                <a:cs typeface="Candara"/>
              </a:rPr>
              <a:t> </a:t>
            </a:r>
            <a:r>
              <a:rPr lang="fr-CA" sz="1600" dirty="0" err="1" smtClean="0">
                <a:latin typeface="Candara"/>
                <a:cs typeface="Candara"/>
              </a:rPr>
              <a:t>regime</a:t>
            </a:r>
            <a:endParaRPr lang="fr-CA" sz="1600" dirty="0" smtClean="0">
              <a:latin typeface="Candara"/>
              <a:cs typeface="Candara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 smtClean="0">
                <a:latin typeface="Candara"/>
                <a:cs typeface="Candara"/>
              </a:rPr>
              <a:t>Linear</a:t>
            </a:r>
            <a:r>
              <a:rPr lang="fr-CA" sz="1600" dirty="0" err="1">
                <a:latin typeface="Candara"/>
                <a:cs typeface="Candara"/>
              </a:rPr>
              <a:t>-</a:t>
            </a:r>
            <a:r>
              <a:rPr lang="fr-CA" sz="1600" i="1" dirty="0" err="1">
                <a:latin typeface="Candara"/>
                <a:cs typeface="Candara"/>
              </a:rPr>
              <a:t>T</a:t>
            </a:r>
            <a:r>
              <a:rPr lang="fr-CA" sz="1600" dirty="0">
                <a:latin typeface="Candara"/>
                <a:cs typeface="Candara"/>
              </a:rPr>
              <a:t> </a:t>
            </a:r>
            <a:r>
              <a:rPr lang="fr-CA" sz="1600" dirty="0" err="1" smtClean="0">
                <a:latin typeface="Candara"/>
                <a:cs typeface="Candara"/>
              </a:rPr>
              <a:t>resistivity</a:t>
            </a:r>
            <a:endParaRPr lang="fr-CA" sz="1600" dirty="0">
              <a:latin typeface="Candara"/>
              <a:cs typeface="Candara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i="1" dirty="0">
                <a:latin typeface="Candara"/>
                <a:cs typeface="Candara"/>
              </a:rPr>
              <a:t>A</a:t>
            </a:r>
            <a:r>
              <a:rPr lang="fr-CA" sz="1600" dirty="0">
                <a:latin typeface="Candara"/>
                <a:cs typeface="Candara"/>
              </a:rPr>
              <a:t> ~ </a:t>
            </a:r>
            <a:r>
              <a:rPr lang="fr-CA" sz="1600" i="1" dirty="0">
                <a:latin typeface="Candara"/>
                <a:cs typeface="Candara"/>
              </a:rPr>
              <a:t>T</a:t>
            </a:r>
            <a:r>
              <a:rPr lang="fr-CA" sz="1600" baseline="-25000" dirty="0">
                <a:latin typeface="Candara"/>
                <a:cs typeface="Candara"/>
              </a:rPr>
              <a:t>c</a:t>
            </a:r>
            <a:r>
              <a:rPr lang="fr-CA" sz="1600" dirty="0">
                <a:latin typeface="Candara"/>
                <a:cs typeface="Candara"/>
              </a:rPr>
              <a:t> </a:t>
            </a: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i="1" dirty="0" smtClean="0">
                <a:latin typeface="Candara"/>
                <a:cs typeface="Candara"/>
              </a:rPr>
              <a:t>T</a:t>
            </a:r>
            <a:r>
              <a:rPr lang="fr-CA" sz="1600" baseline="-25000" dirty="0" smtClean="0">
                <a:latin typeface="Candara"/>
                <a:cs typeface="Candara"/>
              </a:rPr>
              <a:t>c</a:t>
            </a:r>
            <a:r>
              <a:rPr lang="fr-CA" sz="1600" dirty="0" smtClean="0">
                <a:latin typeface="Candara"/>
                <a:cs typeface="Candara"/>
              </a:rPr>
              <a:t> </a:t>
            </a:r>
            <a:r>
              <a:rPr lang="fr-CA" sz="1600" dirty="0" err="1" smtClean="0">
                <a:latin typeface="Candara"/>
                <a:cs typeface="Candara"/>
              </a:rPr>
              <a:t>dome</a:t>
            </a:r>
            <a:r>
              <a:rPr lang="fr-CA" sz="1600" dirty="0" smtClean="0">
                <a:latin typeface="Candara"/>
                <a:cs typeface="Candara"/>
              </a:rPr>
              <a:t> </a:t>
            </a:r>
          </a:p>
        </p:txBody>
      </p:sp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10" y="1426915"/>
            <a:ext cx="2897674" cy="270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4635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fr-FR" sz="2800" dirty="0" smtClean="0">
                <a:latin typeface="Candara"/>
                <a:cs typeface="Candara"/>
              </a:rPr>
              <a:t>     </a:t>
            </a:r>
            <a:r>
              <a:rPr lang="fr-FR" sz="2800" dirty="0" err="1">
                <a:latin typeface="Candara"/>
                <a:cs typeface="Candara"/>
              </a:rPr>
              <a:t>Hole-doped</a:t>
            </a:r>
            <a:r>
              <a:rPr lang="fr-FR" sz="2800" dirty="0">
                <a:latin typeface="Candara"/>
                <a:cs typeface="Candara"/>
              </a:rPr>
              <a:t> </a:t>
            </a:r>
            <a:r>
              <a:rPr lang="fr-FR" sz="2800" dirty="0" err="1" smtClean="0">
                <a:latin typeface="Candara"/>
                <a:cs typeface="Candara"/>
              </a:rPr>
              <a:t>cuprates</a:t>
            </a:r>
            <a:r>
              <a:rPr lang="fr-FR" sz="2800" dirty="0" smtClean="0">
                <a:latin typeface="Candara"/>
                <a:cs typeface="Candara"/>
              </a:rPr>
              <a:t>						</a:t>
            </a:r>
            <a:r>
              <a:rPr lang="fr-FR" sz="2800" dirty="0" smtClean="0">
                <a:solidFill>
                  <a:srgbClr val="7F7F7F"/>
                </a:solidFill>
                <a:latin typeface="Candara"/>
                <a:cs typeface="Candara"/>
              </a:rPr>
              <a:t>QCP </a:t>
            </a:r>
            <a:r>
              <a:rPr lang="fr-FR" sz="2800" dirty="0" err="1">
                <a:solidFill>
                  <a:srgbClr val="7F7F7F"/>
                </a:solidFill>
                <a:latin typeface="Candara"/>
                <a:cs typeface="Candara"/>
              </a:rPr>
              <a:t>p</a:t>
            </a:r>
            <a:r>
              <a:rPr lang="fr-FR" sz="2800" dirty="0" err="1" smtClean="0">
                <a:solidFill>
                  <a:srgbClr val="7F7F7F"/>
                </a:solidFill>
                <a:latin typeface="Candara"/>
                <a:cs typeface="Candara"/>
              </a:rPr>
              <a:t>rinciple</a:t>
            </a:r>
            <a:endParaRPr lang="fr-FR" sz="2800" dirty="0">
              <a:solidFill>
                <a:srgbClr val="7F7F7F"/>
              </a:solidFill>
              <a:latin typeface="Candara"/>
              <a:cs typeface="Candara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639732" y="1426915"/>
            <a:ext cx="2967479" cy="2708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en-US" b="1" dirty="0" smtClean="0">
                <a:solidFill>
                  <a:srgbClr val="0000FF"/>
                </a:solidFill>
                <a:latin typeface="Candara"/>
                <a:cs typeface="Candara"/>
              </a:rPr>
              <a:t>QCP for stripe order</a:t>
            </a:r>
            <a:endParaRPr lang="fr-CA" b="1" i="1" dirty="0">
              <a:solidFill>
                <a:srgbClr val="0000FF"/>
              </a:solidFill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en-CA" sz="1600" dirty="0" smtClean="0">
                <a:latin typeface="Candara"/>
                <a:cs typeface="Candara"/>
              </a:rPr>
              <a:t>Quantum critical point</a:t>
            </a: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 smtClean="0">
                <a:latin typeface="Candara"/>
                <a:cs typeface="Candara"/>
              </a:rPr>
              <a:t>Stripe</a:t>
            </a:r>
            <a:r>
              <a:rPr lang="fr-CA" sz="1600" dirty="0" smtClean="0">
                <a:latin typeface="Candara"/>
                <a:cs typeface="Candara"/>
              </a:rPr>
              <a:t> </a:t>
            </a:r>
            <a:r>
              <a:rPr lang="fr-CA" sz="1600" dirty="0" err="1" smtClean="0">
                <a:latin typeface="Candara"/>
                <a:cs typeface="Candara"/>
              </a:rPr>
              <a:t>order</a:t>
            </a:r>
            <a:endParaRPr lang="fr-CA" sz="1600" dirty="0"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smtClean="0">
                <a:latin typeface="Candara"/>
                <a:cs typeface="Candara"/>
              </a:rPr>
              <a:t>Fermi-surface reconstruction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 smtClean="0">
                <a:solidFill>
                  <a:srgbClr val="000000"/>
                </a:solidFill>
                <a:latin typeface="Candara"/>
                <a:cs typeface="Candara"/>
              </a:rPr>
              <a:t>Precursor</a:t>
            </a:r>
            <a:r>
              <a:rPr lang="fr-CA" sz="1600" dirty="0" smtClean="0">
                <a:solidFill>
                  <a:srgbClr val="000000"/>
                </a:solidFill>
                <a:latin typeface="Candara"/>
                <a:cs typeface="Candara"/>
              </a:rPr>
              <a:t> </a:t>
            </a:r>
            <a:r>
              <a:rPr lang="fr-CA" sz="1600" dirty="0" err="1" smtClean="0">
                <a:solidFill>
                  <a:srgbClr val="000000"/>
                </a:solidFill>
                <a:latin typeface="Candara"/>
                <a:cs typeface="Candara"/>
              </a:rPr>
              <a:t>nematic</a:t>
            </a:r>
            <a:r>
              <a:rPr lang="fr-CA" sz="1600" dirty="0" smtClean="0">
                <a:solidFill>
                  <a:srgbClr val="000000"/>
                </a:solidFill>
                <a:latin typeface="Candara"/>
                <a:cs typeface="Candara"/>
              </a:rPr>
              <a:t> </a:t>
            </a:r>
            <a:r>
              <a:rPr lang="fr-CA" sz="1600" dirty="0" err="1" smtClean="0">
                <a:solidFill>
                  <a:srgbClr val="000000"/>
                </a:solidFill>
                <a:latin typeface="Candara"/>
                <a:cs typeface="Candara"/>
              </a:rPr>
              <a:t>regime</a:t>
            </a:r>
            <a:endParaRPr lang="fr-CA" sz="1600" dirty="0" smtClean="0">
              <a:solidFill>
                <a:srgbClr val="000000"/>
              </a:solidFill>
              <a:latin typeface="Candara"/>
              <a:cs typeface="Candara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 smtClean="0">
                <a:latin typeface="Candara"/>
                <a:cs typeface="Candara"/>
              </a:rPr>
              <a:t>Linear</a:t>
            </a:r>
            <a:r>
              <a:rPr lang="fr-CA" sz="1600" dirty="0" err="1">
                <a:latin typeface="Candara"/>
                <a:cs typeface="Candara"/>
              </a:rPr>
              <a:t>-</a:t>
            </a:r>
            <a:r>
              <a:rPr lang="fr-CA" sz="1600" i="1" dirty="0" err="1">
                <a:latin typeface="Candara"/>
                <a:cs typeface="Candara"/>
              </a:rPr>
              <a:t>T</a:t>
            </a:r>
            <a:r>
              <a:rPr lang="fr-CA" sz="1600" dirty="0">
                <a:latin typeface="Candara"/>
                <a:cs typeface="Candara"/>
              </a:rPr>
              <a:t> </a:t>
            </a:r>
            <a:r>
              <a:rPr lang="fr-CA" sz="1600" dirty="0" err="1" smtClean="0">
                <a:latin typeface="Candara"/>
                <a:cs typeface="Candara"/>
              </a:rPr>
              <a:t>resistivity</a:t>
            </a:r>
            <a:endParaRPr lang="fr-CA" sz="1600" dirty="0">
              <a:latin typeface="Candara"/>
              <a:cs typeface="Candara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i="1" dirty="0">
                <a:latin typeface="Candara"/>
                <a:cs typeface="Candara"/>
              </a:rPr>
              <a:t>A</a:t>
            </a:r>
            <a:r>
              <a:rPr lang="fr-CA" sz="1600" dirty="0">
                <a:latin typeface="Candara"/>
                <a:cs typeface="Candara"/>
              </a:rPr>
              <a:t> ~ </a:t>
            </a:r>
            <a:r>
              <a:rPr lang="fr-CA" sz="1600" i="1" dirty="0">
                <a:latin typeface="Candara"/>
                <a:cs typeface="Candara"/>
              </a:rPr>
              <a:t>T</a:t>
            </a:r>
            <a:r>
              <a:rPr lang="fr-CA" sz="1600" baseline="-25000" dirty="0">
                <a:latin typeface="Candara"/>
                <a:cs typeface="Candara"/>
              </a:rPr>
              <a:t>c</a:t>
            </a:r>
            <a:r>
              <a:rPr lang="fr-CA" sz="1600" dirty="0">
                <a:latin typeface="Candara"/>
                <a:cs typeface="Candara"/>
              </a:rPr>
              <a:t> </a:t>
            </a: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i="1" dirty="0" smtClean="0">
                <a:latin typeface="Candara"/>
                <a:cs typeface="Candara"/>
              </a:rPr>
              <a:t>T</a:t>
            </a:r>
            <a:r>
              <a:rPr lang="fr-CA" sz="1600" baseline="-25000" dirty="0" smtClean="0">
                <a:latin typeface="Candara"/>
                <a:cs typeface="Candara"/>
              </a:rPr>
              <a:t>c</a:t>
            </a:r>
            <a:r>
              <a:rPr lang="fr-CA" sz="1600" dirty="0" smtClean="0">
                <a:latin typeface="Candara"/>
                <a:cs typeface="Candara"/>
              </a:rPr>
              <a:t> </a:t>
            </a:r>
            <a:r>
              <a:rPr lang="fr-CA" sz="1600" dirty="0" err="1" smtClean="0">
                <a:latin typeface="Candara"/>
                <a:cs typeface="Candara"/>
              </a:rPr>
              <a:t>dome</a:t>
            </a:r>
            <a:r>
              <a:rPr lang="fr-CA" sz="1600" dirty="0" smtClean="0">
                <a:latin typeface="Candara"/>
                <a:cs typeface="Candara"/>
              </a:rPr>
              <a:t> </a:t>
            </a:r>
          </a:p>
        </p:txBody>
      </p:sp>
      <p:pic>
        <p:nvPicPr>
          <p:cNvPr id="4" name="Image 3" descr="Phase diagra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3" t="9584" r="17066" b="8972"/>
          <a:stretch/>
        </p:blipFill>
        <p:spPr>
          <a:xfrm>
            <a:off x="311728" y="1547090"/>
            <a:ext cx="3117272" cy="272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894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fr-FR" sz="2800" dirty="0" smtClean="0">
                <a:latin typeface="Candara"/>
                <a:cs typeface="Candara"/>
              </a:rPr>
              <a:t>     </a:t>
            </a:r>
            <a:r>
              <a:rPr lang="fr-FR" sz="2800" dirty="0" err="1" smtClean="0">
                <a:latin typeface="Candara"/>
                <a:cs typeface="Candara"/>
              </a:rPr>
              <a:t>Hole-doped</a:t>
            </a:r>
            <a:r>
              <a:rPr lang="fr-FR" sz="2800" dirty="0" smtClean="0">
                <a:latin typeface="Candara"/>
                <a:cs typeface="Candara"/>
              </a:rPr>
              <a:t> </a:t>
            </a:r>
            <a:r>
              <a:rPr lang="fr-FR" sz="2800" dirty="0" err="1" smtClean="0">
                <a:latin typeface="Candara"/>
                <a:cs typeface="Candara"/>
              </a:rPr>
              <a:t>cuprates</a:t>
            </a:r>
            <a:r>
              <a:rPr lang="fr-FR" sz="2800" dirty="0" smtClean="0">
                <a:latin typeface="Candara"/>
                <a:cs typeface="Candara"/>
              </a:rPr>
              <a:t>							</a:t>
            </a:r>
            <a:r>
              <a:rPr lang="fr-FR" sz="2800" dirty="0" smtClean="0">
                <a:solidFill>
                  <a:srgbClr val="7F7F7F"/>
                </a:solidFill>
                <a:latin typeface="Candara"/>
                <a:cs typeface="Candara"/>
              </a:rPr>
              <a:t>QCP &amp; FSR </a:t>
            </a:r>
            <a:r>
              <a:rPr lang="fr-FR" sz="2800" dirty="0" smtClean="0">
                <a:latin typeface="Candara"/>
                <a:cs typeface="Candara"/>
              </a:rPr>
              <a:t>	</a:t>
            </a:r>
            <a:endParaRPr lang="fr-FR" sz="2800" dirty="0">
              <a:solidFill>
                <a:srgbClr val="7F7F7F"/>
              </a:solidFill>
              <a:latin typeface="Candara"/>
              <a:cs typeface="Candar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1489" y="1362971"/>
            <a:ext cx="24870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i="1" dirty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Quantum </a:t>
            </a:r>
            <a:r>
              <a:rPr lang="en-CA" sz="2000" i="1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oscillations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389" y="1758929"/>
            <a:ext cx="5176117" cy="43666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74174" y="1358819"/>
            <a:ext cx="31432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i="1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Hall &amp; </a:t>
            </a:r>
            <a:r>
              <a:rPr lang="en-CA" sz="2000" i="1" dirty="0" err="1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Seebeck</a:t>
            </a:r>
            <a:r>
              <a:rPr lang="en-CA" sz="2000" i="1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 coefficients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71821" y="4636184"/>
            <a:ext cx="2725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400" dirty="0" err="1" smtClean="0">
                <a:solidFill>
                  <a:srgbClr val="0000FF"/>
                </a:solidFill>
              </a:rPr>
              <a:t>Doiron-Leyraud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i="1" dirty="0" smtClean="0">
                <a:solidFill>
                  <a:srgbClr val="0000FF"/>
                </a:solidFill>
              </a:rPr>
              <a:t>et al., </a:t>
            </a:r>
            <a:r>
              <a:rPr lang="en-US" sz="1400" dirty="0" smtClean="0">
                <a:solidFill>
                  <a:srgbClr val="0000FF"/>
                </a:solidFill>
              </a:rPr>
              <a:t>Nature 2007</a:t>
            </a:r>
            <a:endParaRPr lang="en-CA" sz="1400" dirty="0">
              <a:solidFill>
                <a:srgbClr val="0000FF"/>
              </a:solidFill>
            </a:endParaRPr>
          </a:p>
        </p:txBody>
      </p:sp>
      <p:pic>
        <p:nvPicPr>
          <p:cNvPr id="8" name="Picture 6" descr="Y6p56-70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" r="28120"/>
          <a:stretch>
            <a:fillRect/>
          </a:stretch>
        </p:blipFill>
        <p:spPr bwMode="auto">
          <a:xfrm>
            <a:off x="259817" y="1758929"/>
            <a:ext cx="2820591" cy="2877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956351" y="3799415"/>
            <a:ext cx="78048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Toulouse</a:t>
            </a:r>
            <a:endParaRPr lang="en-CA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564059" y="6252577"/>
            <a:ext cx="218521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400" dirty="0" err="1" smtClean="0">
                <a:solidFill>
                  <a:srgbClr val="0000FF"/>
                </a:solidFill>
              </a:rPr>
              <a:t>LeBoeuf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i="1" dirty="0" smtClean="0">
                <a:solidFill>
                  <a:srgbClr val="0000FF"/>
                </a:solidFill>
              </a:rPr>
              <a:t>et al., </a:t>
            </a:r>
            <a:r>
              <a:rPr lang="en-US" sz="1400" dirty="0" smtClean="0">
                <a:solidFill>
                  <a:srgbClr val="0000FF"/>
                </a:solidFill>
              </a:rPr>
              <a:t>Nature 2007</a:t>
            </a:r>
            <a:endParaRPr lang="en-CA" sz="1400" dirty="0">
              <a:solidFill>
                <a:srgbClr val="0000FF"/>
              </a:solidFill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068243" y="6251088"/>
            <a:ext cx="279153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400" dirty="0" err="1" smtClean="0">
                <a:solidFill>
                  <a:srgbClr val="0000FF"/>
                </a:solidFill>
              </a:rPr>
              <a:t>Laliberté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i="1" dirty="0" smtClean="0">
                <a:solidFill>
                  <a:srgbClr val="0000FF"/>
                </a:solidFill>
              </a:rPr>
              <a:t>et al., </a:t>
            </a:r>
            <a:r>
              <a:rPr lang="en-US" sz="1400" dirty="0" smtClean="0">
                <a:solidFill>
                  <a:srgbClr val="0000FF"/>
                </a:solidFill>
              </a:rPr>
              <a:t>Nature Comm</a:t>
            </a:r>
            <a:r>
              <a:rPr lang="en-US" sz="1400" dirty="0">
                <a:solidFill>
                  <a:srgbClr val="0000FF"/>
                </a:solidFill>
              </a:rPr>
              <a:t>.</a:t>
            </a:r>
            <a:r>
              <a:rPr lang="en-US" sz="1400" dirty="0" smtClean="0">
                <a:solidFill>
                  <a:srgbClr val="0000FF"/>
                </a:solidFill>
              </a:rPr>
              <a:t> 2011</a:t>
            </a:r>
            <a:endParaRPr lang="en-CA" sz="1400" dirty="0">
              <a:solidFill>
                <a:srgbClr val="0000FF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577012" y="1877485"/>
            <a:ext cx="78048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200" i="1" dirty="0" smtClean="0">
                <a:solidFill>
                  <a:srgbClr val="7F7F7F"/>
                </a:solidFill>
              </a:rPr>
              <a:t>Toulouse</a:t>
            </a:r>
            <a:endParaRPr lang="en-CA" sz="1200" i="1" dirty="0">
              <a:solidFill>
                <a:srgbClr val="7F7F7F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576515" y="3855600"/>
            <a:ext cx="7899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i="1" dirty="0" smtClean="0">
                <a:solidFill>
                  <a:srgbClr val="7F7F7F"/>
                </a:solidFill>
              </a:rPr>
              <a:t>Grenoble</a:t>
            </a:r>
            <a:endParaRPr lang="en-CA" sz="1200" i="1" dirty="0">
              <a:solidFill>
                <a:srgbClr val="7F7F7F"/>
              </a:solidFill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330110" y="3890158"/>
            <a:ext cx="94947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200" i="1" dirty="0" smtClean="0">
                <a:solidFill>
                  <a:srgbClr val="7F7F7F"/>
                </a:solidFill>
              </a:rPr>
              <a:t>Tallahassee</a:t>
            </a:r>
            <a:endParaRPr lang="en-CA" sz="1200" i="1" dirty="0">
              <a:solidFill>
                <a:srgbClr val="7F7F7F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13449" y="5161862"/>
            <a:ext cx="2698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b="1" dirty="0" smtClean="0">
                <a:latin typeface="Candara"/>
                <a:cs typeface="Candara"/>
              </a:rPr>
              <a:t>UD: </a:t>
            </a:r>
            <a:r>
              <a:rPr lang="fr-CA" sz="1600" b="1" dirty="0" err="1" smtClean="0">
                <a:latin typeface="Candara"/>
                <a:cs typeface="Candara"/>
              </a:rPr>
              <a:t>small</a:t>
            </a:r>
            <a:r>
              <a:rPr lang="fr-CA" sz="1600" b="1" dirty="0" smtClean="0">
                <a:latin typeface="Candara"/>
                <a:cs typeface="Candara"/>
              </a:rPr>
              <a:t> </a:t>
            </a:r>
            <a:r>
              <a:rPr lang="fr-CA" sz="1600" b="1" i="1" dirty="0" err="1" smtClean="0">
                <a:latin typeface="Candara"/>
                <a:cs typeface="Candara"/>
              </a:rPr>
              <a:t>electron</a:t>
            </a:r>
            <a:r>
              <a:rPr lang="fr-CA" sz="1600" b="1" dirty="0" smtClean="0">
                <a:latin typeface="Candara"/>
                <a:cs typeface="Candara"/>
              </a:rPr>
              <a:t> </a:t>
            </a:r>
            <a:r>
              <a:rPr lang="fr-CA" sz="1600" b="1" dirty="0" err="1" smtClean="0">
                <a:latin typeface="Candara"/>
                <a:cs typeface="Candara"/>
              </a:rPr>
              <a:t>pocket</a:t>
            </a:r>
            <a:endParaRPr lang="fr-CA" sz="1600" b="1" dirty="0" smtClean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88700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6" grpId="0"/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fr-FR" sz="2800" dirty="0">
                <a:latin typeface="Candara"/>
                <a:cs typeface="Candara"/>
              </a:rPr>
              <a:t> </a:t>
            </a:r>
            <a:r>
              <a:rPr lang="fr-FR" sz="2800" dirty="0" smtClean="0">
                <a:latin typeface="Candara"/>
                <a:cs typeface="Candara"/>
              </a:rPr>
              <a:t>    </a:t>
            </a:r>
            <a:r>
              <a:rPr lang="fr-FR" sz="2800" dirty="0" err="1" smtClean="0">
                <a:latin typeface="Candara"/>
                <a:cs typeface="Candara"/>
              </a:rPr>
              <a:t>Collaborators</a:t>
            </a:r>
            <a:endParaRPr lang="fr-FR" sz="2800" dirty="0">
              <a:latin typeface="Candara"/>
              <a:cs typeface="Candara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992279" y="1371802"/>
            <a:ext cx="7156301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Sherbrooke	</a:t>
            </a:r>
            <a:r>
              <a:rPr lang="fr-FR" dirty="0" smtClean="0">
                <a:latin typeface="Candara"/>
                <a:cs typeface="Candara"/>
              </a:rPr>
              <a:t>N. </a:t>
            </a:r>
            <a:r>
              <a:rPr lang="fr-FR" dirty="0" err="1" smtClean="0">
                <a:latin typeface="Candara"/>
                <a:cs typeface="Candara"/>
              </a:rPr>
              <a:t>Doiron-Leyraud</a:t>
            </a:r>
            <a:endParaRPr lang="fr-FR" dirty="0" smtClean="0">
              <a:latin typeface="Candara"/>
              <a:cs typeface="Candara"/>
            </a:endParaRP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fr-FR" dirty="0">
                <a:latin typeface="Candara"/>
                <a:cs typeface="Candara"/>
              </a:rPr>
              <a:t>	</a:t>
            </a:r>
            <a:r>
              <a:rPr lang="fr-FR" dirty="0" smtClean="0">
                <a:latin typeface="Candara"/>
                <a:cs typeface="Candara"/>
              </a:rPr>
              <a:t>		J. Chang</a:t>
            </a:r>
            <a:r>
              <a:rPr lang="fr-FR" dirty="0">
                <a:latin typeface="Candara"/>
                <a:cs typeface="Candara"/>
              </a:rPr>
              <a:t>, </a:t>
            </a:r>
            <a:r>
              <a:rPr lang="fr-FR" dirty="0" smtClean="0">
                <a:latin typeface="Candara"/>
                <a:cs typeface="Candara"/>
              </a:rPr>
              <a:t>R. </a:t>
            </a:r>
            <a:r>
              <a:rPr lang="fr-FR" dirty="0" err="1" smtClean="0">
                <a:latin typeface="Candara"/>
                <a:cs typeface="Candara"/>
              </a:rPr>
              <a:t>Daou</a:t>
            </a:r>
            <a:r>
              <a:rPr lang="fr-FR" dirty="0">
                <a:latin typeface="Candara"/>
                <a:cs typeface="Candara"/>
              </a:rPr>
              <a:t>, </a:t>
            </a:r>
            <a:r>
              <a:rPr lang="fr-FR" dirty="0" smtClean="0">
                <a:latin typeface="Candara"/>
                <a:cs typeface="Candara"/>
              </a:rPr>
              <a:t>E. </a:t>
            </a:r>
            <a:r>
              <a:rPr lang="fr-FR" dirty="0" err="1" smtClean="0">
                <a:latin typeface="Candara"/>
                <a:cs typeface="Candara"/>
              </a:rPr>
              <a:t>Hassinger</a:t>
            </a:r>
            <a:r>
              <a:rPr lang="fr-FR" dirty="0" smtClean="0">
                <a:latin typeface="Candara"/>
                <a:cs typeface="Candara"/>
              </a:rPr>
              <a:t>, F. </a:t>
            </a:r>
            <a:r>
              <a:rPr lang="fr-FR" dirty="0" err="1" smtClean="0">
                <a:latin typeface="Candara"/>
                <a:cs typeface="Candara"/>
              </a:rPr>
              <a:t>Tafti</a:t>
            </a:r>
            <a:endParaRPr lang="fr-FR" dirty="0">
              <a:latin typeface="Candara"/>
              <a:cs typeface="Candara"/>
            </a:endParaRP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		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	</a:t>
            </a:r>
            <a:r>
              <a:rPr lang="fr-FR" dirty="0" smtClean="0">
                <a:latin typeface="Candara"/>
                <a:cs typeface="Candara"/>
              </a:rPr>
              <a:t>O. Cyr-</a:t>
            </a:r>
            <a:r>
              <a:rPr lang="fr-FR" dirty="0" err="1" smtClean="0">
                <a:latin typeface="Candara"/>
                <a:cs typeface="Candara"/>
              </a:rPr>
              <a:t>Choinière</a:t>
            </a:r>
            <a:r>
              <a:rPr lang="fr-FR" dirty="0" smtClean="0">
                <a:latin typeface="Candara"/>
                <a:cs typeface="Candara"/>
              </a:rPr>
              <a:t>, S. Dufour-</a:t>
            </a:r>
            <a:r>
              <a:rPr lang="fr-FR" dirty="0" err="1" smtClean="0">
                <a:latin typeface="Candara"/>
                <a:cs typeface="Candara"/>
              </a:rPr>
              <a:t>Beauséjour</a:t>
            </a:r>
            <a:r>
              <a:rPr lang="fr-FR" dirty="0" smtClean="0">
                <a:latin typeface="Candara"/>
                <a:cs typeface="Candara"/>
              </a:rPr>
              <a:t>, G. </a:t>
            </a:r>
            <a:r>
              <a:rPr lang="fr-FR" dirty="0" err="1" smtClean="0">
                <a:latin typeface="Candara"/>
                <a:cs typeface="Candara"/>
              </a:rPr>
              <a:t>Grissonnanche</a:t>
            </a:r>
            <a:r>
              <a:rPr lang="fr-FR" dirty="0" smtClean="0">
                <a:latin typeface="Candara"/>
                <a:cs typeface="Candara"/>
              </a:rPr>
              <a:t>, </a:t>
            </a:r>
          </a:p>
          <a:p>
            <a:pPr>
              <a:lnSpc>
                <a:spcPct val="80000"/>
              </a:lnSpc>
            </a:pPr>
            <a:r>
              <a:rPr lang="fr-FR" dirty="0">
                <a:latin typeface="Candara"/>
                <a:cs typeface="Candara"/>
              </a:rPr>
              <a:t>	</a:t>
            </a:r>
            <a:r>
              <a:rPr lang="fr-FR" dirty="0" smtClean="0">
                <a:latin typeface="Candara"/>
                <a:cs typeface="Candara"/>
              </a:rPr>
              <a:t>		F. </a:t>
            </a:r>
            <a:r>
              <a:rPr lang="fr-FR" dirty="0" err="1" smtClean="0">
                <a:latin typeface="Candara"/>
                <a:cs typeface="Candara"/>
              </a:rPr>
              <a:t>Laliberté</a:t>
            </a:r>
            <a:r>
              <a:rPr lang="fr-FR" dirty="0" smtClean="0">
                <a:latin typeface="Candara"/>
                <a:cs typeface="Candara"/>
              </a:rPr>
              <a:t>, D. </a:t>
            </a:r>
            <a:r>
              <a:rPr lang="fr-FR" dirty="0" err="1" smtClean="0">
                <a:latin typeface="Candara"/>
                <a:cs typeface="Candara"/>
              </a:rPr>
              <a:t>LeBoeuf</a:t>
            </a:r>
            <a:r>
              <a:rPr lang="fr-FR" dirty="0" smtClean="0">
                <a:latin typeface="Candara"/>
                <a:cs typeface="Candara"/>
              </a:rPr>
              <a:t>, S. René de Cotret</a:t>
            </a:r>
            <a:endParaRPr lang="fr-FR" dirty="0">
              <a:latin typeface="Candara"/>
              <a:cs typeface="Candara"/>
            </a:endParaRP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fr-FR" dirty="0" smtClean="0">
                <a:latin typeface="Candara"/>
                <a:cs typeface="Candara"/>
              </a:rPr>
              <a:t>	</a:t>
            </a:r>
            <a:endParaRPr lang="fr-FR" dirty="0">
              <a:latin typeface="Candara"/>
              <a:cs typeface="Candara"/>
            </a:endParaRPr>
          </a:p>
          <a:p>
            <a:pPr>
              <a:lnSpc>
                <a:spcPct val="80000"/>
              </a:lnSpc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Grenoble	</a:t>
            </a:r>
            <a:r>
              <a:rPr lang="fr-FR" dirty="0" smtClean="0">
                <a:latin typeface="Candara"/>
                <a:cs typeface="Candara"/>
              </a:rPr>
              <a:t>	K. </a:t>
            </a:r>
            <a:r>
              <a:rPr lang="fr-FR" dirty="0" err="1" smtClean="0">
                <a:latin typeface="Candara"/>
                <a:cs typeface="Candara"/>
              </a:rPr>
              <a:t>Behnia</a:t>
            </a:r>
            <a:r>
              <a:rPr lang="fr-FR" dirty="0" smtClean="0">
                <a:latin typeface="Candara"/>
                <a:cs typeface="Candara"/>
              </a:rPr>
              <a:t>, L. Malone, I. </a:t>
            </a:r>
            <a:r>
              <a:rPr lang="fr-FR" dirty="0" err="1" smtClean="0">
                <a:latin typeface="Candara"/>
                <a:cs typeface="Candara"/>
              </a:rPr>
              <a:t>Sheikin</a:t>
            </a:r>
            <a:endParaRPr lang="fr-FR" dirty="0" smtClean="0">
              <a:latin typeface="Candara"/>
              <a:cs typeface="Candara"/>
            </a:endParaRPr>
          </a:p>
          <a:p>
            <a:pPr>
              <a:lnSpc>
                <a:spcPct val="80000"/>
              </a:lnSpc>
            </a:pPr>
            <a:endParaRPr lang="fr-FR" dirty="0">
              <a:latin typeface="Candara"/>
              <a:cs typeface="Candara"/>
            </a:endParaRPr>
          </a:p>
          <a:p>
            <a:pPr>
              <a:lnSpc>
                <a:spcPct val="80000"/>
              </a:lnSpc>
            </a:pPr>
            <a:r>
              <a:rPr lang="fr-FR" dirty="0">
                <a:solidFill>
                  <a:srgbClr val="7F7F7F"/>
                </a:solidFill>
                <a:latin typeface="Candara"/>
                <a:cs typeface="Candara"/>
              </a:rPr>
              <a:t>Toulouse		</a:t>
            </a:r>
            <a:r>
              <a:rPr lang="fr-FR" dirty="0" smtClean="0">
                <a:latin typeface="Candara"/>
                <a:cs typeface="Candara"/>
              </a:rPr>
              <a:t>C. Proust, B. </a:t>
            </a:r>
            <a:r>
              <a:rPr lang="fr-FR" dirty="0" err="1" smtClean="0">
                <a:latin typeface="Candara"/>
                <a:cs typeface="Candara"/>
              </a:rPr>
              <a:t>Vignolle</a:t>
            </a:r>
            <a:endParaRPr lang="fr-FR" dirty="0">
              <a:latin typeface="Candara"/>
              <a:cs typeface="Candara"/>
            </a:endParaRPr>
          </a:p>
          <a:p>
            <a:pPr>
              <a:lnSpc>
                <a:spcPct val="80000"/>
              </a:lnSpc>
            </a:pPr>
            <a:endParaRPr lang="fr-FR" dirty="0" smtClean="0">
              <a:solidFill>
                <a:srgbClr val="7F7F7F"/>
              </a:solidFill>
              <a:latin typeface="Candara"/>
              <a:cs typeface="Candara"/>
            </a:endParaRPr>
          </a:p>
          <a:p>
            <a:pPr>
              <a:lnSpc>
                <a:spcPct val="80000"/>
              </a:lnSpc>
            </a:pPr>
            <a:r>
              <a:rPr lang="fr-FR" dirty="0" smtClean="0">
                <a:solidFill>
                  <a:srgbClr val="7F7F7F"/>
                </a:solidFill>
                <a:latin typeface="Candara"/>
                <a:cs typeface="Candara"/>
              </a:rPr>
              <a:t>Tallahassee</a:t>
            </a:r>
            <a:r>
              <a:rPr lang="fr-FR" dirty="0">
                <a:solidFill>
                  <a:srgbClr val="7F7F7F"/>
                </a:solidFill>
                <a:latin typeface="Candara"/>
                <a:cs typeface="Candara"/>
              </a:rPr>
              <a:t>	</a:t>
            </a:r>
            <a:r>
              <a:rPr lang="fr-FR" dirty="0" smtClean="0">
                <a:latin typeface="Candara"/>
                <a:cs typeface="Candara"/>
              </a:rPr>
              <a:t>L. </a:t>
            </a:r>
            <a:r>
              <a:rPr lang="fr-FR" dirty="0" err="1">
                <a:latin typeface="Candara"/>
                <a:cs typeface="Candara"/>
              </a:rPr>
              <a:t>B</a:t>
            </a:r>
            <a:r>
              <a:rPr lang="fr-FR" dirty="0" err="1" smtClean="0">
                <a:latin typeface="Candara"/>
                <a:cs typeface="Candara"/>
              </a:rPr>
              <a:t>alicas</a:t>
            </a:r>
            <a:r>
              <a:rPr lang="fr-FR" dirty="0" smtClean="0">
                <a:latin typeface="Candara"/>
                <a:cs typeface="Candara"/>
              </a:rPr>
              <a:t>, J. Y. Jo, J.-H. Park</a:t>
            </a:r>
            <a:endParaRPr lang="fr-FR" dirty="0">
              <a:latin typeface="Candara"/>
              <a:cs typeface="Candara"/>
            </a:endParaRPr>
          </a:p>
          <a:p>
            <a:pPr>
              <a:lnSpc>
                <a:spcPct val="80000"/>
              </a:lnSpc>
            </a:pPr>
            <a:endParaRPr lang="fr-FR" dirty="0">
              <a:solidFill>
                <a:srgbClr val="7F7F7F"/>
              </a:solidFill>
              <a:latin typeface="Candara"/>
              <a:cs typeface="Candar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1609" y="976700"/>
            <a:ext cx="1808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000" dirty="0" smtClean="0">
              <a:solidFill>
                <a:srgbClr val="FF0000"/>
              </a:solidFill>
              <a:latin typeface="Candara"/>
              <a:cs typeface="Candara"/>
            </a:endParaRPr>
          </a:p>
          <a:p>
            <a:r>
              <a:rPr lang="fr-FR" sz="2000" dirty="0" err="1" smtClean="0">
                <a:solidFill>
                  <a:srgbClr val="FF0000"/>
                </a:solidFill>
                <a:latin typeface="Candara"/>
                <a:cs typeface="Candara"/>
              </a:rPr>
              <a:t>Measurements</a:t>
            </a:r>
            <a:endParaRPr lang="fr-FR" sz="2000" dirty="0">
              <a:solidFill>
                <a:srgbClr val="FF0000"/>
              </a:solidFill>
              <a:latin typeface="Candara"/>
              <a:cs typeface="Candara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710776" y="4445110"/>
            <a:ext cx="7400546" cy="1874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dirty="0" smtClean="0">
                <a:solidFill>
                  <a:srgbClr val="008000"/>
                </a:solidFill>
                <a:latin typeface="Candara"/>
                <a:cs typeface="Candara"/>
              </a:rPr>
              <a:t>YBCO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	UBC		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	</a:t>
            </a:r>
            <a:r>
              <a:rPr lang="fr-FR" dirty="0" smtClean="0">
                <a:latin typeface="Candara"/>
                <a:cs typeface="Candara"/>
              </a:rPr>
              <a:t>D. Bonn, W. Hardy, R. </a:t>
            </a:r>
            <a:r>
              <a:rPr lang="fr-FR" dirty="0" err="1" smtClean="0">
                <a:latin typeface="Candara"/>
                <a:cs typeface="Candara"/>
              </a:rPr>
              <a:t>Liang</a:t>
            </a:r>
            <a:r>
              <a:rPr lang="fr-FR" dirty="0" smtClean="0">
                <a:latin typeface="Candara"/>
                <a:cs typeface="Candara"/>
              </a:rPr>
              <a:t>, B. </a:t>
            </a:r>
            <a:r>
              <a:rPr lang="fr-FR" dirty="0" err="1" smtClean="0">
                <a:latin typeface="Candara"/>
                <a:cs typeface="Candara"/>
              </a:rPr>
              <a:t>Ramshaw</a:t>
            </a:r>
            <a:endParaRPr lang="fr-FR" dirty="0">
              <a:latin typeface="Candara"/>
              <a:cs typeface="Candara"/>
            </a:endParaRPr>
          </a:p>
          <a:p>
            <a:pPr>
              <a:lnSpc>
                <a:spcPct val="80000"/>
              </a:lnSpc>
            </a:pPr>
            <a:endParaRPr lang="fr-FR" dirty="0" smtClean="0">
              <a:solidFill>
                <a:srgbClr val="008000"/>
              </a:solidFill>
              <a:latin typeface="Candara"/>
              <a:cs typeface="Candara"/>
            </a:endParaRPr>
          </a:p>
          <a:p>
            <a:pPr>
              <a:lnSpc>
                <a:spcPct val="80000"/>
              </a:lnSpc>
            </a:pPr>
            <a:r>
              <a:rPr lang="fr-FR" dirty="0" smtClean="0">
                <a:solidFill>
                  <a:srgbClr val="008000"/>
                </a:solidFill>
                <a:latin typeface="Candara"/>
                <a:cs typeface="Candara"/>
              </a:rPr>
              <a:t>Eu-LSCO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	Tokyo	</a:t>
            </a:r>
            <a:r>
              <a:rPr lang="fr-FR" dirty="0" smtClean="0">
                <a:latin typeface="Candara"/>
                <a:cs typeface="Candara"/>
              </a:rPr>
              <a:t>	S. </a:t>
            </a:r>
            <a:r>
              <a:rPr lang="fr-FR" dirty="0" err="1" smtClean="0">
                <a:latin typeface="Candara"/>
                <a:cs typeface="Candara"/>
              </a:rPr>
              <a:t>Pyon</a:t>
            </a:r>
            <a:r>
              <a:rPr lang="fr-FR" dirty="0" smtClean="0">
                <a:latin typeface="Candara"/>
                <a:cs typeface="Candara"/>
              </a:rPr>
              <a:t>, H. </a:t>
            </a:r>
            <a:r>
              <a:rPr lang="fr-FR" dirty="0" err="1" smtClean="0">
                <a:latin typeface="Candara"/>
                <a:cs typeface="Candara"/>
              </a:rPr>
              <a:t>Takagi</a:t>
            </a:r>
            <a:r>
              <a:rPr lang="fr-FR" dirty="0" smtClean="0">
                <a:latin typeface="Candara"/>
                <a:cs typeface="Candara"/>
              </a:rPr>
              <a:t>, </a:t>
            </a:r>
            <a:r>
              <a:rPr lang="fr-FR" dirty="0" err="1" smtClean="0">
                <a:latin typeface="Candara"/>
                <a:cs typeface="Candara"/>
              </a:rPr>
              <a:t>T</a:t>
            </a:r>
            <a:r>
              <a:rPr lang="fr-FR" dirty="0" smtClean="0">
                <a:latin typeface="Candara"/>
                <a:cs typeface="Candara"/>
              </a:rPr>
              <a:t>. </a:t>
            </a:r>
            <a:r>
              <a:rPr lang="fr-FR" dirty="0" err="1" smtClean="0">
                <a:latin typeface="Candara"/>
                <a:cs typeface="Candara"/>
              </a:rPr>
              <a:t>Takayama</a:t>
            </a:r>
            <a:r>
              <a:rPr lang="fr-FR" dirty="0" smtClean="0">
                <a:latin typeface="Candara"/>
                <a:cs typeface="Candara"/>
              </a:rPr>
              <a:t>, Y. Tanaka</a:t>
            </a:r>
          </a:p>
          <a:p>
            <a:pPr>
              <a:lnSpc>
                <a:spcPct val="80000"/>
              </a:lnSpc>
            </a:pPr>
            <a:endParaRPr lang="fr-FR" dirty="0">
              <a:latin typeface="Candara"/>
              <a:cs typeface="Candara"/>
            </a:endParaRPr>
          </a:p>
          <a:p>
            <a:pPr>
              <a:lnSpc>
                <a:spcPct val="80000"/>
              </a:lnSpc>
            </a:pPr>
            <a:r>
              <a:rPr lang="fr-FR" dirty="0" err="1" smtClean="0">
                <a:solidFill>
                  <a:srgbClr val="008000"/>
                </a:solidFill>
                <a:latin typeface="Candara"/>
                <a:cs typeface="Candara"/>
              </a:rPr>
              <a:t>Nd</a:t>
            </a:r>
            <a:r>
              <a:rPr lang="fr-FR" dirty="0" smtClean="0">
                <a:solidFill>
                  <a:srgbClr val="008000"/>
                </a:solidFill>
                <a:latin typeface="Candara"/>
                <a:cs typeface="Candara"/>
              </a:rPr>
              <a:t>-LSCO</a:t>
            </a:r>
            <a:r>
              <a:rPr lang="fr-FR" dirty="0" smtClean="0">
                <a:solidFill>
                  <a:srgbClr val="7F7F7F"/>
                </a:solidFill>
                <a:latin typeface="Candara"/>
                <a:cs typeface="Candara"/>
              </a:rPr>
              <a:t>	Texas</a:t>
            </a:r>
            <a:r>
              <a:rPr lang="fr-FR" dirty="0">
                <a:solidFill>
                  <a:srgbClr val="7F7F7F"/>
                </a:solidFill>
                <a:latin typeface="Candara"/>
                <a:cs typeface="Candara"/>
              </a:rPr>
              <a:t>		</a:t>
            </a:r>
            <a:r>
              <a:rPr lang="fr-FR" dirty="0" smtClean="0">
                <a:latin typeface="Candara"/>
                <a:cs typeface="Candara"/>
              </a:rPr>
              <a:t>J.-G. Cheng, J. B. </a:t>
            </a:r>
            <a:r>
              <a:rPr lang="fr-FR" dirty="0" err="1" smtClean="0">
                <a:latin typeface="Candara"/>
                <a:cs typeface="Candara"/>
              </a:rPr>
              <a:t>Goodenough</a:t>
            </a:r>
            <a:r>
              <a:rPr lang="fr-FR" dirty="0" smtClean="0">
                <a:latin typeface="Candara"/>
                <a:cs typeface="Candara"/>
              </a:rPr>
              <a:t>, J.-Q. Yan, J.-S. Zhou</a:t>
            </a:r>
            <a:endParaRPr lang="fr-FR" dirty="0">
              <a:latin typeface="Candara"/>
              <a:cs typeface="Candara"/>
            </a:endParaRPr>
          </a:p>
          <a:p>
            <a:pPr>
              <a:lnSpc>
                <a:spcPct val="80000"/>
              </a:lnSpc>
            </a:pPr>
            <a:endParaRPr lang="fr-FR" dirty="0" smtClean="0">
              <a:solidFill>
                <a:srgbClr val="7F7F7F"/>
              </a:solidFill>
              <a:latin typeface="Candara"/>
              <a:cs typeface="Candara"/>
            </a:endParaRPr>
          </a:p>
          <a:p>
            <a:pPr>
              <a:lnSpc>
                <a:spcPct val="80000"/>
              </a:lnSpc>
            </a:pPr>
            <a:r>
              <a:rPr lang="fr-FR" dirty="0" smtClean="0">
                <a:solidFill>
                  <a:srgbClr val="008000"/>
                </a:solidFill>
                <a:latin typeface="Candara"/>
                <a:cs typeface="Candara"/>
              </a:rPr>
              <a:t>Hg-1201</a:t>
            </a:r>
            <a:r>
              <a:rPr lang="fr-FR" dirty="0" smtClean="0">
                <a:solidFill>
                  <a:srgbClr val="7F7F7F"/>
                </a:solidFill>
                <a:latin typeface="Candara"/>
                <a:cs typeface="Candara"/>
              </a:rPr>
              <a:t>	Minneapolis</a:t>
            </a:r>
            <a:r>
              <a:rPr lang="fr-FR" dirty="0">
                <a:solidFill>
                  <a:srgbClr val="7F7F7F"/>
                </a:solidFill>
                <a:latin typeface="Candara"/>
                <a:cs typeface="Candara"/>
              </a:rPr>
              <a:t>	</a:t>
            </a:r>
            <a:r>
              <a:rPr lang="fr-FR" dirty="0" smtClean="0">
                <a:latin typeface="Candara"/>
                <a:cs typeface="Candara"/>
              </a:rPr>
              <a:t>N. </a:t>
            </a:r>
            <a:r>
              <a:rPr lang="fr-FR" dirty="0" err="1" smtClean="0">
                <a:latin typeface="Candara"/>
                <a:cs typeface="Candara"/>
              </a:rPr>
              <a:t>Barisic</a:t>
            </a:r>
            <a:r>
              <a:rPr lang="fr-FR" dirty="0" smtClean="0">
                <a:latin typeface="Candara"/>
                <a:cs typeface="Candara"/>
              </a:rPr>
              <a:t>, M. </a:t>
            </a:r>
            <a:r>
              <a:rPr lang="fr-FR" dirty="0" err="1" smtClean="0">
                <a:latin typeface="Candara"/>
                <a:cs typeface="Candara"/>
              </a:rPr>
              <a:t>Greven</a:t>
            </a:r>
            <a:endParaRPr lang="fr-FR" dirty="0">
              <a:latin typeface="Candara"/>
              <a:cs typeface="Candara"/>
            </a:endParaRPr>
          </a:p>
          <a:p>
            <a:pPr>
              <a:lnSpc>
                <a:spcPct val="80000"/>
              </a:lnSpc>
            </a:pPr>
            <a:endParaRPr lang="fr-FR" dirty="0">
              <a:solidFill>
                <a:srgbClr val="7F7F7F"/>
              </a:solidFill>
              <a:latin typeface="Candara"/>
              <a:cs typeface="Candara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98090" y="4050008"/>
            <a:ext cx="10919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000" dirty="0" smtClean="0">
              <a:solidFill>
                <a:srgbClr val="0000FF"/>
              </a:solidFill>
              <a:latin typeface="Candara"/>
              <a:cs typeface="Candara"/>
            </a:endParaRPr>
          </a:p>
          <a:p>
            <a:r>
              <a:rPr lang="fr-FR" sz="2000" dirty="0" err="1" smtClean="0">
                <a:solidFill>
                  <a:srgbClr val="0000FF"/>
                </a:solidFill>
                <a:latin typeface="Candara"/>
                <a:cs typeface="Candara"/>
              </a:rPr>
              <a:t>Samples</a:t>
            </a:r>
            <a:endParaRPr lang="fr-FR" sz="2000" dirty="0">
              <a:solidFill>
                <a:srgbClr val="0000FF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543901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fr-FR" sz="2800" dirty="0" smtClean="0">
                <a:latin typeface="Candara"/>
                <a:cs typeface="Candara"/>
              </a:rPr>
              <a:t>     </a:t>
            </a:r>
            <a:r>
              <a:rPr lang="fr-FR" sz="2800" dirty="0" err="1" smtClean="0">
                <a:latin typeface="Candara"/>
                <a:cs typeface="Candara"/>
              </a:rPr>
              <a:t>Hole-doped</a:t>
            </a:r>
            <a:r>
              <a:rPr lang="fr-FR" sz="2800" dirty="0" smtClean="0">
                <a:latin typeface="Candara"/>
                <a:cs typeface="Candara"/>
              </a:rPr>
              <a:t> </a:t>
            </a:r>
            <a:r>
              <a:rPr lang="fr-FR" sz="2800" dirty="0" err="1" smtClean="0">
                <a:latin typeface="Candara"/>
                <a:cs typeface="Candara"/>
              </a:rPr>
              <a:t>cuprates</a:t>
            </a:r>
            <a:r>
              <a:rPr lang="fr-FR" sz="2800" dirty="0" smtClean="0">
                <a:latin typeface="Candara"/>
                <a:cs typeface="Candara"/>
              </a:rPr>
              <a:t>							</a:t>
            </a:r>
            <a:r>
              <a:rPr lang="fr-FR" sz="2800" dirty="0" smtClean="0">
                <a:solidFill>
                  <a:srgbClr val="7F7F7F"/>
                </a:solidFill>
                <a:latin typeface="Candara"/>
                <a:cs typeface="Candara"/>
              </a:rPr>
              <a:t>QCP &amp; FSR </a:t>
            </a:r>
            <a:r>
              <a:rPr lang="fr-FR" sz="2800" dirty="0" smtClean="0">
                <a:latin typeface="Candara"/>
                <a:cs typeface="Candara"/>
              </a:rPr>
              <a:t>	</a:t>
            </a:r>
            <a:endParaRPr lang="fr-FR" sz="2800" dirty="0">
              <a:solidFill>
                <a:srgbClr val="7F7F7F"/>
              </a:solidFill>
              <a:latin typeface="Candara"/>
              <a:cs typeface="Candara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389" y="1758929"/>
            <a:ext cx="5176117" cy="43666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74174" y="1358819"/>
            <a:ext cx="31432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i="1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Hall &amp; </a:t>
            </a:r>
            <a:r>
              <a:rPr lang="en-CA" sz="2000" i="1" dirty="0" err="1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Seebeck</a:t>
            </a:r>
            <a:r>
              <a:rPr lang="en-CA" sz="2000" i="1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 coefficients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564059" y="6252577"/>
            <a:ext cx="218521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400" dirty="0" err="1" smtClean="0">
                <a:solidFill>
                  <a:srgbClr val="0000FF"/>
                </a:solidFill>
              </a:rPr>
              <a:t>LeBoeuf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i="1" dirty="0" smtClean="0">
                <a:solidFill>
                  <a:srgbClr val="0000FF"/>
                </a:solidFill>
              </a:rPr>
              <a:t>et al., </a:t>
            </a:r>
            <a:r>
              <a:rPr lang="en-US" sz="1400" dirty="0" smtClean="0">
                <a:solidFill>
                  <a:srgbClr val="0000FF"/>
                </a:solidFill>
              </a:rPr>
              <a:t>Nature 2007</a:t>
            </a:r>
            <a:endParaRPr lang="en-CA" sz="1400" dirty="0">
              <a:solidFill>
                <a:srgbClr val="0000FF"/>
              </a:solidFill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068243" y="6251088"/>
            <a:ext cx="279153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400" dirty="0" err="1" smtClean="0">
                <a:solidFill>
                  <a:srgbClr val="0000FF"/>
                </a:solidFill>
              </a:rPr>
              <a:t>Laliberté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i="1" dirty="0" smtClean="0">
                <a:solidFill>
                  <a:srgbClr val="0000FF"/>
                </a:solidFill>
              </a:rPr>
              <a:t>et al., </a:t>
            </a:r>
            <a:r>
              <a:rPr lang="en-US" sz="1400" dirty="0" smtClean="0">
                <a:solidFill>
                  <a:srgbClr val="0000FF"/>
                </a:solidFill>
              </a:rPr>
              <a:t>Nature Comm</a:t>
            </a:r>
            <a:r>
              <a:rPr lang="en-US" sz="1400" dirty="0">
                <a:solidFill>
                  <a:srgbClr val="0000FF"/>
                </a:solidFill>
              </a:rPr>
              <a:t>.</a:t>
            </a:r>
            <a:r>
              <a:rPr lang="en-US" sz="1400" dirty="0" smtClean="0">
                <a:solidFill>
                  <a:srgbClr val="0000FF"/>
                </a:solidFill>
              </a:rPr>
              <a:t> 2011</a:t>
            </a:r>
            <a:endParaRPr lang="en-CA" sz="1400" dirty="0">
              <a:solidFill>
                <a:srgbClr val="0000FF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577012" y="1877485"/>
            <a:ext cx="78048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200" i="1" dirty="0" smtClean="0">
                <a:solidFill>
                  <a:srgbClr val="7F7F7F"/>
                </a:solidFill>
              </a:rPr>
              <a:t>Toulouse</a:t>
            </a:r>
            <a:endParaRPr lang="en-CA" sz="1200" i="1" dirty="0">
              <a:solidFill>
                <a:srgbClr val="7F7F7F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576515" y="3855600"/>
            <a:ext cx="7899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i="1" dirty="0" smtClean="0">
                <a:solidFill>
                  <a:srgbClr val="7F7F7F"/>
                </a:solidFill>
              </a:rPr>
              <a:t>Grenoble</a:t>
            </a:r>
            <a:endParaRPr lang="en-CA" sz="1200" i="1" dirty="0">
              <a:solidFill>
                <a:srgbClr val="7F7F7F"/>
              </a:solidFill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330110" y="3890158"/>
            <a:ext cx="94947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200" i="1" dirty="0" smtClean="0">
                <a:solidFill>
                  <a:srgbClr val="7F7F7F"/>
                </a:solidFill>
              </a:rPr>
              <a:t>Tallahassee</a:t>
            </a:r>
            <a:endParaRPr lang="en-CA" sz="1200" i="1" dirty="0">
              <a:solidFill>
                <a:srgbClr val="7F7F7F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13449" y="5161862"/>
            <a:ext cx="273664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b="1" dirty="0" smtClean="0">
                <a:latin typeface="Candara"/>
                <a:cs typeface="Candara"/>
              </a:rPr>
              <a:t>UD: </a:t>
            </a:r>
            <a:r>
              <a:rPr lang="fr-CA" sz="1600" b="1" dirty="0" err="1" smtClean="0">
                <a:latin typeface="Candara"/>
                <a:cs typeface="Candara"/>
              </a:rPr>
              <a:t>small</a:t>
            </a:r>
            <a:r>
              <a:rPr lang="fr-CA" sz="1600" b="1" dirty="0" smtClean="0">
                <a:latin typeface="Candara"/>
                <a:cs typeface="Candara"/>
              </a:rPr>
              <a:t> </a:t>
            </a:r>
            <a:r>
              <a:rPr lang="fr-CA" sz="1600" b="1" i="1" dirty="0" err="1" smtClean="0">
                <a:latin typeface="Candara"/>
                <a:cs typeface="Candara"/>
              </a:rPr>
              <a:t>electron</a:t>
            </a:r>
            <a:r>
              <a:rPr lang="fr-CA" sz="1600" b="1" dirty="0" smtClean="0">
                <a:latin typeface="Candara"/>
                <a:cs typeface="Candara"/>
              </a:rPr>
              <a:t> </a:t>
            </a:r>
            <a:r>
              <a:rPr lang="fr-CA" sz="1600" b="1" dirty="0" err="1" smtClean="0">
                <a:latin typeface="Candara"/>
                <a:cs typeface="Candara"/>
              </a:rPr>
              <a:t>pocket</a:t>
            </a:r>
            <a:endParaRPr lang="fr-CA" sz="1600" b="1" dirty="0" smtClean="0">
              <a:latin typeface="Candara"/>
              <a:cs typeface="Candara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b="1" dirty="0" smtClean="0">
                <a:latin typeface="Candara"/>
                <a:cs typeface="Candara"/>
              </a:rPr>
              <a:t>OD: large </a:t>
            </a:r>
            <a:r>
              <a:rPr lang="fr-CA" sz="1600" b="1" dirty="0" err="1" smtClean="0">
                <a:latin typeface="Candara"/>
                <a:cs typeface="Candara"/>
              </a:rPr>
              <a:t>hole</a:t>
            </a:r>
            <a:r>
              <a:rPr lang="fr-CA" sz="1600" b="1" dirty="0" smtClean="0">
                <a:latin typeface="Candara"/>
                <a:cs typeface="Candara"/>
              </a:rPr>
              <a:t> </a:t>
            </a:r>
            <a:r>
              <a:rPr lang="fr-CA" sz="1600" b="1" dirty="0" err="1" smtClean="0">
                <a:latin typeface="Candara"/>
                <a:cs typeface="Candara"/>
              </a:rPr>
              <a:t>pocket</a:t>
            </a:r>
            <a:endParaRPr lang="fr-CA" sz="1600" b="1" dirty="0" smtClean="0">
              <a:latin typeface="Candara"/>
              <a:cs typeface="Candara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b="1" dirty="0" smtClean="0">
                <a:solidFill>
                  <a:srgbClr val="FF0000"/>
                </a:solidFill>
                <a:latin typeface="Candara"/>
                <a:cs typeface="Candara"/>
              </a:rPr>
              <a:t>QCP in </a:t>
            </a:r>
            <a:r>
              <a:rPr lang="fr-CA" sz="1600" b="1" dirty="0" err="1" smtClean="0">
                <a:solidFill>
                  <a:srgbClr val="FF0000"/>
                </a:solidFill>
                <a:latin typeface="Candara"/>
                <a:cs typeface="Candara"/>
              </a:rPr>
              <a:t>between</a:t>
            </a:r>
            <a:endParaRPr lang="fr-CA" sz="1600" b="1" dirty="0">
              <a:solidFill>
                <a:srgbClr val="FF0000"/>
              </a:solidFill>
              <a:latin typeface="Candara"/>
              <a:cs typeface="Candara"/>
            </a:endParaRPr>
          </a:p>
        </p:txBody>
      </p:sp>
      <p:pic>
        <p:nvPicPr>
          <p:cNvPr id="17" name="Picture 11" descr="Taillefer-Fi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t="67029" r="7272" b="3386"/>
          <a:stretch>
            <a:fillRect/>
          </a:stretch>
        </p:blipFill>
        <p:spPr bwMode="auto">
          <a:xfrm>
            <a:off x="1207027" y="4105272"/>
            <a:ext cx="2060696" cy="102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 descr="Phase diagram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3" t="9584" r="17066" b="8972"/>
          <a:stretch/>
        </p:blipFill>
        <p:spPr>
          <a:xfrm>
            <a:off x="150098" y="1373915"/>
            <a:ext cx="3117272" cy="272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07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fr-FR" sz="2800" dirty="0" smtClean="0">
                <a:latin typeface="Candara"/>
                <a:cs typeface="Candara"/>
              </a:rPr>
              <a:t>     </a:t>
            </a:r>
            <a:r>
              <a:rPr lang="fr-FR" sz="2800" dirty="0" err="1">
                <a:latin typeface="Candara"/>
                <a:cs typeface="Candara"/>
              </a:rPr>
              <a:t>Hole-doped</a:t>
            </a:r>
            <a:r>
              <a:rPr lang="fr-FR" sz="2800" dirty="0">
                <a:latin typeface="Candara"/>
                <a:cs typeface="Candara"/>
              </a:rPr>
              <a:t> </a:t>
            </a:r>
            <a:r>
              <a:rPr lang="fr-FR" sz="2800" dirty="0" err="1" smtClean="0">
                <a:latin typeface="Candara"/>
                <a:cs typeface="Candara"/>
              </a:rPr>
              <a:t>cuprates</a:t>
            </a:r>
            <a:r>
              <a:rPr lang="fr-FR" sz="2800" dirty="0" smtClean="0">
                <a:latin typeface="Candara"/>
                <a:cs typeface="Candara"/>
              </a:rPr>
              <a:t>						</a:t>
            </a:r>
            <a:r>
              <a:rPr lang="fr-FR" sz="2800" dirty="0" smtClean="0">
                <a:solidFill>
                  <a:srgbClr val="7F7F7F"/>
                </a:solidFill>
                <a:latin typeface="Candara"/>
                <a:cs typeface="Candara"/>
              </a:rPr>
              <a:t>QCP </a:t>
            </a:r>
            <a:r>
              <a:rPr lang="fr-FR" sz="2800" dirty="0" err="1">
                <a:solidFill>
                  <a:srgbClr val="7F7F7F"/>
                </a:solidFill>
                <a:latin typeface="Candara"/>
                <a:cs typeface="Candara"/>
              </a:rPr>
              <a:t>p</a:t>
            </a:r>
            <a:r>
              <a:rPr lang="fr-FR" sz="2800" dirty="0" err="1" smtClean="0">
                <a:solidFill>
                  <a:srgbClr val="7F7F7F"/>
                </a:solidFill>
                <a:latin typeface="Candara"/>
                <a:cs typeface="Candara"/>
              </a:rPr>
              <a:t>rinciple</a:t>
            </a:r>
            <a:endParaRPr lang="fr-FR" sz="2800" dirty="0">
              <a:solidFill>
                <a:srgbClr val="7F7F7F"/>
              </a:solidFill>
              <a:latin typeface="Candara"/>
              <a:cs typeface="Candara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639732" y="1426915"/>
            <a:ext cx="2967479" cy="2708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en-US" b="1" dirty="0" smtClean="0">
                <a:solidFill>
                  <a:srgbClr val="0000FF"/>
                </a:solidFill>
                <a:latin typeface="Candara"/>
                <a:cs typeface="Candara"/>
              </a:rPr>
              <a:t>QCP for stripe order</a:t>
            </a:r>
            <a:endParaRPr lang="fr-CA" b="1" i="1" dirty="0">
              <a:solidFill>
                <a:srgbClr val="0000FF"/>
              </a:solidFill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en-CA" sz="1600" dirty="0" smtClean="0">
                <a:solidFill>
                  <a:srgbClr val="FF0000"/>
                </a:solidFill>
                <a:latin typeface="Candara"/>
                <a:cs typeface="Candara"/>
              </a:rPr>
              <a:t>Quantum critical point</a:t>
            </a: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 smtClean="0">
                <a:solidFill>
                  <a:srgbClr val="7F7F7F"/>
                </a:solidFill>
                <a:latin typeface="Candara"/>
                <a:cs typeface="Candara"/>
              </a:rPr>
              <a:t>Stripe</a:t>
            </a:r>
            <a:r>
              <a:rPr lang="fr-CA" sz="1600" dirty="0" smtClean="0">
                <a:solidFill>
                  <a:srgbClr val="7F7F7F"/>
                </a:solidFill>
                <a:latin typeface="Candara"/>
                <a:cs typeface="Candara"/>
              </a:rPr>
              <a:t> </a:t>
            </a:r>
            <a:r>
              <a:rPr lang="fr-CA" sz="1600" dirty="0" err="1" smtClean="0">
                <a:solidFill>
                  <a:srgbClr val="7F7F7F"/>
                </a:solidFill>
                <a:latin typeface="Candara"/>
                <a:cs typeface="Candara"/>
              </a:rPr>
              <a:t>order</a:t>
            </a:r>
            <a:endParaRPr lang="fr-CA" sz="1600" dirty="0">
              <a:solidFill>
                <a:srgbClr val="7F7F7F"/>
              </a:solidFill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smtClean="0">
                <a:solidFill>
                  <a:srgbClr val="FF0000"/>
                </a:solidFill>
                <a:latin typeface="Candara"/>
                <a:cs typeface="Candara"/>
              </a:rPr>
              <a:t>Fermi-surface reconstruction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 smtClean="0">
                <a:solidFill>
                  <a:srgbClr val="7F7F7F"/>
                </a:solidFill>
                <a:latin typeface="Candara"/>
                <a:cs typeface="Candara"/>
              </a:rPr>
              <a:t>Precursor</a:t>
            </a:r>
            <a:r>
              <a:rPr lang="fr-CA" sz="1600" dirty="0" smtClean="0">
                <a:solidFill>
                  <a:srgbClr val="7F7F7F"/>
                </a:solidFill>
                <a:latin typeface="Candara"/>
                <a:cs typeface="Candara"/>
              </a:rPr>
              <a:t> </a:t>
            </a:r>
            <a:r>
              <a:rPr lang="fr-CA" sz="1600" dirty="0" err="1" smtClean="0">
                <a:solidFill>
                  <a:srgbClr val="7F7F7F"/>
                </a:solidFill>
                <a:latin typeface="Candara"/>
                <a:cs typeface="Candara"/>
              </a:rPr>
              <a:t>nematic</a:t>
            </a:r>
            <a:r>
              <a:rPr lang="fr-CA" sz="1600" dirty="0" smtClean="0">
                <a:solidFill>
                  <a:srgbClr val="7F7F7F"/>
                </a:solidFill>
                <a:latin typeface="Candara"/>
                <a:cs typeface="Candara"/>
              </a:rPr>
              <a:t> </a:t>
            </a:r>
            <a:r>
              <a:rPr lang="fr-CA" sz="1600" dirty="0" err="1" smtClean="0">
                <a:solidFill>
                  <a:srgbClr val="7F7F7F"/>
                </a:solidFill>
                <a:latin typeface="Candara"/>
                <a:cs typeface="Candara"/>
              </a:rPr>
              <a:t>regime</a:t>
            </a:r>
            <a:endParaRPr lang="fr-CA" sz="1600" dirty="0" smtClean="0">
              <a:solidFill>
                <a:srgbClr val="7F7F7F"/>
              </a:solidFill>
              <a:latin typeface="Candara"/>
              <a:cs typeface="Candara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 smtClean="0">
                <a:solidFill>
                  <a:srgbClr val="7F7F7F"/>
                </a:solidFill>
                <a:latin typeface="Candara"/>
                <a:cs typeface="Candara"/>
              </a:rPr>
              <a:t>Linear</a:t>
            </a:r>
            <a:r>
              <a:rPr lang="fr-CA" sz="1600" dirty="0" err="1">
                <a:solidFill>
                  <a:srgbClr val="7F7F7F"/>
                </a:solidFill>
                <a:latin typeface="Candara"/>
                <a:cs typeface="Candara"/>
              </a:rPr>
              <a:t>-</a:t>
            </a:r>
            <a:r>
              <a:rPr lang="fr-CA" sz="1600" i="1" dirty="0" err="1">
                <a:solidFill>
                  <a:srgbClr val="7F7F7F"/>
                </a:solidFill>
                <a:latin typeface="Candara"/>
                <a:cs typeface="Candara"/>
              </a:rPr>
              <a:t>T</a:t>
            </a:r>
            <a:r>
              <a:rPr lang="fr-CA" sz="1600" dirty="0">
                <a:solidFill>
                  <a:srgbClr val="7F7F7F"/>
                </a:solidFill>
                <a:latin typeface="Candara"/>
                <a:cs typeface="Candara"/>
              </a:rPr>
              <a:t> </a:t>
            </a:r>
            <a:r>
              <a:rPr lang="fr-CA" sz="1600" dirty="0" err="1" smtClean="0">
                <a:solidFill>
                  <a:srgbClr val="7F7F7F"/>
                </a:solidFill>
                <a:latin typeface="Candara"/>
                <a:cs typeface="Candara"/>
              </a:rPr>
              <a:t>resistivity</a:t>
            </a:r>
            <a:endParaRPr lang="fr-CA" sz="1600" dirty="0">
              <a:solidFill>
                <a:srgbClr val="7F7F7F"/>
              </a:solidFill>
              <a:latin typeface="Candara"/>
              <a:cs typeface="Candara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i="1" dirty="0">
                <a:solidFill>
                  <a:srgbClr val="7F7F7F"/>
                </a:solidFill>
                <a:latin typeface="Candara"/>
                <a:cs typeface="Candara"/>
              </a:rPr>
              <a:t>A</a:t>
            </a:r>
            <a:r>
              <a:rPr lang="fr-CA" sz="1600" dirty="0">
                <a:solidFill>
                  <a:srgbClr val="7F7F7F"/>
                </a:solidFill>
                <a:latin typeface="Candara"/>
                <a:cs typeface="Candara"/>
              </a:rPr>
              <a:t> ~ </a:t>
            </a:r>
            <a:r>
              <a:rPr lang="fr-CA" sz="1600" i="1" dirty="0">
                <a:solidFill>
                  <a:srgbClr val="7F7F7F"/>
                </a:solidFill>
                <a:latin typeface="Candara"/>
                <a:cs typeface="Candara"/>
              </a:rPr>
              <a:t>T</a:t>
            </a:r>
            <a:r>
              <a:rPr lang="fr-CA" sz="1600" baseline="-25000" dirty="0">
                <a:solidFill>
                  <a:srgbClr val="7F7F7F"/>
                </a:solidFill>
                <a:latin typeface="Candara"/>
                <a:cs typeface="Candara"/>
              </a:rPr>
              <a:t>c</a:t>
            </a:r>
            <a:r>
              <a:rPr lang="fr-CA" sz="1600" dirty="0">
                <a:solidFill>
                  <a:srgbClr val="7F7F7F"/>
                </a:solidFill>
                <a:latin typeface="Candara"/>
                <a:cs typeface="Candara"/>
              </a:rPr>
              <a:t> </a:t>
            </a: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i="1" dirty="0" smtClean="0">
                <a:solidFill>
                  <a:srgbClr val="7F7F7F"/>
                </a:solidFill>
                <a:latin typeface="Candara"/>
                <a:cs typeface="Candara"/>
              </a:rPr>
              <a:t>T</a:t>
            </a:r>
            <a:r>
              <a:rPr lang="fr-CA" sz="1600" baseline="-25000" dirty="0" smtClean="0">
                <a:solidFill>
                  <a:srgbClr val="7F7F7F"/>
                </a:solidFill>
                <a:latin typeface="Candara"/>
                <a:cs typeface="Candara"/>
              </a:rPr>
              <a:t>c</a:t>
            </a:r>
            <a:r>
              <a:rPr lang="fr-CA" sz="1600" dirty="0" smtClean="0">
                <a:solidFill>
                  <a:srgbClr val="7F7F7F"/>
                </a:solidFill>
                <a:latin typeface="Candara"/>
                <a:cs typeface="Candara"/>
              </a:rPr>
              <a:t> </a:t>
            </a:r>
            <a:r>
              <a:rPr lang="fr-CA" sz="1600" dirty="0" err="1" smtClean="0">
                <a:solidFill>
                  <a:srgbClr val="7F7F7F"/>
                </a:solidFill>
                <a:latin typeface="Candara"/>
                <a:cs typeface="Candara"/>
              </a:rPr>
              <a:t>dome</a:t>
            </a:r>
            <a:r>
              <a:rPr lang="fr-CA" sz="1600" dirty="0" smtClean="0">
                <a:solidFill>
                  <a:srgbClr val="7F7F7F"/>
                </a:solidFill>
                <a:latin typeface="Candara"/>
                <a:cs typeface="Candara"/>
              </a:rPr>
              <a:t> </a:t>
            </a:r>
          </a:p>
        </p:txBody>
      </p:sp>
      <p:pic>
        <p:nvPicPr>
          <p:cNvPr id="6" name="Picture 11" descr="Taillefer-Fi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t="67029" r="7272" b="3386"/>
          <a:stretch>
            <a:fillRect/>
          </a:stretch>
        </p:blipFill>
        <p:spPr bwMode="auto">
          <a:xfrm>
            <a:off x="1207027" y="4105272"/>
            <a:ext cx="2060696" cy="102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 descr="Phase diagram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3" t="9584" r="17066" b="8972"/>
          <a:stretch/>
        </p:blipFill>
        <p:spPr>
          <a:xfrm>
            <a:off x="150098" y="1373915"/>
            <a:ext cx="3117272" cy="272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30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fr-FR" sz="2800" dirty="0" smtClean="0">
                <a:latin typeface="Candara"/>
                <a:cs typeface="Candara"/>
              </a:rPr>
              <a:t>     </a:t>
            </a:r>
            <a:r>
              <a:rPr lang="fr-FR" sz="2800" dirty="0" err="1" smtClean="0">
                <a:latin typeface="Candara"/>
                <a:cs typeface="Candara"/>
              </a:rPr>
              <a:t>Hole-doped</a:t>
            </a:r>
            <a:r>
              <a:rPr lang="fr-FR" sz="2800" dirty="0" smtClean="0">
                <a:latin typeface="Candara"/>
                <a:cs typeface="Candara"/>
              </a:rPr>
              <a:t> </a:t>
            </a:r>
            <a:r>
              <a:rPr lang="fr-FR" sz="2800" dirty="0" err="1" smtClean="0">
                <a:latin typeface="Candara"/>
                <a:cs typeface="Candara"/>
              </a:rPr>
              <a:t>cuprates</a:t>
            </a:r>
            <a:r>
              <a:rPr lang="fr-FR" sz="2800" dirty="0" smtClean="0">
                <a:latin typeface="Candara"/>
                <a:cs typeface="Candara"/>
              </a:rPr>
              <a:t>							</a:t>
            </a:r>
            <a:r>
              <a:rPr lang="fr-FR" sz="2800" dirty="0" err="1" smtClean="0">
                <a:solidFill>
                  <a:srgbClr val="7F7F7F"/>
                </a:solidFill>
                <a:latin typeface="Candara"/>
                <a:cs typeface="Candara"/>
              </a:rPr>
              <a:t>Stripe</a:t>
            </a:r>
            <a:r>
              <a:rPr lang="fr-FR" sz="2800" dirty="0" smtClean="0">
                <a:solidFill>
                  <a:srgbClr val="7F7F7F"/>
                </a:solidFill>
                <a:latin typeface="Candara"/>
                <a:cs typeface="Candara"/>
              </a:rPr>
              <a:t> </a:t>
            </a:r>
            <a:r>
              <a:rPr lang="fr-FR" sz="2800" dirty="0" err="1" smtClean="0">
                <a:solidFill>
                  <a:srgbClr val="7F7F7F"/>
                </a:solidFill>
                <a:latin typeface="Candara"/>
                <a:cs typeface="Candara"/>
              </a:rPr>
              <a:t>order</a:t>
            </a:r>
            <a:r>
              <a:rPr lang="fr-FR" sz="2800" dirty="0" smtClean="0">
                <a:latin typeface="Candara"/>
                <a:cs typeface="Candara"/>
              </a:rPr>
              <a:t>	</a:t>
            </a:r>
            <a:endParaRPr lang="fr-FR" sz="2800" dirty="0">
              <a:solidFill>
                <a:srgbClr val="7F7F7F"/>
              </a:solidFill>
              <a:latin typeface="Candara"/>
              <a:cs typeface="Candara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17" y="1755360"/>
            <a:ext cx="4826158" cy="36844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250" y="6431951"/>
            <a:ext cx="48471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1400" dirty="0" err="1" smtClean="0">
                <a:solidFill>
                  <a:srgbClr val="0000FF"/>
                </a:solidFill>
              </a:rPr>
              <a:t>Doiron</a:t>
            </a:r>
            <a:r>
              <a:rPr lang="fr-FR" sz="1400" dirty="0" err="1">
                <a:solidFill>
                  <a:srgbClr val="0000FF"/>
                </a:solidFill>
              </a:rPr>
              <a:t>-</a:t>
            </a:r>
            <a:r>
              <a:rPr lang="fr-FR" sz="1400" dirty="0" err="1" smtClean="0">
                <a:solidFill>
                  <a:srgbClr val="0000FF"/>
                </a:solidFill>
              </a:rPr>
              <a:t>Leyraud</a:t>
            </a:r>
            <a:r>
              <a:rPr lang="fr-FR" sz="1400" dirty="0">
                <a:solidFill>
                  <a:srgbClr val="0000FF"/>
                </a:solidFill>
              </a:rPr>
              <a:t> &amp;</a:t>
            </a:r>
            <a:r>
              <a:rPr lang="fr-FR" sz="1400" dirty="0" smtClean="0">
                <a:solidFill>
                  <a:srgbClr val="0000FF"/>
                </a:solidFill>
              </a:rPr>
              <a:t> Taillefer, arXiv</a:t>
            </a:r>
            <a:r>
              <a:rPr lang="fr-FR" sz="1400" dirty="0">
                <a:solidFill>
                  <a:srgbClr val="0000FF"/>
                </a:solidFill>
              </a:rPr>
              <a:t>:</a:t>
            </a:r>
            <a:r>
              <a:rPr lang="fr-FR" sz="1400" dirty="0" smtClean="0">
                <a:solidFill>
                  <a:srgbClr val="0000FF"/>
                </a:solidFill>
              </a:rPr>
              <a:t>1204.0490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48848" b="3947"/>
          <a:stretch/>
        </p:blipFill>
        <p:spPr>
          <a:xfrm>
            <a:off x="5706071" y="1291186"/>
            <a:ext cx="3103495" cy="37253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65749" y="6431951"/>
            <a:ext cx="3682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1400" dirty="0" err="1" smtClean="0">
                <a:solidFill>
                  <a:srgbClr val="0000FF"/>
                </a:solidFill>
              </a:rPr>
              <a:t>Laliberté</a:t>
            </a:r>
            <a:r>
              <a:rPr lang="fr-FR" sz="1400" dirty="0" smtClean="0">
                <a:solidFill>
                  <a:srgbClr val="0000FF"/>
                </a:solidFill>
              </a:rPr>
              <a:t> </a:t>
            </a:r>
            <a:r>
              <a:rPr lang="fr-FR" sz="1400" i="1" dirty="0" smtClean="0">
                <a:solidFill>
                  <a:srgbClr val="0000FF"/>
                </a:solidFill>
              </a:rPr>
              <a:t>et al</a:t>
            </a:r>
            <a:r>
              <a:rPr lang="fr-FR" sz="1400" dirty="0" smtClean="0">
                <a:solidFill>
                  <a:srgbClr val="0000FF"/>
                </a:solidFill>
              </a:rPr>
              <a:t>., Nature </a:t>
            </a:r>
            <a:r>
              <a:rPr lang="fr-FR" sz="1400" dirty="0" err="1" smtClean="0">
                <a:solidFill>
                  <a:srgbClr val="0000FF"/>
                </a:solidFill>
              </a:rPr>
              <a:t>Comm</a:t>
            </a:r>
            <a:r>
              <a:rPr lang="fr-FR" sz="1400" dirty="0" smtClean="0">
                <a:solidFill>
                  <a:srgbClr val="0000FF"/>
                </a:solidFill>
              </a:rPr>
              <a:t>. </a:t>
            </a:r>
            <a:r>
              <a:rPr lang="fr-FR" sz="1400" b="1" dirty="0" smtClean="0">
                <a:solidFill>
                  <a:srgbClr val="0000FF"/>
                </a:solidFill>
              </a:rPr>
              <a:t>2</a:t>
            </a:r>
            <a:r>
              <a:rPr lang="fr-FR" sz="1400" dirty="0" smtClean="0">
                <a:solidFill>
                  <a:srgbClr val="0000FF"/>
                </a:solidFill>
              </a:rPr>
              <a:t>, 432 (2011)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662333" y="1327285"/>
            <a:ext cx="69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YBCO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7531714" y="3458764"/>
            <a:ext cx="968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Eu-LSCO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2518836" y="1570694"/>
            <a:ext cx="2624667" cy="38691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5706072" y="1291186"/>
            <a:ext cx="2891832" cy="1936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766313" y="5439846"/>
            <a:ext cx="199638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200" u="sng" dirty="0" smtClean="0">
                <a:solidFill>
                  <a:srgbClr val="660066"/>
                </a:solidFill>
              </a:rPr>
              <a:t>NMR</a:t>
            </a:r>
            <a:r>
              <a:rPr lang="en-US" sz="1200" dirty="0" smtClean="0">
                <a:solidFill>
                  <a:srgbClr val="660066"/>
                </a:solidFill>
              </a:rPr>
              <a:t>: Wu </a:t>
            </a:r>
            <a:r>
              <a:rPr lang="en-US" sz="1200" i="1" dirty="0" smtClean="0">
                <a:solidFill>
                  <a:srgbClr val="660066"/>
                </a:solidFill>
              </a:rPr>
              <a:t>et al., </a:t>
            </a:r>
            <a:r>
              <a:rPr lang="en-US" sz="1200" dirty="0" smtClean="0">
                <a:solidFill>
                  <a:srgbClr val="660066"/>
                </a:solidFill>
              </a:rPr>
              <a:t>Nature 2011</a:t>
            </a:r>
            <a:endParaRPr lang="en-CA" sz="1200" dirty="0">
              <a:solidFill>
                <a:srgbClr val="660066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00713" y="5819289"/>
            <a:ext cx="6019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CA" sz="2000" b="1" i="1" dirty="0" smtClean="0">
                <a:solidFill>
                  <a:srgbClr val="FF0000"/>
                </a:solidFill>
                <a:latin typeface="Candara"/>
                <a:cs typeface="Candara"/>
              </a:rPr>
              <a:t>Stripe order is universal in hole-doped </a:t>
            </a:r>
            <a:r>
              <a:rPr lang="en-CA" sz="2000" b="1" i="1" dirty="0" err="1" smtClean="0">
                <a:solidFill>
                  <a:srgbClr val="FF0000"/>
                </a:solidFill>
                <a:latin typeface="Candara"/>
                <a:cs typeface="Candara"/>
              </a:rPr>
              <a:t>cuprates</a:t>
            </a:r>
            <a:endParaRPr lang="fr-CA" sz="2000" dirty="0">
              <a:solidFill>
                <a:schemeClr val="bg1">
                  <a:lumMod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1674" y="1358819"/>
            <a:ext cx="24870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i="1" dirty="0" err="1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Seebeck</a:t>
            </a:r>
            <a:r>
              <a:rPr lang="en-CA" sz="2000" i="1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 coefficient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459447" y="5439846"/>
            <a:ext cx="185609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200" u="sng" dirty="0" smtClean="0">
                <a:solidFill>
                  <a:srgbClr val="660066"/>
                </a:solidFill>
              </a:rPr>
              <a:t>X-ray</a:t>
            </a:r>
            <a:r>
              <a:rPr lang="en-US" sz="1200" dirty="0" smtClean="0">
                <a:solidFill>
                  <a:srgbClr val="660066"/>
                </a:solidFill>
              </a:rPr>
              <a:t>: Fink </a:t>
            </a:r>
            <a:r>
              <a:rPr lang="en-US" sz="1200" i="1" dirty="0" smtClean="0">
                <a:solidFill>
                  <a:srgbClr val="660066"/>
                </a:solidFill>
              </a:rPr>
              <a:t>et al., </a:t>
            </a:r>
            <a:r>
              <a:rPr lang="en-US" sz="1200" dirty="0" smtClean="0">
                <a:solidFill>
                  <a:srgbClr val="660066"/>
                </a:solidFill>
              </a:rPr>
              <a:t>PRB 2011</a:t>
            </a:r>
            <a:endParaRPr lang="en-CA" sz="12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057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fr-FR" sz="2800" dirty="0" smtClean="0">
                <a:latin typeface="Candara"/>
                <a:cs typeface="Candara"/>
              </a:rPr>
              <a:t>     </a:t>
            </a:r>
            <a:r>
              <a:rPr lang="fr-FR" sz="2800" dirty="0" err="1">
                <a:latin typeface="Candara"/>
                <a:cs typeface="Candara"/>
              </a:rPr>
              <a:t>Hole-doped</a:t>
            </a:r>
            <a:r>
              <a:rPr lang="fr-FR" sz="2800" dirty="0">
                <a:latin typeface="Candara"/>
                <a:cs typeface="Candara"/>
              </a:rPr>
              <a:t> </a:t>
            </a:r>
            <a:r>
              <a:rPr lang="fr-FR" sz="2800" dirty="0" err="1" smtClean="0">
                <a:latin typeface="Candara"/>
                <a:cs typeface="Candara"/>
              </a:rPr>
              <a:t>cuprates</a:t>
            </a:r>
            <a:r>
              <a:rPr lang="fr-FR" sz="2800" dirty="0" smtClean="0">
                <a:latin typeface="Candara"/>
                <a:cs typeface="Candara"/>
              </a:rPr>
              <a:t>						</a:t>
            </a:r>
            <a:r>
              <a:rPr lang="fr-FR" sz="2800" dirty="0" smtClean="0">
                <a:solidFill>
                  <a:srgbClr val="7F7F7F"/>
                </a:solidFill>
                <a:latin typeface="Candara"/>
                <a:cs typeface="Candara"/>
              </a:rPr>
              <a:t>QCP </a:t>
            </a:r>
            <a:r>
              <a:rPr lang="fr-FR" sz="2800" dirty="0" err="1">
                <a:solidFill>
                  <a:srgbClr val="7F7F7F"/>
                </a:solidFill>
                <a:latin typeface="Candara"/>
                <a:cs typeface="Candara"/>
              </a:rPr>
              <a:t>p</a:t>
            </a:r>
            <a:r>
              <a:rPr lang="fr-FR" sz="2800" dirty="0" err="1" smtClean="0">
                <a:solidFill>
                  <a:srgbClr val="7F7F7F"/>
                </a:solidFill>
                <a:latin typeface="Candara"/>
                <a:cs typeface="Candara"/>
              </a:rPr>
              <a:t>rinciple</a:t>
            </a:r>
            <a:endParaRPr lang="fr-FR" sz="2800" dirty="0">
              <a:solidFill>
                <a:srgbClr val="7F7F7F"/>
              </a:solidFill>
              <a:latin typeface="Candara"/>
              <a:cs typeface="Candara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639732" y="1426915"/>
            <a:ext cx="2967479" cy="2708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en-US" b="1" dirty="0" smtClean="0">
                <a:solidFill>
                  <a:srgbClr val="0000FF"/>
                </a:solidFill>
                <a:latin typeface="Candara"/>
                <a:cs typeface="Candara"/>
              </a:rPr>
              <a:t>QCP for stripe order</a:t>
            </a:r>
            <a:endParaRPr lang="fr-CA" b="1" i="1" dirty="0">
              <a:solidFill>
                <a:srgbClr val="0000FF"/>
              </a:solidFill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en-CA" sz="1600" dirty="0" smtClean="0">
                <a:latin typeface="Candara"/>
                <a:cs typeface="Candara"/>
              </a:rPr>
              <a:t>Quantum critical point</a:t>
            </a: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 smtClean="0">
                <a:solidFill>
                  <a:srgbClr val="FF0000"/>
                </a:solidFill>
                <a:latin typeface="Candara"/>
                <a:cs typeface="Candara"/>
              </a:rPr>
              <a:t>Stripe</a:t>
            </a:r>
            <a:r>
              <a:rPr lang="fr-CA" sz="1600" dirty="0" smtClean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lang="fr-CA" sz="1600" dirty="0" err="1" smtClean="0">
                <a:solidFill>
                  <a:srgbClr val="FF0000"/>
                </a:solidFill>
                <a:latin typeface="Candara"/>
                <a:cs typeface="Candara"/>
              </a:rPr>
              <a:t>order</a:t>
            </a:r>
            <a:endParaRPr lang="fr-CA" sz="1600" dirty="0">
              <a:solidFill>
                <a:srgbClr val="FF0000"/>
              </a:solidFill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smtClean="0">
                <a:latin typeface="Candara"/>
                <a:cs typeface="Candara"/>
              </a:rPr>
              <a:t>Fermi-surface reconstruction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Precursor</a:t>
            </a:r>
            <a:r>
              <a:rPr lang="fr-CA" sz="1600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 </a:t>
            </a:r>
            <a:r>
              <a:rPr lang="fr-CA" sz="1600" dirty="0" err="1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nematic</a:t>
            </a:r>
            <a:r>
              <a:rPr lang="fr-CA" sz="1600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 </a:t>
            </a:r>
            <a:r>
              <a:rPr lang="fr-CA" sz="1600" dirty="0" err="1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regime</a:t>
            </a:r>
            <a:endParaRPr lang="fr-CA" sz="1600" dirty="0" smtClean="0">
              <a:solidFill>
                <a:schemeClr val="bg1">
                  <a:lumMod val="50000"/>
                </a:schemeClr>
              </a:solidFill>
              <a:latin typeface="Candara"/>
              <a:cs typeface="Candara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Linear</a:t>
            </a:r>
            <a:r>
              <a:rPr lang="fr-CA" sz="1600" dirty="0" err="1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-</a:t>
            </a:r>
            <a:r>
              <a:rPr lang="fr-CA" sz="1600" i="1" dirty="0" err="1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T</a:t>
            </a:r>
            <a:r>
              <a:rPr lang="fr-CA" sz="1600" dirty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 </a:t>
            </a:r>
            <a:r>
              <a:rPr lang="fr-CA" sz="1600" dirty="0" err="1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resistivity</a:t>
            </a:r>
            <a:endParaRPr lang="fr-CA" sz="1600" dirty="0">
              <a:solidFill>
                <a:schemeClr val="bg1">
                  <a:lumMod val="50000"/>
                </a:schemeClr>
              </a:solidFill>
              <a:latin typeface="Candara"/>
              <a:cs typeface="Candara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i="1" dirty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A</a:t>
            </a:r>
            <a:r>
              <a:rPr lang="fr-CA" sz="1600" dirty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 ~ </a:t>
            </a:r>
            <a:r>
              <a:rPr lang="fr-CA" sz="1600" i="1" dirty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T</a:t>
            </a:r>
            <a:r>
              <a:rPr lang="fr-CA" sz="1600" baseline="-25000" dirty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c</a:t>
            </a:r>
            <a:r>
              <a:rPr lang="fr-CA" sz="1600" dirty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 </a:t>
            </a: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i="1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T</a:t>
            </a:r>
            <a:r>
              <a:rPr lang="fr-CA" sz="1600" baseline="-25000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c</a:t>
            </a:r>
            <a:r>
              <a:rPr lang="fr-CA" sz="1600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 </a:t>
            </a:r>
            <a:r>
              <a:rPr lang="fr-CA" sz="1600" dirty="0" err="1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dome</a:t>
            </a:r>
            <a:r>
              <a:rPr lang="fr-CA" sz="1600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 </a:t>
            </a:r>
          </a:p>
        </p:txBody>
      </p:sp>
      <p:pic>
        <p:nvPicPr>
          <p:cNvPr id="5" name="Image 4" descr="Phase diagra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3" t="9584" r="17066" b="8972"/>
          <a:stretch/>
        </p:blipFill>
        <p:spPr>
          <a:xfrm>
            <a:off x="150098" y="1373915"/>
            <a:ext cx="3117272" cy="272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30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fr-FR" sz="2800" dirty="0" smtClean="0">
                <a:latin typeface="Candara"/>
                <a:cs typeface="Candara"/>
              </a:rPr>
              <a:t>     </a:t>
            </a:r>
            <a:r>
              <a:rPr lang="fr-FR" sz="2800" dirty="0" err="1" smtClean="0">
                <a:latin typeface="Candara"/>
                <a:cs typeface="Candara"/>
              </a:rPr>
              <a:t>Hole-doped</a:t>
            </a:r>
            <a:r>
              <a:rPr lang="fr-FR" sz="2800" dirty="0" smtClean="0">
                <a:latin typeface="Candara"/>
                <a:cs typeface="Candara"/>
              </a:rPr>
              <a:t> </a:t>
            </a:r>
            <a:r>
              <a:rPr lang="fr-FR" sz="2800" dirty="0" err="1" smtClean="0">
                <a:latin typeface="Candara"/>
                <a:cs typeface="Candara"/>
              </a:rPr>
              <a:t>cuprates</a:t>
            </a:r>
            <a:r>
              <a:rPr lang="fr-FR" sz="2800" dirty="0" smtClean="0">
                <a:latin typeface="Candara"/>
                <a:cs typeface="Candara"/>
              </a:rPr>
              <a:t>						</a:t>
            </a:r>
            <a:r>
              <a:rPr lang="fr-FR" sz="2800" dirty="0" err="1" smtClean="0">
                <a:solidFill>
                  <a:srgbClr val="7F7F7F"/>
                </a:solidFill>
                <a:latin typeface="Candara"/>
                <a:cs typeface="Candara"/>
              </a:rPr>
              <a:t>Pseudogap</a:t>
            </a:r>
            <a:r>
              <a:rPr lang="fr-FR" sz="2800" dirty="0" smtClean="0">
                <a:solidFill>
                  <a:srgbClr val="7F7F7F"/>
                </a:solidFill>
                <a:latin typeface="Candara"/>
                <a:cs typeface="Candara"/>
              </a:rPr>
              <a:t> phase</a:t>
            </a:r>
            <a:r>
              <a:rPr lang="fr-FR" sz="2800" dirty="0" smtClean="0">
                <a:latin typeface="Candara"/>
                <a:cs typeface="Candara"/>
              </a:rPr>
              <a:t>	</a:t>
            </a:r>
            <a:endParaRPr lang="fr-FR" sz="2800" dirty="0">
              <a:solidFill>
                <a:srgbClr val="7F7F7F"/>
              </a:solidFill>
              <a:latin typeface="Candara"/>
              <a:cs typeface="Candar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1674" y="1358819"/>
            <a:ext cx="24870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i="1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T* from resistivity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b="7684"/>
          <a:stretch/>
        </p:blipFill>
        <p:spPr>
          <a:xfrm>
            <a:off x="264580" y="2026467"/>
            <a:ext cx="4032253" cy="290390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916" y="1494371"/>
            <a:ext cx="2858095" cy="47963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58832" y="6431951"/>
            <a:ext cx="37464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1400" dirty="0" err="1" smtClean="0">
                <a:solidFill>
                  <a:srgbClr val="0000FF"/>
                </a:solidFill>
              </a:rPr>
              <a:t>Doiron</a:t>
            </a:r>
            <a:r>
              <a:rPr lang="fr-FR" sz="1400" dirty="0" err="1">
                <a:solidFill>
                  <a:srgbClr val="0000FF"/>
                </a:solidFill>
              </a:rPr>
              <a:t>-</a:t>
            </a:r>
            <a:r>
              <a:rPr lang="fr-FR" sz="1400" dirty="0" err="1" smtClean="0">
                <a:solidFill>
                  <a:srgbClr val="0000FF"/>
                </a:solidFill>
              </a:rPr>
              <a:t>Leyraud</a:t>
            </a:r>
            <a:r>
              <a:rPr lang="fr-FR" sz="1400" dirty="0">
                <a:solidFill>
                  <a:srgbClr val="0000FF"/>
                </a:solidFill>
              </a:rPr>
              <a:t> &amp;</a:t>
            </a:r>
            <a:r>
              <a:rPr lang="fr-FR" sz="1400" dirty="0" smtClean="0">
                <a:solidFill>
                  <a:srgbClr val="0000FF"/>
                </a:solidFill>
              </a:rPr>
              <a:t> Taillefer, arXiv</a:t>
            </a:r>
            <a:r>
              <a:rPr lang="fr-FR" sz="1400" dirty="0">
                <a:solidFill>
                  <a:srgbClr val="0000FF"/>
                </a:solidFill>
              </a:rPr>
              <a:t>:</a:t>
            </a:r>
            <a:r>
              <a:rPr lang="fr-FR" sz="1400" dirty="0" smtClean="0">
                <a:solidFill>
                  <a:srgbClr val="0000FF"/>
                </a:solidFill>
              </a:rPr>
              <a:t>1204.0490</a:t>
            </a:r>
          </a:p>
        </p:txBody>
      </p:sp>
      <p:sp>
        <p:nvSpPr>
          <p:cNvPr id="7" name="Rectangle 6"/>
          <p:cNvSpPr/>
          <p:nvPr/>
        </p:nvSpPr>
        <p:spPr>
          <a:xfrm>
            <a:off x="2412999" y="1706036"/>
            <a:ext cx="1799167" cy="30352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 rot="19706438">
            <a:off x="6509216" y="4337521"/>
            <a:ext cx="400090" cy="10263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5338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fr-FR" sz="2800" dirty="0" smtClean="0">
                <a:latin typeface="Candara"/>
                <a:cs typeface="Candara"/>
              </a:rPr>
              <a:t>     </a:t>
            </a:r>
            <a:r>
              <a:rPr lang="fr-FR" sz="2800" dirty="0" err="1" smtClean="0">
                <a:latin typeface="Candara"/>
                <a:cs typeface="Candara"/>
              </a:rPr>
              <a:t>Hole-doped</a:t>
            </a:r>
            <a:r>
              <a:rPr lang="fr-FR" sz="2800" dirty="0" smtClean="0">
                <a:latin typeface="Candara"/>
                <a:cs typeface="Candara"/>
              </a:rPr>
              <a:t> </a:t>
            </a:r>
            <a:r>
              <a:rPr lang="fr-FR" sz="2800" dirty="0" err="1" smtClean="0">
                <a:latin typeface="Candara"/>
                <a:cs typeface="Candara"/>
              </a:rPr>
              <a:t>cuprates</a:t>
            </a:r>
            <a:r>
              <a:rPr lang="fr-FR" sz="2800" dirty="0" smtClean="0">
                <a:latin typeface="Candara"/>
                <a:cs typeface="Candara"/>
              </a:rPr>
              <a:t>						</a:t>
            </a:r>
            <a:r>
              <a:rPr lang="fr-FR" sz="2800" dirty="0" err="1" smtClean="0">
                <a:solidFill>
                  <a:srgbClr val="7F7F7F"/>
                </a:solidFill>
                <a:latin typeface="Candara"/>
                <a:cs typeface="Candara"/>
              </a:rPr>
              <a:t>Pseudogap</a:t>
            </a:r>
            <a:r>
              <a:rPr lang="fr-FR" sz="2800" dirty="0" smtClean="0">
                <a:solidFill>
                  <a:srgbClr val="7F7F7F"/>
                </a:solidFill>
                <a:latin typeface="Candara"/>
                <a:cs typeface="Candara"/>
              </a:rPr>
              <a:t> phase</a:t>
            </a:r>
            <a:r>
              <a:rPr lang="fr-FR" sz="2800" dirty="0" smtClean="0">
                <a:latin typeface="Candara"/>
                <a:cs typeface="Candara"/>
              </a:rPr>
              <a:t>	</a:t>
            </a:r>
            <a:endParaRPr lang="fr-FR" sz="2800" dirty="0">
              <a:solidFill>
                <a:srgbClr val="7F7F7F"/>
              </a:solidFill>
              <a:latin typeface="Candara"/>
              <a:cs typeface="Candar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1674" y="1358819"/>
            <a:ext cx="24870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i="1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Nernst coefficient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16" y="2025661"/>
            <a:ext cx="3866557" cy="29591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t="46955"/>
          <a:stretch/>
        </p:blipFill>
        <p:spPr>
          <a:xfrm>
            <a:off x="4699000" y="1712988"/>
            <a:ext cx="3673011" cy="32696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58832" y="6431951"/>
            <a:ext cx="37464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1400" dirty="0" err="1" smtClean="0">
                <a:solidFill>
                  <a:srgbClr val="0000FF"/>
                </a:solidFill>
              </a:rPr>
              <a:t>Doiron</a:t>
            </a:r>
            <a:r>
              <a:rPr lang="fr-FR" sz="1400" dirty="0" err="1">
                <a:solidFill>
                  <a:srgbClr val="0000FF"/>
                </a:solidFill>
              </a:rPr>
              <a:t>-</a:t>
            </a:r>
            <a:r>
              <a:rPr lang="fr-FR" sz="1400" dirty="0" err="1" smtClean="0">
                <a:solidFill>
                  <a:srgbClr val="0000FF"/>
                </a:solidFill>
              </a:rPr>
              <a:t>Leyraud</a:t>
            </a:r>
            <a:r>
              <a:rPr lang="fr-FR" sz="1400" dirty="0">
                <a:solidFill>
                  <a:srgbClr val="0000FF"/>
                </a:solidFill>
              </a:rPr>
              <a:t> &amp;</a:t>
            </a:r>
            <a:r>
              <a:rPr lang="fr-FR" sz="1400" dirty="0" smtClean="0">
                <a:solidFill>
                  <a:srgbClr val="0000FF"/>
                </a:solidFill>
              </a:rPr>
              <a:t> Taillefer, arXiv</a:t>
            </a:r>
            <a:r>
              <a:rPr lang="fr-FR" sz="1400" dirty="0">
                <a:solidFill>
                  <a:srgbClr val="0000FF"/>
                </a:solidFill>
              </a:rPr>
              <a:t>:</a:t>
            </a:r>
            <a:r>
              <a:rPr lang="fr-FR" sz="1400" dirty="0" smtClean="0">
                <a:solidFill>
                  <a:srgbClr val="0000FF"/>
                </a:solidFill>
              </a:rPr>
              <a:t>1204.0490</a:t>
            </a:r>
          </a:p>
        </p:txBody>
      </p:sp>
      <p:sp>
        <p:nvSpPr>
          <p:cNvPr id="8" name="Rectangle 7"/>
          <p:cNvSpPr/>
          <p:nvPr/>
        </p:nvSpPr>
        <p:spPr>
          <a:xfrm>
            <a:off x="383116" y="6034008"/>
            <a:ext cx="3682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1400" dirty="0" err="1" smtClean="0">
                <a:solidFill>
                  <a:srgbClr val="0000FF"/>
                </a:solidFill>
              </a:rPr>
              <a:t>Daou</a:t>
            </a:r>
            <a:r>
              <a:rPr lang="fr-FR" sz="1400" dirty="0" smtClean="0">
                <a:solidFill>
                  <a:srgbClr val="0000FF"/>
                </a:solidFill>
              </a:rPr>
              <a:t> </a:t>
            </a:r>
            <a:r>
              <a:rPr lang="fr-FR" sz="1400" i="1" dirty="0" smtClean="0">
                <a:solidFill>
                  <a:srgbClr val="0000FF"/>
                </a:solidFill>
              </a:rPr>
              <a:t>et al</a:t>
            </a:r>
            <a:r>
              <a:rPr lang="fr-FR" sz="1400" dirty="0" smtClean="0">
                <a:solidFill>
                  <a:srgbClr val="0000FF"/>
                </a:solidFill>
              </a:rPr>
              <a:t>., Nature </a:t>
            </a:r>
            <a:r>
              <a:rPr lang="fr-FR" sz="1400" b="1" dirty="0" smtClean="0">
                <a:solidFill>
                  <a:srgbClr val="0000FF"/>
                </a:solidFill>
              </a:rPr>
              <a:t>463</a:t>
            </a:r>
            <a:r>
              <a:rPr lang="fr-FR" sz="1400" dirty="0" smtClean="0">
                <a:solidFill>
                  <a:srgbClr val="0000FF"/>
                </a:solidFill>
              </a:rPr>
              <a:t>, 519 (2010)</a:t>
            </a:r>
          </a:p>
        </p:txBody>
      </p:sp>
      <p:sp>
        <p:nvSpPr>
          <p:cNvPr id="9" name="Rectangle 8"/>
          <p:cNvSpPr/>
          <p:nvPr/>
        </p:nvSpPr>
        <p:spPr>
          <a:xfrm>
            <a:off x="387354" y="6355736"/>
            <a:ext cx="3682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1400" dirty="0" err="1" smtClean="0">
                <a:solidFill>
                  <a:srgbClr val="0000FF"/>
                </a:solidFill>
              </a:rPr>
              <a:t>LeBoeuf</a:t>
            </a:r>
            <a:r>
              <a:rPr lang="fr-FR" sz="1400" dirty="0" smtClean="0">
                <a:solidFill>
                  <a:srgbClr val="0000FF"/>
                </a:solidFill>
              </a:rPr>
              <a:t> </a:t>
            </a:r>
            <a:r>
              <a:rPr lang="fr-FR" sz="1400" i="1" dirty="0" smtClean="0">
                <a:solidFill>
                  <a:srgbClr val="0000FF"/>
                </a:solidFill>
              </a:rPr>
              <a:t>et al</a:t>
            </a:r>
            <a:r>
              <a:rPr lang="fr-FR" sz="1400" dirty="0" smtClean="0">
                <a:solidFill>
                  <a:srgbClr val="0000FF"/>
                </a:solidFill>
              </a:rPr>
              <a:t>., PRB </a:t>
            </a:r>
            <a:r>
              <a:rPr lang="fr-FR" sz="1400" b="1" dirty="0">
                <a:solidFill>
                  <a:srgbClr val="0000FF"/>
                </a:solidFill>
              </a:rPr>
              <a:t>8</a:t>
            </a:r>
            <a:r>
              <a:rPr lang="fr-FR" sz="1400" b="1" dirty="0" smtClean="0">
                <a:solidFill>
                  <a:srgbClr val="0000FF"/>
                </a:solidFill>
              </a:rPr>
              <a:t>3</a:t>
            </a:r>
            <a:r>
              <a:rPr lang="fr-FR" sz="1400" dirty="0" smtClean="0">
                <a:solidFill>
                  <a:srgbClr val="0000FF"/>
                </a:solidFill>
              </a:rPr>
              <a:t>, 054056 (2011)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00713" y="5205456"/>
            <a:ext cx="6019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CA" sz="2000" b="1" i="1" dirty="0" err="1" smtClean="0">
                <a:solidFill>
                  <a:srgbClr val="FF0000"/>
                </a:solidFill>
                <a:latin typeface="Candara"/>
                <a:cs typeface="Candara"/>
              </a:rPr>
              <a:t>Pseudogap</a:t>
            </a:r>
            <a:r>
              <a:rPr lang="en-CA" sz="2000" b="1" i="1" dirty="0" smtClean="0">
                <a:solidFill>
                  <a:srgbClr val="FF0000"/>
                </a:solidFill>
                <a:latin typeface="Candara"/>
                <a:cs typeface="Candara"/>
              </a:rPr>
              <a:t> phase = </a:t>
            </a:r>
            <a:r>
              <a:rPr lang="en-CA" sz="2000" b="1" i="1" dirty="0" err="1" smtClean="0">
                <a:solidFill>
                  <a:srgbClr val="FF0000"/>
                </a:solidFill>
                <a:latin typeface="Candara"/>
                <a:cs typeface="Candara"/>
              </a:rPr>
              <a:t>Nematic</a:t>
            </a:r>
            <a:r>
              <a:rPr lang="en-CA" sz="2000" b="1" i="1" dirty="0" smtClean="0">
                <a:solidFill>
                  <a:srgbClr val="FF0000"/>
                </a:solidFill>
                <a:latin typeface="Candara"/>
                <a:cs typeface="Candara"/>
              </a:rPr>
              <a:t> regime</a:t>
            </a:r>
            <a:endParaRPr lang="fr-CA" sz="2000" dirty="0">
              <a:solidFill>
                <a:schemeClr val="bg1">
                  <a:lumMod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11" name="Rectangle 10"/>
          <p:cNvSpPr/>
          <p:nvPr/>
        </p:nvSpPr>
        <p:spPr>
          <a:xfrm rot="19204067">
            <a:off x="5956493" y="2535711"/>
            <a:ext cx="526831" cy="12995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 rot="897528">
            <a:off x="1940143" y="2848011"/>
            <a:ext cx="210184" cy="400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 rot="21429122">
            <a:off x="1938023" y="2992584"/>
            <a:ext cx="310038" cy="373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9057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fr-FR" sz="2800" dirty="0" smtClean="0">
                <a:latin typeface="Candara"/>
                <a:cs typeface="Candara"/>
              </a:rPr>
              <a:t>     </a:t>
            </a:r>
            <a:r>
              <a:rPr lang="fr-FR" sz="2800" dirty="0" err="1">
                <a:latin typeface="Candara"/>
                <a:cs typeface="Candara"/>
              </a:rPr>
              <a:t>Hole-doped</a:t>
            </a:r>
            <a:r>
              <a:rPr lang="fr-FR" sz="2800" dirty="0">
                <a:latin typeface="Candara"/>
                <a:cs typeface="Candara"/>
              </a:rPr>
              <a:t> </a:t>
            </a:r>
            <a:r>
              <a:rPr lang="fr-FR" sz="2800" dirty="0" err="1" smtClean="0">
                <a:latin typeface="Candara"/>
                <a:cs typeface="Candara"/>
              </a:rPr>
              <a:t>cuprates</a:t>
            </a:r>
            <a:r>
              <a:rPr lang="fr-FR" sz="2800" dirty="0" smtClean="0">
                <a:latin typeface="Candara"/>
                <a:cs typeface="Candara"/>
              </a:rPr>
              <a:t>						</a:t>
            </a:r>
            <a:r>
              <a:rPr lang="fr-FR" sz="2800" dirty="0" smtClean="0">
                <a:solidFill>
                  <a:srgbClr val="7F7F7F"/>
                </a:solidFill>
                <a:latin typeface="Candara"/>
                <a:cs typeface="Candara"/>
              </a:rPr>
              <a:t>QCP </a:t>
            </a:r>
            <a:r>
              <a:rPr lang="fr-FR" sz="2800" dirty="0" err="1">
                <a:solidFill>
                  <a:srgbClr val="7F7F7F"/>
                </a:solidFill>
                <a:latin typeface="Candara"/>
                <a:cs typeface="Candara"/>
              </a:rPr>
              <a:t>p</a:t>
            </a:r>
            <a:r>
              <a:rPr lang="fr-FR" sz="2800" dirty="0" err="1" smtClean="0">
                <a:solidFill>
                  <a:srgbClr val="7F7F7F"/>
                </a:solidFill>
                <a:latin typeface="Candara"/>
                <a:cs typeface="Candara"/>
              </a:rPr>
              <a:t>rinciple</a:t>
            </a:r>
            <a:endParaRPr lang="fr-FR" sz="2800" dirty="0">
              <a:solidFill>
                <a:srgbClr val="7F7F7F"/>
              </a:solidFill>
              <a:latin typeface="Candara"/>
              <a:cs typeface="Candara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639732" y="1426915"/>
            <a:ext cx="2967479" cy="2708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en-US" b="1" dirty="0" smtClean="0">
                <a:solidFill>
                  <a:srgbClr val="0000FF"/>
                </a:solidFill>
                <a:latin typeface="Candara"/>
                <a:cs typeface="Candara"/>
              </a:rPr>
              <a:t>QCP for stripe order</a:t>
            </a:r>
            <a:endParaRPr lang="fr-CA" b="1" i="1" dirty="0">
              <a:solidFill>
                <a:srgbClr val="0000FF"/>
              </a:solidFill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en-CA" sz="1600" dirty="0" smtClean="0">
                <a:latin typeface="Candara"/>
                <a:cs typeface="Candara"/>
              </a:rPr>
              <a:t>Quantum critical point</a:t>
            </a: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 smtClean="0">
                <a:latin typeface="Candara"/>
                <a:cs typeface="Candara"/>
              </a:rPr>
              <a:t>Stripe</a:t>
            </a:r>
            <a:r>
              <a:rPr lang="fr-CA" sz="1600" dirty="0" smtClean="0">
                <a:latin typeface="Candara"/>
                <a:cs typeface="Candara"/>
              </a:rPr>
              <a:t> </a:t>
            </a:r>
            <a:r>
              <a:rPr lang="fr-CA" sz="1600" dirty="0" err="1" smtClean="0">
                <a:latin typeface="Candara"/>
                <a:cs typeface="Candara"/>
              </a:rPr>
              <a:t>order</a:t>
            </a:r>
            <a:endParaRPr lang="fr-CA" sz="1600" dirty="0"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smtClean="0">
                <a:latin typeface="Candara"/>
                <a:cs typeface="Candara"/>
              </a:rPr>
              <a:t>Fermi-surface reconstruction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 smtClean="0">
                <a:solidFill>
                  <a:srgbClr val="FF0000"/>
                </a:solidFill>
                <a:latin typeface="Candara"/>
                <a:cs typeface="Candara"/>
              </a:rPr>
              <a:t>Precursor</a:t>
            </a:r>
            <a:r>
              <a:rPr lang="fr-CA" sz="1600" dirty="0" smtClean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lang="fr-CA" sz="1600" dirty="0" err="1" smtClean="0">
                <a:solidFill>
                  <a:srgbClr val="FF0000"/>
                </a:solidFill>
                <a:latin typeface="Candara"/>
                <a:cs typeface="Candara"/>
              </a:rPr>
              <a:t>nematic</a:t>
            </a:r>
            <a:r>
              <a:rPr lang="fr-CA" sz="1600" dirty="0" smtClean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lang="fr-CA" sz="1600" dirty="0" err="1" smtClean="0">
                <a:solidFill>
                  <a:srgbClr val="FF0000"/>
                </a:solidFill>
                <a:latin typeface="Candara"/>
                <a:cs typeface="Candara"/>
              </a:rPr>
              <a:t>regime</a:t>
            </a:r>
            <a:endParaRPr lang="fr-CA" sz="1600" dirty="0" smtClean="0">
              <a:solidFill>
                <a:srgbClr val="FF0000"/>
              </a:solidFill>
              <a:latin typeface="Candara"/>
              <a:cs typeface="Candara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Linear</a:t>
            </a:r>
            <a:r>
              <a:rPr lang="fr-CA" sz="1600" dirty="0" err="1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-</a:t>
            </a:r>
            <a:r>
              <a:rPr lang="fr-CA" sz="1600" i="1" dirty="0" err="1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T</a:t>
            </a:r>
            <a:r>
              <a:rPr lang="fr-CA" sz="1600" dirty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 </a:t>
            </a:r>
            <a:r>
              <a:rPr lang="fr-CA" sz="1600" dirty="0" err="1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resistivity</a:t>
            </a:r>
            <a:endParaRPr lang="fr-CA" sz="1600" dirty="0">
              <a:solidFill>
                <a:schemeClr val="bg1">
                  <a:lumMod val="50000"/>
                </a:schemeClr>
              </a:solidFill>
              <a:latin typeface="Candara"/>
              <a:cs typeface="Candara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i="1" dirty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A</a:t>
            </a:r>
            <a:r>
              <a:rPr lang="fr-CA" sz="1600" dirty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 ~ </a:t>
            </a:r>
            <a:r>
              <a:rPr lang="fr-CA" sz="1600" i="1" dirty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T</a:t>
            </a:r>
            <a:r>
              <a:rPr lang="fr-CA" sz="1600" baseline="-25000" dirty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c</a:t>
            </a:r>
            <a:r>
              <a:rPr lang="fr-CA" sz="1600" dirty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 </a:t>
            </a: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i="1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T</a:t>
            </a:r>
            <a:r>
              <a:rPr lang="fr-CA" sz="1600" baseline="-25000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c</a:t>
            </a:r>
            <a:r>
              <a:rPr lang="fr-CA" sz="1600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 </a:t>
            </a:r>
            <a:r>
              <a:rPr lang="fr-CA" sz="1600" dirty="0" err="1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dome</a:t>
            </a:r>
            <a:r>
              <a:rPr lang="fr-CA" sz="1600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 </a:t>
            </a:r>
          </a:p>
        </p:txBody>
      </p:sp>
      <p:pic>
        <p:nvPicPr>
          <p:cNvPr id="5" name="Image 4" descr="Phase diagra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3" t="9584" r="17066" b="8972"/>
          <a:stretch/>
        </p:blipFill>
        <p:spPr>
          <a:xfrm>
            <a:off x="150098" y="1373915"/>
            <a:ext cx="3117272" cy="272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79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fr-FR" sz="2800" dirty="0" smtClean="0">
                <a:latin typeface="Candara"/>
                <a:cs typeface="Candara"/>
              </a:rPr>
              <a:t>     </a:t>
            </a:r>
            <a:r>
              <a:rPr lang="fr-FR" sz="2800" dirty="0" err="1" smtClean="0">
                <a:latin typeface="Candara"/>
                <a:cs typeface="Candara"/>
              </a:rPr>
              <a:t>Hole-doped</a:t>
            </a:r>
            <a:r>
              <a:rPr lang="fr-FR" sz="2800" dirty="0" smtClean="0">
                <a:latin typeface="Candara"/>
                <a:cs typeface="Candara"/>
              </a:rPr>
              <a:t> </a:t>
            </a:r>
            <a:r>
              <a:rPr lang="fr-FR" sz="2800" dirty="0" err="1" smtClean="0">
                <a:latin typeface="Candara"/>
                <a:cs typeface="Candara"/>
              </a:rPr>
              <a:t>cuprates</a:t>
            </a:r>
            <a:r>
              <a:rPr lang="fr-FR" sz="2800" dirty="0" smtClean="0">
                <a:latin typeface="Candara"/>
                <a:cs typeface="Candara"/>
              </a:rPr>
              <a:t>					</a:t>
            </a:r>
            <a:r>
              <a:rPr lang="fr-FR" sz="2800" dirty="0">
                <a:latin typeface="Candara"/>
                <a:cs typeface="Candara"/>
              </a:rPr>
              <a:t>	</a:t>
            </a:r>
            <a:r>
              <a:rPr lang="fr-FR" sz="2800" dirty="0" err="1" smtClean="0">
                <a:solidFill>
                  <a:srgbClr val="7F7F7F"/>
                </a:solidFill>
                <a:latin typeface="Candara"/>
                <a:cs typeface="Candara"/>
              </a:rPr>
              <a:t>Linear-</a:t>
            </a:r>
            <a:r>
              <a:rPr lang="fr-FR" sz="2800" i="1" dirty="0" err="1" smtClean="0">
                <a:solidFill>
                  <a:srgbClr val="7F7F7F"/>
                </a:solidFill>
                <a:latin typeface="Candara"/>
                <a:cs typeface="Candara"/>
              </a:rPr>
              <a:t>T</a:t>
            </a:r>
            <a:r>
              <a:rPr lang="fr-FR" sz="2800" dirty="0" smtClean="0">
                <a:solidFill>
                  <a:srgbClr val="7F7F7F"/>
                </a:solidFill>
                <a:latin typeface="Candara"/>
                <a:cs typeface="Candara"/>
              </a:rPr>
              <a:t> </a:t>
            </a:r>
            <a:r>
              <a:rPr lang="fr-FR" sz="2800" dirty="0" err="1" smtClean="0">
                <a:solidFill>
                  <a:srgbClr val="7F7F7F"/>
                </a:solidFill>
                <a:latin typeface="Candara"/>
                <a:cs typeface="Candara"/>
              </a:rPr>
              <a:t>resistivity</a:t>
            </a:r>
            <a:r>
              <a:rPr lang="fr-FR" sz="2800" dirty="0" smtClean="0">
                <a:latin typeface="Candara"/>
                <a:cs typeface="Candara"/>
              </a:rPr>
              <a:t>	</a:t>
            </a:r>
            <a:endParaRPr lang="fr-FR" sz="2800" dirty="0">
              <a:solidFill>
                <a:srgbClr val="7F7F7F"/>
              </a:solidFill>
              <a:latin typeface="Candara"/>
              <a:cs typeface="Candar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1674" y="1358819"/>
            <a:ext cx="24870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i="1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Resistivity 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1" y="2001002"/>
            <a:ext cx="3317766" cy="277208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583" y="1902521"/>
            <a:ext cx="4361332" cy="31457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00713" y="5184289"/>
            <a:ext cx="6019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CA" sz="2000" b="1" i="1" dirty="0" smtClean="0">
                <a:solidFill>
                  <a:srgbClr val="FF0000"/>
                </a:solidFill>
                <a:latin typeface="Candara"/>
                <a:cs typeface="Candara"/>
              </a:rPr>
              <a:t>Linear-T resistivity is universal in hole-doped </a:t>
            </a:r>
            <a:r>
              <a:rPr lang="en-CA" sz="2000" b="1" i="1" dirty="0" err="1" smtClean="0">
                <a:solidFill>
                  <a:srgbClr val="FF0000"/>
                </a:solidFill>
                <a:latin typeface="Candara"/>
                <a:cs typeface="Candara"/>
              </a:rPr>
              <a:t>cuprates</a:t>
            </a:r>
            <a:endParaRPr lang="fr-CA" sz="2000" dirty="0">
              <a:solidFill>
                <a:schemeClr val="bg1">
                  <a:lumMod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5000" y="6357868"/>
            <a:ext cx="48471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1400" dirty="0" smtClean="0">
                <a:solidFill>
                  <a:srgbClr val="0000FF"/>
                </a:solidFill>
              </a:rPr>
              <a:t>N</a:t>
            </a:r>
            <a:r>
              <a:rPr lang="fr-FR" sz="1400" dirty="0">
                <a:solidFill>
                  <a:srgbClr val="0000FF"/>
                </a:solidFill>
              </a:rPr>
              <a:t>. </a:t>
            </a:r>
            <a:r>
              <a:rPr lang="fr-FR" sz="1400" dirty="0" err="1">
                <a:solidFill>
                  <a:srgbClr val="0000FF"/>
                </a:solidFill>
              </a:rPr>
              <a:t>Doiron-</a:t>
            </a:r>
            <a:r>
              <a:rPr lang="fr-FR" sz="1400" dirty="0" err="1" smtClean="0">
                <a:solidFill>
                  <a:srgbClr val="0000FF"/>
                </a:solidFill>
              </a:rPr>
              <a:t>Leyraud</a:t>
            </a:r>
            <a:r>
              <a:rPr lang="fr-FR" sz="1400" dirty="0">
                <a:solidFill>
                  <a:srgbClr val="0000FF"/>
                </a:solidFill>
              </a:rPr>
              <a:t> </a:t>
            </a:r>
            <a:r>
              <a:rPr lang="fr-FR" sz="1400" i="1" dirty="0" smtClean="0">
                <a:solidFill>
                  <a:srgbClr val="0000FF"/>
                </a:solidFill>
              </a:rPr>
              <a:t>et al</a:t>
            </a:r>
            <a:r>
              <a:rPr lang="fr-FR" sz="1400" dirty="0" smtClean="0">
                <a:solidFill>
                  <a:srgbClr val="0000FF"/>
                </a:solidFill>
              </a:rPr>
              <a:t>., arXiv:0905.0964</a:t>
            </a:r>
          </a:p>
        </p:txBody>
      </p:sp>
    </p:spTree>
    <p:extLst>
      <p:ext uri="{BB962C8B-B14F-4D97-AF65-F5344CB8AC3E}">
        <p14:creationId xmlns:p14="http://schemas.microsoft.com/office/powerpoint/2010/main" val="3789057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fr-FR" sz="2800" dirty="0" smtClean="0">
                <a:latin typeface="Candara"/>
                <a:cs typeface="Candara"/>
              </a:rPr>
              <a:t>     </a:t>
            </a:r>
            <a:r>
              <a:rPr lang="fr-FR" sz="2800" dirty="0" err="1">
                <a:latin typeface="Candara"/>
                <a:cs typeface="Candara"/>
              </a:rPr>
              <a:t>Hole-doped</a:t>
            </a:r>
            <a:r>
              <a:rPr lang="fr-FR" sz="2800" dirty="0">
                <a:latin typeface="Candara"/>
                <a:cs typeface="Candara"/>
              </a:rPr>
              <a:t> </a:t>
            </a:r>
            <a:r>
              <a:rPr lang="fr-FR" sz="2800" dirty="0" err="1" smtClean="0">
                <a:latin typeface="Candara"/>
                <a:cs typeface="Candara"/>
              </a:rPr>
              <a:t>cuprates</a:t>
            </a:r>
            <a:r>
              <a:rPr lang="fr-FR" sz="2800" dirty="0" smtClean="0">
                <a:latin typeface="Candara"/>
                <a:cs typeface="Candara"/>
              </a:rPr>
              <a:t>						</a:t>
            </a:r>
            <a:r>
              <a:rPr lang="fr-FR" sz="2800" dirty="0" smtClean="0">
                <a:solidFill>
                  <a:srgbClr val="7F7F7F"/>
                </a:solidFill>
                <a:latin typeface="Candara"/>
                <a:cs typeface="Candara"/>
              </a:rPr>
              <a:t>QCP </a:t>
            </a:r>
            <a:r>
              <a:rPr lang="fr-FR" sz="2800" dirty="0" err="1">
                <a:solidFill>
                  <a:srgbClr val="7F7F7F"/>
                </a:solidFill>
                <a:latin typeface="Candara"/>
                <a:cs typeface="Candara"/>
              </a:rPr>
              <a:t>p</a:t>
            </a:r>
            <a:r>
              <a:rPr lang="fr-FR" sz="2800" dirty="0" err="1" smtClean="0">
                <a:solidFill>
                  <a:srgbClr val="7F7F7F"/>
                </a:solidFill>
                <a:latin typeface="Candara"/>
                <a:cs typeface="Candara"/>
              </a:rPr>
              <a:t>rinciple</a:t>
            </a:r>
            <a:endParaRPr lang="fr-FR" sz="2800" dirty="0">
              <a:solidFill>
                <a:srgbClr val="7F7F7F"/>
              </a:solidFill>
              <a:latin typeface="Candara"/>
              <a:cs typeface="Candara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639732" y="1426915"/>
            <a:ext cx="2967479" cy="2708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en-US" b="1" dirty="0" smtClean="0">
                <a:solidFill>
                  <a:srgbClr val="0000FF"/>
                </a:solidFill>
                <a:latin typeface="Candara"/>
                <a:cs typeface="Candara"/>
              </a:rPr>
              <a:t>QCP for stripe order</a:t>
            </a:r>
            <a:endParaRPr lang="fr-CA" b="1" i="1" dirty="0">
              <a:solidFill>
                <a:srgbClr val="0000FF"/>
              </a:solidFill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en-CA" sz="1600" dirty="0" smtClean="0">
                <a:latin typeface="Candara"/>
                <a:cs typeface="Candara"/>
              </a:rPr>
              <a:t>Quantum critical point</a:t>
            </a: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 smtClean="0">
                <a:latin typeface="Candara"/>
                <a:cs typeface="Candara"/>
              </a:rPr>
              <a:t>Stripe</a:t>
            </a:r>
            <a:r>
              <a:rPr lang="fr-CA" sz="1600" dirty="0" smtClean="0">
                <a:latin typeface="Candara"/>
                <a:cs typeface="Candara"/>
              </a:rPr>
              <a:t> </a:t>
            </a:r>
            <a:r>
              <a:rPr lang="fr-CA" sz="1600" dirty="0" err="1" smtClean="0">
                <a:latin typeface="Candara"/>
                <a:cs typeface="Candara"/>
              </a:rPr>
              <a:t>order</a:t>
            </a:r>
            <a:endParaRPr lang="fr-CA" sz="1600" dirty="0"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smtClean="0">
                <a:latin typeface="Candara"/>
                <a:cs typeface="Candara"/>
              </a:rPr>
              <a:t>Fermi-surface reconstruction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 smtClean="0">
                <a:solidFill>
                  <a:srgbClr val="000000"/>
                </a:solidFill>
                <a:latin typeface="Candara"/>
                <a:cs typeface="Candara"/>
              </a:rPr>
              <a:t>Precursor</a:t>
            </a:r>
            <a:r>
              <a:rPr lang="fr-CA" sz="1600" dirty="0" smtClean="0">
                <a:solidFill>
                  <a:srgbClr val="000000"/>
                </a:solidFill>
                <a:latin typeface="Candara"/>
                <a:cs typeface="Candara"/>
              </a:rPr>
              <a:t> </a:t>
            </a:r>
            <a:r>
              <a:rPr lang="fr-CA" sz="1600" dirty="0" err="1" smtClean="0">
                <a:solidFill>
                  <a:srgbClr val="000000"/>
                </a:solidFill>
                <a:latin typeface="Candara"/>
                <a:cs typeface="Candara"/>
              </a:rPr>
              <a:t>nematic</a:t>
            </a:r>
            <a:r>
              <a:rPr lang="fr-CA" sz="1600" dirty="0" smtClean="0">
                <a:solidFill>
                  <a:srgbClr val="000000"/>
                </a:solidFill>
                <a:latin typeface="Candara"/>
                <a:cs typeface="Candara"/>
              </a:rPr>
              <a:t> </a:t>
            </a:r>
            <a:r>
              <a:rPr lang="fr-CA" sz="1600" dirty="0" err="1" smtClean="0">
                <a:solidFill>
                  <a:srgbClr val="000000"/>
                </a:solidFill>
                <a:latin typeface="Candara"/>
                <a:cs typeface="Candara"/>
              </a:rPr>
              <a:t>regime</a:t>
            </a:r>
            <a:endParaRPr lang="fr-CA" sz="1600" dirty="0" smtClean="0">
              <a:solidFill>
                <a:srgbClr val="000000"/>
              </a:solidFill>
              <a:latin typeface="Candara"/>
              <a:cs typeface="Candara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 smtClean="0">
                <a:solidFill>
                  <a:srgbClr val="FF0000"/>
                </a:solidFill>
                <a:latin typeface="Candara"/>
                <a:cs typeface="Candara"/>
              </a:rPr>
              <a:t>Linear</a:t>
            </a:r>
            <a:r>
              <a:rPr lang="fr-CA" sz="1600" dirty="0" err="1">
                <a:solidFill>
                  <a:srgbClr val="FF0000"/>
                </a:solidFill>
                <a:latin typeface="Candara"/>
                <a:cs typeface="Candara"/>
              </a:rPr>
              <a:t>-</a:t>
            </a:r>
            <a:r>
              <a:rPr lang="fr-CA" sz="1600" i="1" dirty="0" err="1">
                <a:solidFill>
                  <a:srgbClr val="FF0000"/>
                </a:solidFill>
                <a:latin typeface="Candara"/>
                <a:cs typeface="Candara"/>
              </a:rPr>
              <a:t>T</a:t>
            </a:r>
            <a:r>
              <a:rPr lang="fr-CA" sz="160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lang="fr-CA" sz="1600" dirty="0" err="1" smtClean="0">
                <a:solidFill>
                  <a:srgbClr val="FF0000"/>
                </a:solidFill>
                <a:latin typeface="Candara"/>
                <a:cs typeface="Candara"/>
              </a:rPr>
              <a:t>resistivity</a:t>
            </a:r>
            <a:endParaRPr lang="fr-CA" sz="1600" dirty="0">
              <a:solidFill>
                <a:srgbClr val="FF0000"/>
              </a:solidFill>
              <a:latin typeface="Candara"/>
              <a:cs typeface="Candara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i="1" dirty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A</a:t>
            </a:r>
            <a:r>
              <a:rPr lang="fr-CA" sz="1600" dirty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 ~ </a:t>
            </a:r>
            <a:r>
              <a:rPr lang="fr-CA" sz="1600" i="1" dirty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T</a:t>
            </a:r>
            <a:r>
              <a:rPr lang="fr-CA" sz="1600" baseline="-25000" dirty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c</a:t>
            </a:r>
            <a:r>
              <a:rPr lang="fr-CA" sz="1600" dirty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 </a:t>
            </a: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i="1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T</a:t>
            </a:r>
            <a:r>
              <a:rPr lang="fr-CA" sz="1600" baseline="-25000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c</a:t>
            </a:r>
            <a:r>
              <a:rPr lang="fr-CA" sz="1600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 </a:t>
            </a:r>
            <a:r>
              <a:rPr lang="fr-CA" sz="1600" dirty="0" err="1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dome</a:t>
            </a:r>
            <a:r>
              <a:rPr lang="fr-CA" sz="1600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 </a:t>
            </a:r>
          </a:p>
        </p:txBody>
      </p:sp>
      <p:pic>
        <p:nvPicPr>
          <p:cNvPr id="5" name="Image 4" descr="Phase diagra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3" t="9584" r="17066" b="8972"/>
          <a:stretch/>
        </p:blipFill>
        <p:spPr>
          <a:xfrm>
            <a:off x="150098" y="1373915"/>
            <a:ext cx="3117272" cy="272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79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fr-FR" sz="2800" dirty="0" smtClean="0">
                <a:latin typeface="Candara"/>
                <a:cs typeface="Candara"/>
              </a:rPr>
              <a:t>     </a:t>
            </a:r>
            <a:r>
              <a:rPr lang="fr-FR" sz="2800" dirty="0" err="1" smtClean="0">
                <a:latin typeface="Candara"/>
                <a:cs typeface="Candara"/>
              </a:rPr>
              <a:t>Hole-doped</a:t>
            </a:r>
            <a:r>
              <a:rPr lang="fr-FR" sz="2800" dirty="0" smtClean="0">
                <a:latin typeface="Candara"/>
                <a:cs typeface="Candara"/>
              </a:rPr>
              <a:t> </a:t>
            </a:r>
            <a:r>
              <a:rPr lang="fr-FR" sz="2800" dirty="0" err="1" smtClean="0">
                <a:latin typeface="Candara"/>
                <a:cs typeface="Candara"/>
              </a:rPr>
              <a:t>cuprates</a:t>
            </a:r>
            <a:r>
              <a:rPr lang="fr-FR" sz="2800" dirty="0" smtClean="0">
                <a:latin typeface="Candara"/>
                <a:cs typeface="Candara"/>
              </a:rPr>
              <a:t>					</a:t>
            </a:r>
            <a:r>
              <a:rPr lang="fr-FR" sz="2800" dirty="0">
                <a:latin typeface="Candara"/>
                <a:cs typeface="Candara"/>
              </a:rPr>
              <a:t>	</a:t>
            </a:r>
            <a:r>
              <a:rPr lang="fr-FR" sz="2800" dirty="0" err="1" smtClean="0">
                <a:solidFill>
                  <a:srgbClr val="7F7F7F"/>
                </a:solidFill>
                <a:latin typeface="Candara"/>
                <a:cs typeface="Candara"/>
              </a:rPr>
              <a:t>Linear-</a:t>
            </a:r>
            <a:r>
              <a:rPr lang="fr-FR" sz="2800" i="1" dirty="0" err="1" smtClean="0">
                <a:solidFill>
                  <a:srgbClr val="7F7F7F"/>
                </a:solidFill>
                <a:latin typeface="Candara"/>
                <a:cs typeface="Candara"/>
              </a:rPr>
              <a:t>T</a:t>
            </a:r>
            <a:r>
              <a:rPr lang="fr-FR" sz="2800" dirty="0" smtClean="0">
                <a:solidFill>
                  <a:srgbClr val="7F7F7F"/>
                </a:solidFill>
                <a:latin typeface="Candara"/>
                <a:cs typeface="Candara"/>
              </a:rPr>
              <a:t> </a:t>
            </a:r>
            <a:r>
              <a:rPr lang="fr-FR" sz="2800" dirty="0" err="1" smtClean="0">
                <a:solidFill>
                  <a:srgbClr val="7F7F7F"/>
                </a:solidFill>
                <a:latin typeface="Candara"/>
                <a:cs typeface="Candara"/>
              </a:rPr>
              <a:t>resistivity</a:t>
            </a:r>
            <a:r>
              <a:rPr lang="fr-FR" sz="2800" dirty="0" smtClean="0">
                <a:latin typeface="Candara"/>
                <a:cs typeface="Candara"/>
              </a:rPr>
              <a:t>	</a:t>
            </a:r>
            <a:endParaRPr lang="fr-FR" sz="2800" dirty="0">
              <a:solidFill>
                <a:srgbClr val="7F7F7F"/>
              </a:solidFill>
              <a:latin typeface="Candara"/>
              <a:cs typeface="Candar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1674" y="1358819"/>
            <a:ext cx="24870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i="1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Resistivity 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37215" y="5554694"/>
            <a:ext cx="6019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CA" sz="2000" b="1" i="1" dirty="0" smtClean="0">
                <a:solidFill>
                  <a:srgbClr val="FF0000"/>
                </a:solidFill>
                <a:latin typeface="Candara"/>
                <a:cs typeface="Candara"/>
              </a:rPr>
              <a:t>Correlation between linear-T resistivity and </a:t>
            </a:r>
            <a:r>
              <a:rPr lang="en-CA" sz="2000" b="1" i="1" dirty="0" err="1" smtClean="0">
                <a:solidFill>
                  <a:srgbClr val="FF0000"/>
                </a:solidFill>
                <a:latin typeface="Candara"/>
                <a:cs typeface="Candara"/>
              </a:rPr>
              <a:t>T</a:t>
            </a:r>
            <a:r>
              <a:rPr lang="en-CA" sz="2000" b="1" i="1" baseline="-25000" dirty="0" err="1" smtClean="0">
                <a:solidFill>
                  <a:srgbClr val="FF0000"/>
                </a:solidFill>
                <a:latin typeface="Candara"/>
                <a:cs typeface="Candara"/>
              </a:rPr>
              <a:t>c</a:t>
            </a:r>
            <a:endParaRPr lang="fr-CA" sz="2000" baseline="-25000" dirty="0">
              <a:solidFill>
                <a:schemeClr val="bg1">
                  <a:lumMod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0914" y="4474039"/>
            <a:ext cx="3238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1400" dirty="0" smtClean="0">
                <a:solidFill>
                  <a:srgbClr val="0000FF"/>
                </a:solidFill>
              </a:rPr>
              <a:t>N</a:t>
            </a:r>
            <a:r>
              <a:rPr lang="fr-FR" sz="1400" dirty="0">
                <a:solidFill>
                  <a:srgbClr val="0000FF"/>
                </a:solidFill>
              </a:rPr>
              <a:t>. </a:t>
            </a:r>
            <a:r>
              <a:rPr lang="fr-FR" sz="1400" dirty="0" err="1">
                <a:solidFill>
                  <a:srgbClr val="0000FF"/>
                </a:solidFill>
              </a:rPr>
              <a:t>Doiron-</a:t>
            </a:r>
            <a:r>
              <a:rPr lang="fr-FR" sz="1400" dirty="0" err="1" smtClean="0">
                <a:solidFill>
                  <a:srgbClr val="0000FF"/>
                </a:solidFill>
              </a:rPr>
              <a:t>Leyraud</a:t>
            </a:r>
            <a:r>
              <a:rPr lang="fr-FR" sz="1400" dirty="0">
                <a:solidFill>
                  <a:srgbClr val="0000FF"/>
                </a:solidFill>
              </a:rPr>
              <a:t> </a:t>
            </a:r>
            <a:r>
              <a:rPr lang="fr-FR" sz="1400" i="1" dirty="0" smtClean="0">
                <a:solidFill>
                  <a:srgbClr val="0000FF"/>
                </a:solidFill>
              </a:rPr>
              <a:t>et al</a:t>
            </a:r>
            <a:r>
              <a:rPr lang="fr-FR" sz="1400" dirty="0" smtClean="0">
                <a:solidFill>
                  <a:srgbClr val="0000FF"/>
                </a:solidFill>
              </a:rPr>
              <a:t>., arXiv:0905.0964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64" y="1970600"/>
            <a:ext cx="3878319" cy="234740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61587" y="6225163"/>
            <a:ext cx="56620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1600" dirty="0" smtClean="0">
                <a:solidFill>
                  <a:srgbClr val="0000FF"/>
                </a:solidFill>
              </a:rPr>
              <a:t>L. Taillefer, </a:t>
            </a:r>
            <a:r>
              <a:rPr lang="fr-FR" sz="1600" dirty="0" err="1" smtClean="0">
                <a:solidFill>
                  <a:srgbClr val="0000FF"/>
                </a:solidFill>
              </a:rPr>
              <a:t>Annual</a:t>
            </a:r>
            <a:r>
              <a:rPr lang="fr-FR" sz="1600" dirty="0" smtClean="0">
                <a:solidFill>
                  <a:srgbClr val="0000FF"/>
                </a:solidFill>
              </a:rPr>
              <a:t> </a:t>
            </a:r>
            <a:r>
              <a:rPr lang="fr-FR" sz="1600" dirty="0" err="1" smtClean="0">
                <a:solidFill>
                  <a:srgbClr val="0000FF"/>
                </a:solidFill>
              </a:rPr>
              <a:t>Review</a:t>
            </a:r>
            <a:r>
              <a:rPr lang="fr-FR" sz="1600" dirty="0" smtClean="0">
                <a:solidFill>
                  <a:srgbClr val="0000FF"/>
                </a:solidFill>
              </a:rPr>
              <a:t> of CMP </a:t>
            </a:r>
            <a:r>
              <a:rPr lang="fr-FR" sz="1600" b="1" dirty="0" smtClean="0">
                <a:solidFill>
                  <a:srgbClr val="0000FF"/>
                </a:solidFill>
              </a:rPr>
              <a:t>1</a:t>
            </a:r>
            <a:r>
              <a:rPr lang="fr-FR" sz="1600" dirty="0" smtClean="0">
                <a:solidFill>
                  <a:srgbClr val="0000FF"/>
                </a:solidFill>
              </a:rPr>
              <a:t>, 51 (2010)   </a:t>
            </a:r>
            <a:r>
              <a:rPr lang="fr-FR" sz="1600" dirty="0" smtClean="0">
                <a:solidFill>
                  <a:srgbClr val="7F7F7F"/>
                </a:solidFill>
              </a:rPr>
              <a:t>– arXiv:1003.2972</a:t>
            </a:r>
            <a:endParaRPr lang="fr-FR" sz="1600" dirty="0">
              <a:solidFill>
                <a:srgbClr val="7F7F7F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600" y="1659484"/>
            <a:ext cx="3774914" cy="2705100"/>
          </a:xfrm>
          <a:prstGeom prst="rect">
            <a:avLst/>
          </a:prstGeom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05530" y="4484397"/>
            <a:ext cx="216035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400" dirty="0" smtClean="0">
                <a:solidFill>
                  <a:srgbClr val="0000FF"/>
                </a:solidFill>
              </a:rPr>
              <a:t>Cooper </a:t>
            </a:r>
            <a:r>
              <a:rPr lang="en-US" sz="1400" i="1" dirty="0" smtClean="0">
                <a:solidFill>
                  <a:srgbClr val="0000FF"/>
                </a:solidFill>
              </a:rPr>
              <a:t>et al., </a:t>
            </a:r>
            <a:r>
              <a:rPr lang="en-US" sz="1400" dirty="0" smtClean="0">
                <a:solidFill>
                  <a:srgbClr val="0000FF"/>
                </a:solidFill>
              </a:rPr>
              <a:t>Science 2009</a:t>
            </a:r>
            <a:endParaRPr lang="en-CA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356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9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fr-FR" sz="2800" dirty="0" smtClean="0">
                <a:latin typeface="Candara"/>
                <a:cs typeface="Candara"/>
              </a:rPr>
              <a:t>     </a:t>
            </a:r>
            <a:r>
              <a:rPr lang="fr-FR" sz="2800" dirty="0" err="1" smtClean="0">
                <a:latin typeface="Candara"/>
                <a:cs typeface="Candara"/>
              </a:rPr>
              <a:t>Cuprate</a:t>
            </a:r>
            <a:r>
              <a:rPr lang="fr-FR" sz="2800" dirty="0" smtClean="0">
                <a:latin typeface="Candara"/>
                <a:cs typeface="Candara"/>
              </a:rPr>
              <a:t> </a:t>
            </a:r>
            <a:r>
              <a:rPr lang="fr-FR" sz="2800" dirty="0" err="1" smtClean="0">
                <a:latin typeface="Candara"/>
                <a:cs typeface="Candara"/>
              </a:rPr>
              <a:t>superconductors</a:t>
            </a:r>
            <a:r>
              <a:rPr lang="fr-FR" sz="2800" dirty="0" smtClean="0">
                <a:latin typeface="Candara"/>
                <a:cs typeface="Candara"/>
              </a:rPr>
              <a:t> 						</a:t>
            </a:r>
            <a:endParaRPr lang="fr-FR" sz="2800" dirty="0">
              <a:solidFill>
                <a:schemeClr val="bg1">
                  <a:lumMod val="50000"/>
                </a:schemeClr>
              </a:solidFill>
              <a:latin typeface="Corbel"/>
              <a:cs typeface="Corbel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139269" y="1502834"/>
            <a:ext cx="2518638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ndara"/>
                <a:cs typeface="Candara"/>
              </a:rPr>
              <a:t> </a:t>
            </a:r>
            <a:endParaRPr lang="fr-CA" i="1" dirty="0">
              <a:latin typeface="Candara"/>
              <a:cs typeface="Candara"/>
            </a:endParaRPr>
          </a:p>
          <a:p>
            <a:pPr lvl="0">
              <a:spcAft>
                <a:spcPts val="1200"/>
              </a:spcAft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Questions</a:t>
            </a:r>
            <a:endParaRPr lang="fr-CA" i="1" dirty="0">
              <a:solidFill>
                <a:schemeClr val="bg1">
                  <a:lumMod val="50000"/>
                </a:schemeClr>
              </a:solidFill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>
                <a:latin typeface="Candara"/>
                <a:cs typeface="Candara"/>
              </a:rPr>
              <a:t>P</a:t>
            </a:r>
            <a:r>
              <a:rPr lang="fr-CA" sz="1600" dirty="0" err="1" smtClean="0">
                <a:latin typeface="Candara"/>
                <a:cs typeface="Candara"/>
              </a:rPr>
              <a:t>airing</a:t>
            </a:r>
            <a:r>
              <a:rPr lang="fr-CA" sz="1600" dirty="0" smtClean="0">
                <a:latin typeface="Candara"/>
                <a:cs typeface="Candara"/>
              </a:rPr>
              <a:t> ?</a:t>
            </a:r>
            <a:endParaRPr lang="fr-CA" sz="1600" dirty="0"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i="1" dirty="0" smtClean="0">
                <a:latin typeface="Candara"/>
                <a:cs typeface="Candara"/>
              </a:rPr>
              <a:t>T</a:t>
            </a:r>
            <a:r>
              <a:rPr lang="fr-CA" sz="1600" baseline="-25000" dirty="0" smtClean="0">
                <a:latin typeface="Candara"/>
                <a:cs typeface="Candara"/>
              </a:rPr>
              <a:t>c</a:t>
            </a:r>
            <a:r>
              <a:rPr lang="fr-CA" sz="1600" dirty="0" smtClean="0">
                <a:latin typeface="Candara"/>
                <a:cs typeface="Candara"/>
              </a:rPr>
              <a:t> </a:t>
            </a:r>
            <a:r>
              <a:rPr lang="fr-CA" sz="1600" dirty="0" err="1" smtClean="0">
                <a:latin typeface="Candara"/>
                <a:cs typeface="Candara"/>
              </a:rPr>
              <a:t>dome</a:t>
            </a:r>
            <a:r>
              <a:rPr lang="fr-CA" sz="1600" dirty="0" smtClean="0">
                <a:latin typeface="Candara"/>
                <a:cs typeface="Candara"/>
              </a:rPr>
              <a:t> ?</a:t>
            </a: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 smtClean="0">
                <a:latin typeface="Candara"/>
                <a:cs typeface="Candara"/>
              </a:rPr>
              <a:t>Linear-</a:t>
            </a:r>
            <a:r>
              <a:rPr lang="fr-CA" sz="1600" i="1" dirty="0" err="1" smtClean="0">
                <a:latin typeface="Candara"/>
                <a:cs typeface="Candara"/>
              </a:rPr>
              <a:t>T</a:t>
            </a:r>
            <a:r>
              <a:rPr lang="fr-CA" sz="1600" dirty="0" smtClean="0">
                <a:latin typeface="Candara"/>
                <a:cs typeface="Candara"/>
              </a:rPr>
              <a:t> </a:t>
            </a:r>
            <a:r>
              <a:rPr lang="fr-CA" sz="1600" dirty="0" err="1" smtClean="0">
                <a:latin typeface="Candara"/>
                <a:cs typeface="Candara"/>
              </a:rPr>
              <a:t>resistivity</a:t>
            </a:r>
            <a:r>
              <a:rPr lang="fr-CA" sz="1600" dirty="0">
                <a:latin typeface="Candara"/>
                <a:cs typeface="Candara"/>
              </a:rPr>
              <a:t> </a:t>
            </a:r>
            <a:r>
              <a:rPr lang="fr-CA" sz="1600" dirty="0" smtClean="0">
                <a:latin typeface="Candara"/>
                <a:cs typeface="Candara"/>
              </a:rPr>
              <a:t>?</a:t>
            </a: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smtClean="0">
                <a:latin typeface="Candara"/>
                <a:cs typeface="Candara"/>
              </a:rPr>
              <a:t>Quantum </a:t>
            </a:r>
            <a:r>
              <a:rPr lang="fr-CA" sz="1600" dirty="0" err="1" smtClean="0">
                <a:latin typeface="Candara"/>
                <a:cs typeface="Candara"/>
              </a:rPr>
              <a:t>critical</a:t>
            </a:r>
            <a:r>
              <a:rPr lang="fr-CA" sz="1600" dirty="0" smtClean="0">
                <a:latin typeface="Candara"/>
                <a:cs typeface="Candara"/>
              </a:rPr>
              <a:t> point ?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>
                <a:latin typeface="Candara"/>
                <a:cs typeface="Candara"/>
              </a:rPr>
              <a:t>Pseudogap</a:t>
            </a:r>
            <a:r>
              <a:rPr lang="fr-CA" sz="1600" dirty="0">
                <a:latin typeface="Candara"/>
                <a:cs typeface="Candara"/>
              </a:rPr>
              <a:t> phase </a:t>
            </a:r>
            <a:r>
              <a:rPr lang="fr-CA" sz="1600" dirty="0" smtClean="0">
                <a:latin typeface="Candara"/>
                <a:cs typeface="Candara"/>
              </a:rPr>
              <a:t>?</a:t>
            </a:r>
            <a:endParaRPr lang="fr-CA" sz="1600" dirty="0">
              <a:latin typeface="Candara"/>
              <a:cs typeface="Candar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56834" y="6288646"/>
            <a:ext cx="56620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1400" dirty="0" smtClean="0">
                <a:solidFill>
                  <a:srgbClr val="0000FF"/>
                </a:solidFill>
              </a:rPr>
              <a:t>Taillefer, </a:t>
            </a:r>
            <a:r>
              <a:rPr lang="fr-FR" sz="1400" dirty="0" err="1" smtClean="0">
                <a:solidFill>
                  <a:srgbClr val="0000FF"/>
                </a:solidFill>
              </a:rPr>
              <a:t>Annual</a:t>
            </a:r>
            <a:r>
              <a:rPr lang="fr-FR" sz="1400" dirty="0" smtClean="0">
                <a:solidFill>
                  <a:srgbClr val="0000FF"/>
                </a:solidFill>
              </a:rPr>
              <a:t> </a:t>
            </a:r>
            <a:r>
              <a:rPr lang="fr-FR" sz="1400" dirty="0" err="1" smtClean="0">
                <a:solidFill>
                  <a:srgbClr val="0000FF"/>
                </a:solidFill>
              </a:rPr>
              <a:t>Review</a:t>
            </a:r>
            <a:r>
              <a:rPr lang="fr-FR" sz="1400" dirty="0" smtClean="0">
                <a:solidFill>
                  <a:srgbClr val="0000FF"/>
                </a:solidFill>
              </a:rPr>
              <a:t> of CMP </a:t>
            </a:r>
            <a:r>
              <a:rPr lang="fr-FR" sz="1400" b="1" dirty="0" smtClean="0">
                <a:solidFill>
                  <a:srgbClr val="0000FF"/>
                </a:solidFill>
              </a:rPr>
              <a:t>1</a:t>
            </a:r>
            <a:r>
              <a:rPr lang="fr-FR" sz="1400" dirty="0" smtClean="0">
                <a:solidFill>
                  <a:srgbClr val="0000FF"/>
                </a:solidFill>
              </a:rPr>
              <a:t>, 51 (2010)   </a:t>
            </a:r>
            <a:r>
              <a:rPr lang="fr-FR" sz="1400" dirty="0" smtClean="0">
                <a:solidFill>
                  <a:srgbClr val="7F7F7F"/>
                </a:solidFill>
              </a:rPr>
              <a:t>– arXiv:1003.2972</a:t>
            </a:r>
            <a:endParaRPr lang="fr-FR" sz="1400" dirty="0">
              <a:solidFill>
                <a:srgbClr val="7F7F7F"/>
              </a:solidFill>
            </a:endParaRPr>
          </a:p>
        </p:txBody>
      </p:sp>
      <p:pic>
        <p:nvPicPr>
          <p:cNvPr id="7" name="Image 6" descr="Phase diagra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3" t="9584" r="17066" b="8972"/>
          <a:stretch/>
        </p:blipFill>
        <p:spPr>
          <a:xfrm>
            <a:off x="738915" y="1674096"/>
            <a:ext cx="3440539" cy="300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540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fr-FR" sz="2800" dirty="0" smtClean="0">
                <a:latin typeface="Candara"/>
                <a:cs typeface="Candara"/>
              </a:rPr>
              <a:t>     </a:t>
            </a:r>
            <a:r>
              <a:rPr lang="fr-FR" sz="2800" dirty="0" err="1">
                <a:latin typeface="Candara"/>
                <a:cs typeface="Candara"/>
              </a:rPr>
              <a:t>Hole-doped</a:t>
            </a:r>
            <a:r>
              <a:rPr lang="fr-FR" sz="2800" dirty="0">
                <a:latin typeface="Candara"/>
                <a:cs typeface="Candara"/>
              </a:rPr>
              <a:t> </a:t>
            </a:r>
            <a:r>
              <a:rPr lang="fr-FR" sz="2800" dirty="0" err="1" smtClean="0">
                <a:latin typeface="Candara"/>
                <a:cs typeface="Candara"/>
              </a:rPr>
              <a:t>cuprates</a:t>
            </a:r>
            <a:r>
              <a:rPr lang="fr-FR" sz="2800" dirty="0" smtClean="0">
                <a:latin typeface="Candara"/>
                <a:cs typeface="Candara"/>
              </a:rPr>
              <a:t>						</a:t>
            </a:r>
            <a:r>
              <a:rPr lang="fr-FR" sz="2800" dirty="0" smtClean="0">
                <a:solidFill>
                  <a:srgbClr val="7F7F7F"/>
                </a:solidFill>
                <a:latin typeface="Candara"/>
                <a:cs typeface="Candara"/>
              </a:rPr>
              <a:t>QCP </a:t>
            </a:r>
            <a:r>
              <a:rPr lang="fr-FR" sz="2800" dirty="0" err="1">
                <a:solidFill>
                  <a:srgbClr val="7F7F7F"/>
                </a:solidFill>
                <a:latin typeface="Candara"/>
                <a:cs typeface="Candara"/>
              </a:rPr>
              <a:t>p</a:t>
            </a:r>
            <a:r>
              <a:rPr lang="fr-FR" sz="2800" dirty="0" err="1" smtClean="0">
                <a:solidFill>
                  <a:srgbClr val="7F7F7F"/>
                </a:solidFill>
                <a:latin typeface="Candara"/>
                <a:cs typeface="Candara"/>
              </a:rPr>
              <a:t>rinciple</a:t>
            </a:r>
            <a:endParaRPr lang="fr-FR" sz="2800" dirty="0">
              <a:solidFill>
                <a:srgbClr val="7F7F7F"/>
              </a:solidFill>
              <a:latin typeface="Candara"/>
              <a:cs typeface="Candara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639732" y="1426915"/>
            <a:ext cx="2967479" cy="2708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en-US" b="1" dirty="0" smtClean="0">
                <a:solidFill>
                  <a:srgbClr val="0000FF"/>
                </a:solidFill>
                <a:latin typeface="Candara"/>
                <a:cs typeface="Candara"/>
              </a:rPr>
              <a:t>QCP for stripe order</a:t>
            </a:r>
            <a:endParaRPr lang="fr-CA" b="1" i="1" dirty="0">
              <a:solidFill>
                <a:srgbClr val="0000FF"/>
              </a:solidFill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en-CA" sz="1600" dirty="0" smtClean="0">
                <a:latin typeface="Candara"/>
                <a:cs typeface="Candara"/>
              </a:rPr>
              <a:t>Quantum critical point</a:t>
            </a: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 smtClean="0">
                <a:latin typeface="Candara"/>
                <a:cs typeface="Candara"/>
              </a:rPr>
              <a:t>Stripe</a:t>
            </a:r>
            <a:r>
              <a:rPr lang="fr-CA" sz="1600" dirty="0" smtClean="0">
                <a:latin typeface="Candara"/>
                <a:cs typeface="Candara"/>
              </a:rPr>
              <a:t> </a:t>
            </a:r>
            <a:r>
              <a:rPr lang="fr-CA" sz="1600" dirty="0" err="1" smtClean="0">
                <a:latin typeface="Candara"/>
                <a:cs typeface="Candara"/>
              </a:rPr>
              <a:t>order</a:t>
            </a:r>
            <a:endParaRPr lang="fr-CA" sz="1600" dirty="0"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smtClean="0">
                <a:latin typeface="Candara"/>
                <a:cs typeface="Candara"/>
              </a:rPr>
              <a:t>Fermi-surface reconstruction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 smtClean="0">
                <a:solidFill>
                  <a:srgbClr val="000000"/>
                </a:solidFill>
                <a:latin typeface="Candara"/>
                <a:cs typeface="Candara"/>
              </a:rPr>
              <a:t>Precursor</a:t>
            </a:r>
            <a:r>
              <a:rPr lang="fr-CA" sz="1600" dirty="0" smtClean="0">
                <a:solidFill>
                  <a:srgbClr val="000000"/>
                </a:solidFill>
                <a:latin typeface="Candara"/>
                <a:cs typeface="Candara"/>
              </a:rPr>
              <a:t> </a:t>
            </a:r>
            <a:r>
              <a:rPr lang="fr-CA" sz="1600" dirty="0" err="1" smtClean="0">
                <a:solidFill>
                  <a:srgbClr val="000000"/>
                </a:solidFill>
                <a:latin typeface="Candara"/>
                <a:cs typeface="Candara"/>
              </a:rPr>
              <a:t>nematic</a:t>
            </a:r>
            <a:r>
              <a:rPr lang="fr-CA" sz="1600" dirty="0" smtClean="0">
                <a:solidFill>
                  <a:srgbClr val="000000"/>
                </a:solidFill>
                <a:latin typeface="Candara"/>
                <a:cs typeface="Candara"/>
              </a:rPr>
              <a:t> </a:t>
            </a:r>
            <a:r>
              <a:rPr lang="fr-CA" sz="1600" dirty="0" err="1" smtClean="0">
                <a:solidFill>
                  <a:srgbClr val="000000"/>
                </a:solidFill>
                <a:latin typeface="Candara"/>
                <a:cs typeface="Candara"/>
              </a:rPr>
              <a:t>regime</a:t>
            </a:r>
            <a:endParaRPr lang="fr-CA" sz="1600" dirty="0" smtClean="0">
              <a:solidFill>
                <a:srgbClr val="000000"/>
              </a:solidFill>
              <a:latin typeface="Candara"/>
              <a:cs typeface="Candara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 smtClean="0">
                <a:latin typeface="Candara"/>
                <a:cs typeface="Candara"/>
              </a:rPr>
              <a:t>Linear</a:t>
            </a:r>
            <a:r>
              <a:rPr lang="fr-CA" sz="1600" dirty="0" err="1">
                <a:latin typeface="Candara"/>
                <a:cs typeface="Candara"/>
              </a:rPr>
              <a:t>-</a:t>
            </a:r>
            <a:r>
              <a:rPr lang="fr-CA" sz="1600" i="1" dirty="0" err="1">
                <a:latin typeface="Candara"/>
                <a:cs typeface="Candara"/>
              </a:rPr>
              <a:t>T</a:t>
            </a:r>
            <a:r>
              <a:rPr lang="fr-CA" sz="1600" dirty="0">
                <a:latin typeface="Candara"/>
                <a:cs typeface="Candara"/>
              </a:rPr>
              <a:t> </a:t>
            </a:r>
            <a:r>
              <a:rPr lang="fr-CA" sz="1600" dirty="0" err="1" smtClean="0">
                <a:latin typeface="Candara"/>
                <a:cs typeface="Candara"/>
              </a:rPr>
              <a:t>resistivity</a:t>
            </a:r>
            <a:endParaRPr lang="fr-CA" sz="1600" dirty="0">
              <a:latin typeface="Candara"/>
              <a:cs typeface="Candara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i="1" dirty="0">
                <a:solidFill>
                  <a:srgbClr val="FF0000"/>
                </a:solidFill>
                <a:latin typeface="Candara"/>
                <a:cs typeface="Candara"/>
              </a:rPr>
              <a:t>A</a:t>
            </a:r>
            <a:r>
              <a:rPr lang="fr-CA" sz="1600" dirty="0">
                <a:solidFill>
                  <a:srgbClr val="FF0000"/>
                </a:solidFill>
                <a:latin typeface="Candara"/>
                <a:cs typeface="Candara"/>
              </a:rPr>
              <a:t> ~ </a:t>
            </a:r>
            <a:r>
              <a:rPr lang="fr-CA" sz="1600" i="1" dirty="0">
                <a:solidFill>
                  <a:srgbClr val="FF0000"/>
                </a:solidFill>
                <a:latin typeface="Candara"/>
                <a:cs typeface="Candara"/>
              </a:rPr>
              <a:t>T</a:t>
            </a:r>
            <a:r>
              <a:rPr lang="fr-CA" sz="1600" baseline="-25000" dirty="0">
                <a:solidFill>
                  <a:srgbClr val="FF0000"/>
                </a:solidFill>
                <a:latin typeface="Candara"/>
                <a:cs typeface="Candara"/>
              </a:rPr>
              <a:t>c</a:t>
            </a:r>
            <a:r>
              <a:rPr lang="fr-CA" sz="1600" dirty="0">
                <a:solidFill>
                  <a:srgbClr val="FF0000"/>
                </a:solidFill>
                <a:latin typeface="Candara"/>
                <a:cs typeface="Candara"/>
              </a:rPr>
              <a:t> </a:t>
            </a: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i="1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T</a:t>
            </a:r>
            <a:r>
              <a:rPr lang="fr-CA" sz="1600" baseline="-25000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c</a:t>
            </a:r>
            <a:r>
              <a:rPr lang="fr-CA" sz="1600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 </a:t>
            </a:r>
            <a:r>
              <a:rPr lang="fr-CA" sz="1600" dirty="0" err="1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dome</a:t>
            </a:r>
            <a:r>
              <a:rPr lang="fr-CA" sz="1600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 </a:t>
            </a:r>
          </a:p>
        </p:txBody>
      </p:sp>
      <p:pic>
        <p:nvPicPr>
          <p:cNvPr id="5" name="Image 4" descr="Phase diagra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3" t="9584" r="17066" b="8972"/>
          <a:stretch/>
        </p:blipFill>
        <p:spPr>
          <a:xfrm>
            <a:off x="150098" y="1373915"/>
            <a:ext cx="3117272" cy="272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88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fr-FR" sz="2800" dirty="0" smtClean="0">
                <a:latin typeface="Candara"/>
                <a:cs typeface="Candara"/>
              </a:rPr>
              <a:t>     </a:t>
            </a:r>
            <a:r>
              <a:rPr lang="fr-FR" sz="2800" dirty="0" err="1" smtClean="0">
                <a:latin typeface="Candara"/>
                <a:cs typeface="Candara"/>
              </a:rPr>
              <a:t>Hole-doped</a:t>
            </a:r>
            <a:r>
              <a:rPr lang="fr-FR" sz="2800" dirty="0" smtClean="0">
                <a:latin typeface="Candara"/>
                <a:cs typeface="Candara"/>
              </a:rPr>
              <a:t> </a:t>
            </a:r>
            <a:r>
              <a:rPr lang="fr-FR" sz="2800" dirty="0" err="1" smtClean="0">
                <a:latin typeface="Candara"/>
                <a:cs typeface="Candara"/>
              </a:rPr>
              <a:t>cuprates</a:t>
            </a:r>
            <a:r>
              <a:rPr lang="fr-FR" sz="2800" dirty="0" smtClean="0">
                <a:latin typeface="Candara"/>
                <a:cs typeface="Candara"/>
              </a:rPr>
              <a:t>					</a:t>
            </a:r>
            <a:r>
              <a:rPr lang="fr-FR" sz="2800" dirty="0">
                <a:latin typeface="Candara"/>
                <a:cs typeface="Candara"/>
              </a:rPr>
              <a:t>	</a:t>
            </a:r>
            <a:r>
              <a:rPr lang="fr-FR" sz="2800" i="1" dirty="0" smtClean="0">
                <a:solidFill>
                  <a:srgbClr val="7F7F7F"/>
                </a:solidFill>
                <a:latin typeface="Candara"/>
                <a:cs typeface="Candara"/>
              </a:rPr>
              <a:t>T</a:t>
            </a:r>
            <a:r>
              <a:rPr lang="fr-FR" sz="2800" baseline="-25000" dirty="0" smtClean="0">
                <a:solidFill>
                  <a:srgbClr val="7F7F7F"/>
                </a:solidFill>
                <a:latin typeface="Candara"/>
                <a:cs typeface="Candara"/>
              </a:rPr>
              <a:t>c</a:t>
            </a:r>
            <a:r>
              <a:rPr lang="fr-FR" sz="2800" dirty="0" smtClean="0">
                <a:solidFill>
                  <a:srgbClr val="7F7F7F"/>
                </a:solidFill>
                <a:latin typeface="Candara"/>
                <a:cs typeface="Candara"/>
              </a:rPr>
              <a:t> suppression</a:t>
            </a:r>
            <a:r>
              <a:rPr lang="fr-FR" sz="2800" dirty="0" smtClean="0">
                <a:latin typeface="Candara"/>
                <a:cs typeface="Candara"/>
              </a:rPr>
              <a:t>	</a:t>
            </a:r>
            <a:endParaRPr lang="fr-FR" sz="2800" dirty="0">
              <a:solidFill>
                <a:srgbClr val="7F7F7F"/>
              </a:solidFill>
              <a:latin typeface="Candara"/>
              <a:cs typeface="Candara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11079" r="10512" b="4304"/>
          <a:stretch/>
        </p:blipFill>
        <p:spPr>
          <a:xfrm>
            <a:off x="6011326" y="1112089"/>
            <a:ext cx="2921000" cy="4613498"/>
          </a:xfrm>
          <a:prstGeom prst="rect">
            <a:avLst/>
          </a:prstGeom>
        </p:spPr>
      </p:pic>
      <p:grpSp>
        <p:nvGrpSpPr>
          <p:cNvPr id="5" name="Grouper 4"/>
          <p:cNvGrpSpPr/>
          <p:nvPr/>
        </p:nvGrpSpPr>
        <p:grpSpPr>
          <a:xfrm>
            <a:off x="2448041" y="1441014"/>
            <a:ext cx="3563285" cy="3981894"/>
            <a:chOff x="1707215" y="1314008"/>
            <a:chExt cx="3563285" cy="3981894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3"/>
            <a:srcRect t="1" r="12772" b="36079"/>
            <a:stretch/>
          </p:blipFill>
          <p:spPr>
            <a:xfrm>
              <a:off x="1707216" y="1314008"/>
              <a:ext cx="3108202" cy="3543742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3"/>
            <a:srcRect t="92479"/>
            <a:stretch/>
          </p:blipFill>
          <p:spPr>
            <a:xfrm>
              <a:off x="1707215" y="4878919"/>
              <a:ext cx="3563285" cy="416983"/>
            </a:xfrm>
            <a:prstGeom prst="rect">
              <a:avLst/>
            </a:prstGeom>
          </p:spPr>
        </p:pic>
      </p:grpSp>
      <p:sp>
        <p:nvSpPr>
          <p:cNvPr id="9" name="ZoneTexte 8"/>
          <p:cNvSpPr txBox="1"/>
          <p:nvPr/>
        </p:nvSpPr>
        <p:spPr>
          <a:xfrm>
            <a:off x="148162" y="3704158"/>
            <a:ext cx="23921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fr-CA" b="1" dirty="0" smtClean="0">
                <a:solidFill>
                  <a:srgbClr val="0000FF"/>
                </a:solidFill>
                <a:latin typeface="Candara"/>
                <a:cs typeface="Candara"/>
              </a:rPr>
              <a:t>SC fluctuations</a:t>
            </a:r>
            <a:endParaRPr lang="fr-CA" b="1" i="1" dirty="0">
              <a:solidFill>
                <a:srgbClr val="0000FF"/>
              </a:solidFill>
              <a:latin typeface="Candara"/>
              <a:cs typeface="Candara"/>
            </a:endParaRPr>
          </a:p>
          <a:p>
            <a:pPr>
              <a:spcAft>
                <a:spcPts val="600"/>
              </a:spcAft>
            </a:pPr>
            <a:r>
              <a:rPr lang="en-CA" sz="1600" dirty="0" smtClean="0">
                <a:latin typeface="Candara"/>
                <a:cs typeface="Candara"/>
              </a:rPr>
              <a:t>v</a:t>
            </a:r>
            <a:r>
              <a:rPr lang="fr-CA" sz="1600" dirty="0" err="1" smtClean="0">
                <a:latin typeface="Candara"/>
                <a:cs typeface="Candara"/>
              </a:rPr>
              <a:t>ia</a:t>
            </a:r>
            <a:r>
              <a:rPr lang="fr-CA" sz="1600" dirty="0" smtClean="0">
                <a:latin typeface="Candara"/>
                <a:cs typeface="Candara"/>
              </a:rPr>
              <a:t> </a:t>
            </a:r>
            <a:r>
              <a:rPr lang="fr-CA" sz="1600" dirty="0">
                <a:latin typeface="Candara"/>
                <a:cs typeface="Candara"/>
              </a:rPr>
              <a:t>Nernst </a:t>
            </a:r>
            <a:r>
              <a:rPr lang="fr-CA" sz="1600" dirty="0" smtClean="0">
                <a:latin typeface="Candara"/>
                <a:cs typeface="Candara"/>
              </a:rPr>
              <a:t>signal </a:t>
            </a:r>
            <a:r>
              <a:rPr lang="fr-CA" sz="1600" dirty="0">
                <a:latin typeface="Candara"/>
                <a:cs typeface="Candara"/>
              </a:rPr>
              <a:t>a</a:t>
            </a:r>
            <a:r>
              <a:rPr lang="en-CA" sz="1600" dirty="0" err="1" smtClean="0">
                <a:latin typeface="Candara"/>
                <a:cs typeface="Candara"/>
              </a:rPr>
              <a:t>bove</a:t>
            </a:r>
            <a:r>
              <a:rPr lang="en-CA" sz="1600" dirty="0" smtClean="0">
                <a:latin typeface="Candara"/>
                <a:cs typeface="Candara"/>
              </a:rPr>
              <a:t> </a:t>
            </a:r>
            <a:r>
              <a:rPr lang="fr-CA" sz="1600" i="1" dirty="0">
                <a:latin typeface="Candara"/>
                <a:cs typeface="Candara"/>
              </a:rPr>
              <a:t>T</a:t>
            </a:r>
            <a:r>
              <a:rPr lang="fr-CA" sz="1600" baseline="-25000" dirty="0">
                <a:latin typeface="Candara"/>
                <a:cs typeface="Candara"/>
              </a:rPr>
              <a:t>c</a:t>
            </a:r>
            <a:r>
              <a:rPr lang="fr-CA" sz="1600" dirty="0">
                <a:latin typeface="Candara"/>
                <a:cs typeface="Candara"/>
              </a:rPr>
              <a:t> </a:t>
            </a:r>
            <a:endParaRPr lang="en-CA" sz="1600" dirty="0" smtClean="0">
              <a:latin typeface="Candara"/>
              <a:cs typeface="Candara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97049" y="5661304"/>
            <a:ext cx="405752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b="1" i="1" dirty="0" smtClean="0">
                <a:latin typeface="Candara"/>
                <a:cs typeface="Candara"/>
              </a:rPr>
              <a:t>H</a:t>
            </a:r>
            <a:r>
              <a:rPr lang="fr-CA" sz="1600" b="1" baseline="-25000" dirty="0" smtClean="0">
                <a:latin typeface="Candara"/>
                <a:cs typeface="Candara"/>
              </a:rPr>
              <a:t>c2</a:t>
            </a:r>
            <a:r>
              <a:rPr lang="fr-CA" sz="1600" b="1" dirty="0" smtClean="0">
                <a:latin typeface="Candara"/>
                <a:cs typeface="Candara"/>
              </a:rPr>
              <a:t> </a:t>
            </a:r>
            <a:r>
              <a:rPr lang="fr-CA" sz="1600" b="1" dirty="0" err="1" smtClean="0">
                <a:solidFill>
                  <a:srgbClr val="FF0000"/>
                </a:solidFill>
                <a:latin typeface="Candara"/>
                <a:cs typeface="Candara"/>
              </a:rPr>
              <a:t>decreases</a:t>
            </a:r>
            <a:r>
              <a:rPr lang="fr-CA" sz="1600" b="1" dirty="0" smtClean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lang="fr-CA" sz="1600" b="1" dirty="0" err="1" smtClean="0">
                <a:latin typeface="Candara"/>
                <a:cs typeface="Candara"/>
              </a:rPr>
              <a:t>with</a:t>
            </a:r>
            <a:r>
              <a:rPr lang="fr-CA" sz="1600" b="1" dirty="0" smtClean="0">
                <a:latin typeface="Candara"/>
                <a:cs typeface="Candara"/>
              </a:rPr>
              <a:t> </a:t>
            </a:r>
            <a:r>
              <a:rPr lang="fr-CA" sz="1600" b="1" dirty="0" err="1" smtClean="0">
                <a:latin typeface="Candara"/>
                <a:cs typeface="Candara"/>
              </a:rPr>
              <a:t>underdoping</a:t>
            </a:r>
            <a:endParaRPr lang="fr-CA" sz="1600" b="1" dirty="0" smtClean="0">
              <a:latin typeface="Candara"/>
              <a:cs typeface="Candara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b="1" dirty="0" err="1" smtClean="0">
                <a:latin typeface="Candara"/>
                <a:cs typeface="Candara"/>
              </a:rPr>
              <a:t>Decrease</a:t>
            </a:r>
            <a:r>
              <a:rPr lang="fr-CA" sz="1600" b="1" dirty="0" smtClean="0">
                <a:latin typeface="Candara"/>
                <a:cs typeface="Candara"/>
              </a:rPr>
              <a:t> </a:t>
            </a:r>
            <a:r>
              <a:rPr lang="fr-CA" sz="1600" b="1" dirty="0" err="1" smtClean="0">
                <a:latin typeface="Candara"/>
                <a:cs typeface="Candara"/>
              </a:rPr>
              <a:t>is</a:t>
            </a:r>
            <a:r>
              <a:rPr lang="fr-CA" sz="1600" b="1" dirty="0" smtClean="0">
                <a:latin typeface="Candara"/>
                <a:cs typeface="Candara"/>
              </a:rPr>
              <a:t> non-</a:t>
            </a:r>
            <a:r>
              <a:rPr lang="fr-CA" sz="1600" b="1" dirty="0" err="1" smtClean="0">
                <a:latin typeface="Candara"/>
                <a:cs typeface="Candara"/>
              </a:rPr>
              <a:t>monotonic</a:t>
            </a:r>
            <a:r>
              <a:rPr lang="fr-CA" sz="1600" b="1" dirty="0" smtClean="0">
                <a:latin typeface="Candara"/>
                <a:cs typeface="Candara"/>
              </a:rPr>
              <a:t> : </a:t>
            </a:r>
            <a:r>
              <a:rPr lang="fr-CA" sz="1600" b="1" dirty="0" err="1" smtClean="0">
                <a:solidFill>
                  <a:srgbClr val="FF0000"/>
                </a:solidFill>
                <a:latin typeface="Candara"/>
                <a:cs typeface="Candara"/>
              </a:rPr>
              <a:t>Stripe</a:t>
            </a:r>
            <a:r>
              <a:rPr lang="fr-CA" sz="1600" b="1" dirty="0" smtClean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lang="fr-CA" sz="1600" b="1" dirty="0" err="1" smtClean="0">
                <a:solidFill>
                  <a:srgbClr val="FF0000"/>
                </a:solidFill>
                <a:latin typeface="Candara"/>
                <a:cs typeface="Candara"/>
              </a:rPr>
              <a:t>order</a:t>
            </a:r>
            <a:endParaRPr lang="fr-CA" sz="1600" b="1" dirty="0">
              <a:solidFill>
                <a:srgbClr val="FF0000"/>
              </a:solidFill>
              <a:latin typeface="Candara"/>
              <a:cs typeface="Candar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65749" y="6431951"/>
            <a:ext cx="3682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1400" dirty="0" smtClean="0">
                <a:solidFill>
                  <a:srgbClr val="0000FF"/>
                </a:solidFill>
              </a:rPr>
              <a:t>J. Chang </a:t>
            </a:r>
            <a:r>
              <a:rPr lang="fr-FR" sz="1400" i="1" dirty="0" smtClean="0">
                <a:solidFill>
                  <a:srgbClr val="0000FF"/>
                </a:solidFill>
              </a:rPr>
              <a:t>et al</a:t>
            </a:r>
            <a:r>
              <a:rPr lang="fr-FR" sz="1400" dirty="0" smtClean="0">
                <a:solidFill>
                  <a:srgbClr val="0000FF"/>
                </a:solidFill>
              </a:rPr>
              <a:t>., </a:t>
            </a:r>
            <a:r>
              <a:rPr lang="fr-FR" sz="1400" dirty="0" err="1" smtClean="0">
                <a:solidFill>
                  <a:srgbClr val="0000FF"/>
                </a:solidFill>
              </a:rPr>
              <a:t>unpublished</a:t>
            </a:r>
            <a:endParaRPr lang="fr-FR" sz="1400" dirty="0" smtClean="0">
              <a:solidFill>
                <a:srgbClr val="0000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72079" y="3770382"/>
            <a:ext cx="3111170" cy="16101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pic>
        <p:nvPicPr>
          <p:cNvPr id="13" name="Image 12" descr="Phase diagram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3" t="9584" r="17066" b="8972"/>
          <a:stretch/>
        </p:blipFill>
        <p:spPr>
          <a:xfrm>
            <a:off x="150098" y="1581725"/>
            <a:ext cx="2153024" cy="188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26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fr-FR" sz="2800" dirty="0" smtClean="0">
                <a:latin typeface="Candara"/>
                <a:cs typeface="Candara"/>
              </a:rPr>
              <a:t>     </a:t>
            </a:r>
            <a:r>
              <a:rPr lang="fr-FR" sz="2800" dirty="0" err="1">
                <a:latin typeface="Candara"/>
                <a:cs typeface="Candara"/>
              </a:rPr>
              <a:t>Hole-doped</a:t>
            </a:r>
            <a:r>
              <a:rPr lang="fr-FR" sz="2800" dirty="0">
                <a:latin typeface="Candara"/>
                <a:cs typeface="Candara"/>
              </a:rPr>
              <a:t> </a:t>
            </a:r>
            <a:r>
              <a:rPr lang="fr-FR" sz="2800" dirty="0" err="1" smtClean="0">
                <a:latin typeface="Candara"/>
                <a:cs typeface="Candara"/>
              </a:rPr>
              <a:t>cuprates</a:t>
            </a:r>
            <a:r>
              <a:rPr lang="fr-FR" sz="2800" dirty="0" smtClean="0">
                <a:latin typeface="Candara"/>
                <a:cs typeface="Candara"/>
              </a:rPr>
              <a:t>						</a:t>
            </a:r>
            <a:r>
              <a:rPr lang="fr-FR" sz="2800" dirty="0" smtClean="0">
                <a:solidFill>
                  <a:srgbClr val="7F7F7F"/>
                </a:solidFill>
                <a:latin typeface="Candara"/>
                <a:cs typeface="Candara"/>
              </a:rPr>
              <a:t>QCP </a:t>
            </a:r>
            <a:r>
              <a:rPr lang="fr-FR" sz="2800" dirty="0" err="1">
                <a:solidFill>
                  <a:srgbClr val="7F7F7F"/>
                </a:solidFill>
                <a:latin typeface="Candara"/>
                <a:cs typeface="Candara"/>
              </a:rPr>
              <a:t>p</a:t>
            </a:r>
            <a:r>
              <a:rPr lang="fr-FR" sz="2800" dirty="0" err="1" smtClean="0">
                <a:solidFill>
                  <a:srgbClr val="7F7F7F"/>
                </a:solidFill>
                <a:latin typeface="Candara"/>
                <a:cs typeface="Candara"/>
              </a:rPr>
              <a:t>rinciple</a:t>
            </a:r>
            <a:endParaRPr lang="fr-FR" sz="2800" dirty="0">
              <a:solidFill>
                <a:srgbClr val="7F7F7F"/>
              </a:solidFill>
              <a:latin typeface="Candara"/>
              <a:cs typeface="Candara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639732" y="1426915"/>
            <a:ext cx="2967479" cy="2708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en-US" b="1" dirty="0" smtClean="0">
                <a:solidFill>
                  <a:srgbClr val="0000FF"/>
                </a:solidFill>
                <a:latin typeface="Candara"/>
                <a:cs typeface="Candara"/>
              </a:rPr>
              <a:t>QCP for stripe order</a:t>
            </a:r>
            <a:endParaRPr lang="fr-CA" b="1" i="1" dirty="0">
              <a:solidFill>
                <a:srgbClr val="0000FF"/>
              </a:solidFill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en-CA" sz="1600" dirty="0" smtClean="0">
                <a:latin typeface="Candara"/>
                <a:cs typeface="Candara"/>
              </a:rPr>
              <a:t>Quantum critical point</a:t>
            </a: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 smtClean="0">
                <a:latin typeface="Candara"/>
                <a:cs typeface="Candara"/>
              </a:rPr>
              <a:t>Stripe</a:t>
            </a:r>
            <a:r>
              <a:rPr lang="fr-CA" sz="1600" dirty="0" smtClean="0">
                <a:latin typeface="Candara"/>
                <a:cs typeface="Candara"/>
              </a:rPr>
              <a:t> </a:t>
            </a:r>
            <a:r>
              <a:rPr lang="fr-CA" sz="1600" dirty="0" err="1" smtClean="0">
                <a:latin typeface="Candara"/>
                <a:cs typeface="Candara"/>
              </a:rPr>
              <a:t>order</a:t>
            </a:r>
            <a:endParaRPr lang="fr-CA" sz="1600" dirty="0"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smtClean="0">
                <a:latin typeface="Candara"/>
                <a:cs typeface="Candara"/>
              </a:rPr>
              <a:t>Fermi-surface reconstruction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 smtClean="0">
                <a:solidFill>
                  <a:srgbClr val="000000"/>
                </a:solidFill>
                <a:latin typeface="Candara"/>
                <a:cs typeface="Candara"/>
              </a:rPr>
              <a:t>Precursor</a:t>
            </a:r>
            <a:r>
              <a:rPr lang="fr-CA" sz="1600" dirty="0" smtClean="0">
                <a:solidFill>
                  <a:srgbClr val="000000"/>
                </a:solidFill>
                <a:latin typeface="Candara"/>
                <a:cs typeface="Candara"/>
              </a:rPr>
              <a:t> </a:t>
            </a:r>
            <a:r>
              <a:rPr lang="fr-CA" sz="1600" dirty="0" err="1" smtClean="0">
                <a:solidFill>
                  <a:srgbClr val="000000"/>
                </a:solidFill>
                <a:latin typeface="Candara"/>
                <a:cs typeface="Candara"/>
              </a:rPr>
              <a:t>nematic</a:t>
            </a:r>
            <a:r>
              <a:rPr lang="fr-CA" sz="1600" dirty="0" smtClean="0">
                <a:solidFill>
                  <a:srgbClr val="000000"/>
                </a:solidFill>
                <a:latin typeface="Candara"/>
                <a:cs typeface="Candara"/>
              </a:rPr>
              <a:t> </a:t>
            </a:r>
            <a:r>
              <a:rPr lang="fr-CA" sz="1600" dirty="0" err="1" smtClean="0">
                <a:solidFill>
                  <a:srgbClr val="000000"/>
                </a:solidFill>
                <a:latin typeface="Candara"/>
                <a:cs typeface="Candara"/>
              </a:rPr>
              <a:t>regime</a:t>
            </a:r>
            <a:endParaRPr lang="fr-CA" sz="1600" dirty="0" smtClean="0">
              <a:solidFill>
                <a:srgbClr val="000000"/>
              </a:solidFill>
              <a:latin typeface="Candara"/>
              <a:cs typeface="Candara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 smtClean="0">
                <a:latin typeface="Candara"/>
                <a:cs typeface="Candara"/>
              </a:rPr>
              <a:t>Linear</a:t>
            </a:r>
            <a:r>
              <a:rPr lang="fr-CA" sz="1600" dirty="0" err="1">
                <a:latin typeface="Candara"/>
                <a:cs typeface="Candara"/>
              </a:rPr>
              <a:t>-</a:t>
            </a:r>
            <a:r>
              <a:rPr lang="fr-CA" sz="1600" i="1" dirty="0" err="1">
                <a:latin typeface="Candara"/>
                <a:cs typeface="Candara"/>
              </a:rPr>
              <a:t>T</a:t>
            </a:r>
            <a:r>
              <a:rPr lang="fr-CA" sz="1600" dirty="0">
                <a:latin typeface="Candara"/>
                <a:cs typeface="Candara"/>
              </a:rPr>
              <a:t> </a:t>
            </a:r>
            <a:r>
              <a:rPr lang="fr-CA" sz="1600" dirty="0" err="1" smtClean="0">
                <a:latin typeface="Candara"/>
                <a:cs typeface="Candara"/>
              </a:rPr>
              <a:t>resistivity</a:t>
            </a:r>
            <a:endParaRPr lang="fr-CA" sz="1600" dirty="0">
              <a:latin typeface="Candara"/>
              <a:cs typeface="Candara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i="1" dirty="0">
                <a:latin typeface="Candara"/>
                <a:cs typeface="Candara"/>
              </a:rPr>
              <a:t>A</a:t>
            </a:r>
            <a:r>
              <a:rPr lang="fr-CA" sz="1600" dirty="0">
                <a:latin typeface="Candara"/>
                <a:cs typeface="Candara"/>
              </a:rPr>
              <a:t> ~ </a:t>
            </a:r>
            <a:r>
              <a:rPr lang="fr-CA" sz="1600" i="1" dirty="0">
                <a:latin typeface="Candara"/>
                <a:cs typeface="Candara"/>
              </a:rPr>
              <a:t>T</a:t>
            </a:r>
            <a:r>
              <a:rPr lang="fr-CA" sz="1600" baseline="-25000" dirty="0">
                <a:latin typeface="Candara"/>
                <a:cs typeface="Candara"/>
              </a:rPr>
              <a:t>c</a:t>
            </a:r>
            <a:r>
              <a:rPr lang="fr-CA" sz="1600" dirty="0">
                <a:latin typeface="Candara"/>
                <a:cs typeface="Candara"/>
              </a:rPr>
              <a:t> </a:t>
            </a: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i="1" dirty="0" smtClean="0">
                <a:solidFill>
                  <a:srgbClr val="FF0000"/>
                </a:solidFill>
                <a:latin typeface="Candara"/>
                <a:cs typeface="Candara"/>
              </a:rPr>
              <a:t>T</a:t>
            </a:r>
            <a:r>
              <a:rPr lang="fr-CA" sz="1600" baseline="-25000" dirty="0" smtClean="0">
                <a:solidFill>
                  <a:srgbClr val="FF0000"/>
                </a:solidFill>
                <a:latin typeface="Candara"/>
                <a:cs typeface="Candara"/>
              </a:rPr>
              <a:t>c</a:t>
            </a:r>
            <a:r>
              <a:rPr lang="fr-CA" sz="1600" dirty="0" smtClean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lang="fr-CA" sz="1600" dirty="0" err="1" smtClean="0">
                <a:solidFill>
                  <a:srgbClr val="FF0000"/>
                </a:solidFill>
                <a:latin typeface="Candara"/>
                <a:cs typeface="Candara"/>
              </a:rPr>
              <a:t>dome</a:t>
            </a:r>
            <a:r>
              <a:rPr lang="fr-CA" sz="1600" dirty="0" smtClean="0">
                <a:solidFill>
                  <a:srgbClr val="FF0000"/>
                </a:solidFill>
                <a:latin typeface="Candara"/>
                <a:cs typeface="Candara"/>
              </a:rPr>
              <a:t> </a:t>
            </a:r>
          </a:p>
        </p:txBody>
      </p:sp>
      <p:pic>
        <p:nvPicPr>
          <p:cNvPr id="5" name="Image 4" descr="Phase diagra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3" t="9584" r="17066" b="8972"/>
          <a:stretch/>
        </p:blipFill>
        <p:spPr>
          <a:xfrm>
            <a:off x="150098" y="1373915"/>
            <a:ext cx="3117272" cy="272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01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fr-FR" sz="2800" dirty="0" smtClean="0">
                <a:latin typeface="Candara"/>
                <a:cs typeface="Candara"/>
              </a:rPr>
              <a:t>     </a:t>
            </a:r>
            <a:r>
              <a:rPr lang="fr-FR" sz="2800" dirty="0" err="1">
                <a:latin typeface="Candara"/>
                <a:cs typeface="Candara"/>
              </a:rPr>
              <a:t>Hole-doped</a:t>
            </a:r>
            <a:r>
              <a:rPr lang="fr-FR" sz="2800" dirty="0">
                <a:latin typeface="Candara"/>
                <a:cs typeface="Candara"/>
              </a:rPr>
              <a:t> </a:t>
            </a:r>
            <a:r>
              <a:rPr lang="fr-FR" sz="2800" dirty="0" err="1" smtClean="0">
                <a:latin typeface="Candara"/>
                <a:cs typeface="Candara"/>
              </a:rPr>
              <a:t>cuprates</a:t>
            </a:r>
            <a:r>
              <a:rPr lang="fr-FR" sz="2800" dirty="0" smtClean="0">
                <a:latin typeface="Candara"/>
                <a:cs typeface="Candara"/>
              </a:rPr>
              <a:t>								</a:t>
            </a:r>
            <a:r>
              <a:rPr lang="fr-FR" sz="2800" dirty="0" err="1" smtClean="0">
                <a:solidFill>
                  <a:srgbClr val="7F7F7F"/>
                </a:solidFill>
                <a:latin typeface="Candara"/>
                <a:cs typeface="Candara"/>
              </a:rPr>
              <a:t>Summary</a:t>
            </a:r>
            <a:endParaRPr lang="fr-FR" sz="2800" dirty="0">
              <a:solidFill>
                <a:srgbClr val="7F7F7F"/>
              </a:solidFill>
              <a:latin typeface="Candara"/>
              <a:cs typeface="Candara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639732" y="1426915"/>
            <a:ext cx="2967479" cy="2708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en-US" b="1" dirty="0" smtClean="0">
                <a:solidFill>
                  <a:srgbClr val="0000FF"/>
                </a:solidFill>
                <a:latin typeface="Candara"/>
                <a:cs typeface="Candara"/>
              </a:rPr>
              <a:t>QCP for stripe order</a:t>
            </a:r>
            <a:endParaRPr lang="fr-CA" b="1" i="1" dirty="0">
              <a:solidFill>
                <a:srgbClr val="0000FF"/>
              </a:solidFill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en-CA" sz="1600" dirty="0" smtClean="0">
                <a:latin typeface="Candara"/>
                <a:cs typeface="Candara"/>
              </a:rPr>
              <a:t>Quantum critical point</a:t>
            </a: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 smtClean="0">
                <a:latin typeface="Candara"/>
                <a:cs typeface="Candara"/>
              </a:rPr>
              <a:t>Stripe</a:t>
            </a:r>
            <a:r>
              <a:rPr lang="fr-CA" sz="1600" dirty="0" smtClean="0">
                <a:latin typeface="Candara"/>
                <a:cs typeface="Candara"/>
              </a:rPr>
              <a:t> </a:t>
            </a:r>
            <a:r>
              <a:rPr lang="fr-CA" sz="1600" dirty="0" err="1" smtClean="0">
                <a:latin typeface="Candara"/>
                <a:cs typeface="Candara"/>
              </a:rPr>
              <a:t>order</a:t>
            </a:r>
            <a:endParaRPr lang="fr-CA" sz="1600" dirty="0"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smtClean="0">
                <a:latin typeface="Candara"/>
                <a:cs typeface="Candara"/>
              </a:rPr>
              <a:t>Fermi-surface reconstruction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 smtClean="0">
                <a:solidFill>
                  <a:srgbClr val="000000"/>
                </a:solidFill>
                <a:latin typeface="Candara"/>
                <a:cs typeface="Candara"/>
              </a:rPr>
              <a:t>Precursor</a:t>
            </a:r>
            <a:r>
              <a:rPr lang="fr-CA" sz="1600" dirty="0" smtClean="0">
                <a:solidFill>
                  <a:srgbClr val="000000"/>
                </a:solidFill>
                <a:latin typeface="Candara"/>
                <a:cs typeface="Candara"/>
              </a:rPr>
              <a:t> </a:t>
            </a:r>
            <a:r>
              <a:rPr lang="fr-CA" sz="1600" dirty="0" err="1" smtClean="0">
                <a:solidFill>
                  <a:srgbClr val="000000"/>
                </a:solidFill>
                <a:latin typeface="Candara"/>
                <a:cs typeface="Candara"/>
              </a:rPr>
              <a:t>nematic</a:t>
            </a:r>
            <a:r>
              <a:rPr lang="fr-CA" sz="1600" dirty="0" smtClean="0">
                <a:solidFill>
                  <a:srgbClr val="000000"/>
                </a:solidFill>
                <a:latin typeface="Candara"/>
                <a:cs typeface="Candara"/>
              </a:rPr>
              <a:t> </a:t>
            </a:r>
            <a:r>
              <a:rPr lang="fr-CA" sz="1600" dirty="0" err="1" smtClean="0">
                <a:solidFill>
                  <a:srgbClr val="000000"/>
                </a:solidFill>
                <a:latin typeface="Candara"/>
                <a:cs typeface="Candara"/>
              </a:rPr>
              <a:t>regime</a:t>
            </a:r>
            <a:endParaRPr lang="fr-CA" sz="1600" dirty="0" smtClean="0">
              <a:solidFill>
                <a:srgbClr val="000000"/>
              </a:solidFill>
              <a:latin typeface="Candara"/>
              <a:cs typeface="Candara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 smtClean="0">
                <a:latin typeface="Candara"/>
                <a:cs typeface="Candara"/>
              </a:rPr>
              <a:t>Linear</a:t>
            </a:r>
            <a:r>
              <a:rPr lang="fr-CA" sz="1600" dirty="0" err="1">
                <a:latin typeface="Candara"/>
                <a:cs typeface="Candara"/>
              </a:rPr>
              <a:t>-</a:t>
            </a:r>
            <a:r>
              <a:rPr lang="fr-CA" sz="1600" i="1" dirty="0" err="1">
                <a:latin typeface="Candara"/>
                <a:cs typeface="Candara"/>
              </a:rPr>
              <a:t>T</a:t>
            </a:r>
            <a:r>
              <a:rPr lang="fr-CA" sz="1600" dirty="0">
                <a:latin typeface="Candara"/>
                <a:cs typeface="Candara"/>
              </a:rPr>
              <a:t> </a:t>
            </a:r>
            <a:r>
              <a:rPr lang="fr-CA" sz="1600" dirty="0" err="1" smtClean="0">
                <a:latin typeface="Candara"/>
                <a:cs typeface="Candara"/>
              </a:rPr>
              <a:t>resistivity</a:t>
            </a:r>
            <a:endParaRPr lang="fr-CA" sz="1600" dirty="0">
              <a:latin typeface="Candara"/>
              <a:cs typeface="Candara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i="1" dirty="0">
                <a:latin typeface="Candara"/>
                <a:cs typeface="Candara"/>
              </a:rPr>
              <a:t>A</a:t>
            </a:r>
            <a:r>
              <a:rPr lang="fr-CA" sz="1600" dirty="0">
                <a:latin typeface="Candara"/>
                <a:cs typeface="Candara"/>
              </a:rPr>
              <a:t> ~ </a:t>
            </a:r>
            <a:r>
              <a:rPr lang="fr-CA" sz="1600" i="1" dirty="0">
                <a:latin typeface="Candara"/>
                <a:cs typeface="Candara"/>
              </a:rPr>
              <a:t>T</a:t>
            </a:r>
            <a:r>
              <a:rPr lang="fr-CA" sz="1600" baseline="-25000" dirty="0">
                <a:latin typeface="Candara"/>
                <a:cs typeface="Candara"/>
              </a:rPr>
              <a:t>c</a:t>
            </a:r>
            <a:r>
              <a:rPr lang="fr-CA" sz="1600" dirty="0">
                <a:latin typeface="Candara"/>
                <a:cs typeface="Candara"/>
              </a:rPr>
              <a:t> </a:t>
            </a: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i="1" dirty="0" smtClean="0">
                <a:solidFill>
                  <a:srgbClr val="000000"/>
                </a:solidFill>
                <a:latin typeface="Candara"/>
                <a:cs typeface="Candara"/>
              </a:rPr>
              <a:t>T</a:t>
            </a:r>
            <a:r>
              <a:rPr lang="fr-CA" sz="1600" baseline="-25000" dirty="0" smtClean="0">
                <a:solidFill>
                  <a:srgbClr val="000000"/>
                </a:solidFill>
                <a:latin typeface="Candara"/>
                <a:cs typeface="Candara"/>
              </a:rPr>
              <a:t>c</a:t>
            </a:r>
            <a:r>
              <a:rPr lang="fr-CA" sz="1600" dirty="0" smtClean="0">
                <a:solidFill>
                  <a:srgbClr val="000000"/>
                </a:solidFill>
                <a:latin typeface="Candara"/>
                <a:cs typeface="Candara"/>
              </a:rPr>
              <a:t> </a:t>
            </a:r>
            <a:r>
              <a:rPr lang="fr-CA" sz="1600" dirty="0" err="1" smtClean="0">
                <a:solidFill>
                  <a:srgbClr val="000000"/>
                </a:solidFill>
                <a:latin typeface="Candara"/>
                <a:cs typeface="Candara"/>
              </a:rPr>
              <a:t>dome</a:t>
            </a:r>
            <a:r>
              <a:rPr lang="fr-CA" sz="1600" dirty="0" smtClean="0">
                <a:solidFill>
                  <a:srgbClr val="000000"/>
                </a:solidFill>
                <a:latin typeface="Candara"/>
                <a:cs typeface="Candara"/>
              </a:rPr>
              <a:t>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t="46955"/>
          <a:stretch/>
        </p:blipFill>
        <p:spPr>
          <a:xfrm>
            <a:off x="402167" y="1426915"/>
            <a:ext cx="3673011" cy="32696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9204067">
            <a:off x="1659660" y="2249638"/>
            <a:ext cx="526831" cy="12995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2766483" y="6278062"/>
            <a:ext cx="37464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1400" dirty="0" err="1" smtClean="0">
                <a:solidFill>
                  <a:srgbClr val="0000FF"/>
                </a:solidFill>
              </a:rPr>
              <a:t>Doiron</a:t>
            </a:r>
            <a:r>
              <a:rPr lang="fr-FR" sz="1400" dirty="0" err="1">
                <a:solidFill>
                  <a:srgbClr val="0000FF"/>
                </a:solidFill>
              </a:rPr>
              <a:t>-</a:t>
            </a:r>
            <a:r>
              <a:rPr lang="fr-FR" sz="1400" dirty="0" err="1" smtClean="0">
                <a:solidFill>
                  <a:srgbClr val="0000FF"/>
                </a:solidFill>
              </a:rPr>
              <a:t>Leyraud</a:t>
            </a:r>
            <a:r>
              <a:rPr lang="fr-FR" sz="1400" dirty="0">
                <a:solidFill>
                  <a:srgbClr val="0000FF"/>
                </a:solidFill>
              </a:rPr>
              <a:t> &amp;</a:t>
            </a:r>
            <a:r>
              <a:rPr lang="fr-FR" sz="1400" dirty="0" smtClean="0">
                <a:solidFill>
                  <a:srgbClr val="0000FF"/>
                </a:solidFill>
              </a:rPr>
              <a:t> Taillefer, arXiv</a:t>
            </a:r>
            <a:r>
              <a:rPr lang="fr-FR" sz="1400" dirty="0">
                <a:solidFill>
                  <a:srgbClr val="0000FF"/>
                </a:solidFill>
              </a:rPr>
              <a:t>:</a:t>
            </a:r>
            <a:r>
              <a:rPr lang="fr-FR" sz="1400" dirty="0" smtClean="0">
                <a:solidFill>
                  <a:srgbClr val="0000FF"/>
                </a:solidFill>
              </a:rPr>
              <a:t>1204.0490</a:t>
            </a:r>
          </a:p>
        </p:txBody>
      </p:sp>
    </p:spTree>
    <p:extLst>
      <p:ext uri="{BB962C8B-B14F-4D97-AF65-F5344CB8AC3E}">
        <p14:creationId xmlns:p14="http://schemas.microsoft.com/office/powerpoint/2010/main" val="3074795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fr-FR" sz="2800" dirty="0" smtClean="0">
                <a:latin typeface="Candara"/>
                <a:cs typeface="Candara"/>
              </a:rPr>
              <a:t>     The QCP </a:t>
            </a:r>
            <a:r>
              <a:rPr lang="fr-FR" sz="2800" dirty="0" err="1" smtClean="0">
                <a:latin typeface="Candara"/>
                <a:cs typeface="Candara"/>
              </a:rPr>
              <a:t>principle</a:t>
            </a:r>
            <a:r>
              <a:rPr lang="fr-FR" sz="2800" dirty="0">
                <a:latin typeface="Candara"/>
                <a:cs typeface="Candara"/>
              </a:rPr>
              <a:t> </a:t>
            </a:r>
            <a:r>
              <a:rPr lang="fr-FR" sz="2800" dirty="0" smtClean="0">
                <a:latin typeface="Candara"/>
                <a:cs typeface="Candara"/>
              </a:rPr>
              <a:t> </a:t>
            </a:r>
            <a:r>
              <a:rPr lang="fr-FR" sz="2800" dirty="0" smtClean="0">
                <a:solidFill>
                  <a:srgbClr val="7F7F7F"/>
                </a:solidFill>
                <a:latin typeface="Candara"/>
                <a:cs typeface="Candara"/>
              </a:rPr>
              <a:t>– a </a:t>
            </a:r>
            <a:r>
              <a:rPr lang="fr-FR" sz="2800" dirty="0" err="1" smtClean="0">
                <a:solidFill>
                  <a:srgbClr val="7F7F7F"/>
                </a:solidFill>
                <a:latin typeface="Candara"/>
                <a:cs typeface="Candara"/>
              </a:rPr>
              <a:t>universal</a:t>
            </a:r>
            <a:r>
              <a:rPr lang="fr-FR" sz="2800" dirty="0" smtClean="0">
                <a:solidFill>
                  <a:srgbClr val="7F7F7F"/>
                </a:solidFill>
                <a:latin typeface="Candara"/>
                <a:cs typeface="Candara"/>
              </a:rPr>
              <a:t> scenario ?		</a:t>
            </a:r>
            <a:r>
              <a:rPr lang="fr-FR" sz="2800" dirty="0" smtClean="0">
                <a:latin typeface="Candara"/>
                <a:cs typeface="Candara"/>
              </a:rPr>
              <a:t>	</a:t>
            </a:r>
            <a:endParaRPr lang="fr-FR" sz="2800" dirty="0">
              <a:latin typeface="Candara"/>
              <a:cs typeface="Candara"/>
            </a:endParaRPr>
          </a:p>
        </p:txBody>
      </p:sp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537" y="1416357"/>
            <a:ext cx="2616464" cy="244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223" y="4080158"/>
            <a:ext cx="3154933" cy="2439175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40"/>
          <a:stretch>
            <a:fillRect/>
          </a:stretch>
        </p:blipFill>
        <p:spPr bwMode="auto">
          <a:xfrm>
            <a:off x="1191154" y="1675352"/>
            <a:ext cx="2769136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8290" y="3896785"/>
            <a:ext cx="2536752" cy="241088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 rot="16200000">
            <a:off x="111671" y="2296595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ORGANIC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 rot="16200000">
            <a:off x="-261580" y="4840821"/>
            <a:ext cx="1895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e</a:t>
            </a:r>
            <a:r>
              <a:rPr lang="en-CA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-DOPE CUPRATE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 rot="5400000">
            <a:off x="7359300" y="4978400"/>
            <a:ext cx="2050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h-DOPED CUPRATE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 rot="5400000">
            <a:off x="7834840" y="2548463"/>
            <a:ext cx="110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PNICTIDE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859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fr-FR" sz="2800" dirty="0" smtClean="0">
                <a:solidFill>
                  <a:schemeClr val="bg1"/>
                </a:solidFill>
                <a:latin typeface="Candara"/>
                <a:cs typeface="Candara"/>
              </a:rPr>
              <a:t>     </a:t>
            </a:r>
            <a:r>
              <a:rPr lang="fr-FR" sz="2800" dirty="0" err="1" smtClean="0">
                <a:solidFill>
                  <a:srgbClr val="000000"/>
                </a:solidFill>
                <a:latin typeface="Candara"/>
                <a:cs typeface="Candara"/>
              </a:rPr>
              <a:t>Thank</a:t>
            </a:r>
            <a:r>
              <a:rPr lang="fr-FR" sz="2800" dirty="0" smtClean="0">
                <a:solidFill>
                  <a:srgbClr val="000000"/>
                </a:solidFill>
                <a:latin typeface="Candara"/>
                <a:cs typeface="Candara"/>
              </a:rPr>
              <a:t> </a:t>
            </a:r>
            <a:r>
              <a:rPr lang="fr-FR" sz="2800" dirty="0" err="1" smtClean="0">
                <a:solidFill>
                  <a:srgbClr val="000000"/>
                </a:solidFill>
                <a:latin typeface="Candara"/>
                <a:cs typeface="Candara"/>
              </a:rPr>
              <a:t>you</a:t>
            </a:r>
            <a:r>
              <a:rPr lang="fr-FR" sz="2800" dirty="0" smtClean="0">
                <a:solidFill>
                  <a:srgbClr val="000000"/>
                </a:solidFill>
                <a:latin typeface="Candara"/>
                <a:cs typeface="Candara"/>
              </a:rPr>
              <a:t>.</a:t>
            </a:r>
            <a:endParaRPr lang="fr-FR" sz="2800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3054350" y="1844675"/>
            <a:ext cx="1800225" cy="1584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3132138" y="2852738"/>
            <a:ext cx="1157287" cy="720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 rot="19866006">
            <a:off x="3846513" y="2852738"/>
            <a:ext cx="1157287" cy="720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5867400" y="1844675"/>
            <a:ext cx="509588" cy="504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1331913" y="5084763"/>
            <a:ext cx="1157287" cy="720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1756834" y="5547836"/>
            <a:ext cx="5662082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1600" dirty="0" err="1" smtClean="0">
                <a:solidFill>
                  <a:srgbClr val="0000FF"/>
                </a:solidFill>
              </a:rPr>
              <a:t>Doiron</a:t>
            </a:r>
            <a:r>
              <a:rPr lang="fr-FR" sz="1600" dirty="0" err="1">
                <a:solidFill>
                  <a:srgbClr val="0000FF"/>
                </a:solidFill>
              </a:rPr>
              <a:t>-</a:t>
            </a:r>
            <a:r>
              <a:rPr lang="fr-FR" sz="1600" dirty="0" err="1" smtClean="0">
                <a:solidFill>
                  <a:srgbClr val="0000FF"/>
                </a:solidFill>
              </a:rPr>
              <a:t>Leyraud</a:t>
            </a:r>
            <a:r>
              <a:rPr lang="fr-FR" sz="1600" dirty="0">
                <a:solidFill>
                  <a:srgbClr val="0000FF"/>
                </a:solidFill>
              </a:rPr>
              <a:t> &amp;</a:t>
            </a:r>
            <a:r>
              <a:rPr lang="fr-FR" sz="1600" dirty="0" smtClean="0">
                <a:solidFill>
                  <a:srgbClr val="0000FF"/>
                </a:solidFill>
              </a:rPr>
              <a:t> Taillefer, arXiv</a:t>
            </a:r>
            <a:r>
              <a:rPr lang="fr-FR" sz="1600" dirty="0">
                <a:solidFill>
                  <a:srgbClr val="0000FF"/>
                </a:solidFill>
              </a:rPr>
              <a:t>:</a:t>
            </a:r>
            <a:r>
              <a:rPr lang="fr-FR" sz="1600" dirty="0" smtClean="0">
                <a:solidFill>
                  <a:srgbClr val="0000FF"/>
                </a:solidFill>
              </a:rPr>
              <a:t>1204.0490</a:t>
            </a:r>
          </a:p>
          <a:p>
            <a:pPr algn="ctr">
              <a:spcAft>
                <a:spcPts val="600"/>
              </a:spcAft>
            </a:pPr>
            <a:r>
              <a:rPr lang="fr-FR" sz="1600" dirty="0" smtClean="0">
                <a:solidFill>
                  <a:srgbClr val="0000FF"/>
                </a:solidFill>
              </a:rPr>
              <a:t>Taillefer, </a:t>
            </a:r>
            <a:r>
              <a:rPr lang="fr-FR" sz="1600" dirty="0" err="1" smtClean="0">
                <a:solidFill>
                  <a:srgbClr val="0000FF"/>
                </a:solidFill>
              </a:rPr>
              <a:t>Annual</a:t>
            </a:r>
            <a:r>
              <a:rPr lang="fr-FR" sz="1600" dirty="0" smtClean="0">
                <a:solidFill>
                  <a:srgbClr val="0000FF"/>
                </a:solidFill>
              </a:rPr>
              <a:t> </a:t>
            </a:r>
            <a:r>
              <a:rPr lang="fr-FR" sz="1600" dirty="0" err="1" smtClean="0">
                <a:solidFill>
                  <a:srgbClr val="0000FF"/>
                </a:solidFill>
              </a:rPr>
              <a:t>Review</a:t>
            </a:r>
            <a:r>
              <a:rPr lang="fr-FR" sz="1600" dirty="0" smtClean="0">
                <a:solidFill>
                  <a:srgbClr val="0000FF"/>
                </a:solidFill>
              </a:rPr>
              <a:t> of CMP </a:t>
            </a:r>
            <a:r>
              <a:rPr lang="fr-FR" sz="1600" b="1" dirty="0" smtClean="0">
                <a:solidFill>
                  <a:srgbClr val="0000FF"/>
                </a:solidFill>
              </a:rPr>
              <a:t>1</a:t>
            </a:r>
            <a:r>
              <a:rPr lang="fr-FR" sz="1600" dirty="0" smtClean="0">
                <a:solidFill>
                  <a:srgbClr val="0000FF"/>
                </a:solidFill>
              </a:rPr>
              <a:t>, 51 (2010)</a:t>
            </a:r>
            <a:endParaRPr lang="fr-FR" sz="1600" dirty="0">
              <a:solidFill>
                <a:srgbClr val="0000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122340" y="5873748"/>
            <a:ext cx="15394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</a:rPr>
              <a:t>arXiv</a:t>
            </a: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:1003.2972</a:t>
            </a:r>
          </a:p>
          <a:p>
            <a:endParaRPr lang="fr-FR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831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fr-FR" sz="2800" dirty="0" smtClean="0">
                <a:latin typeface="Candara"/>
                <a:cs typeface="Candara"/>
              </a:rPr>
              <a:t>     </a:t>
            </a:r>
            <a:r>
              <a:rPr lang="fr-FR" sz="2800" dirty="0" err="1" smtClean="0">
                <a:latin typeface="Candara"/>
                <a:cs typeface="Candara"/>
              </a:rPr>
              <a:t>Organizing</a:t>
            </a:r>
            <a:r>
              <a:rPr lang="fr-FR" sz="2800" dirty="0" smtClean="0">
                <a:latin typeface="Candara"/>
                <a:cs typeface="Candara"/>
              </a:rPr>
              <a:t> </a:t>
            </a:r>
            <a:r>
              <a:rPr lang="fr-FR" sz="2800" dirty="0" err="1" smtClean="0">
                <a:latin typeface="Candara"/>
                <a:cs typeface="Candara"/>
              </a:rPr>
              <a:t>principle</a:t>
            </a:r>
            <a:r>
              <a:rPr lang="fr-FR" sz="2800" dirty="0">
                <a:latin typeface="Candara"/>
                <a:cs typeface="Candara"/>
              </a:rPr>
              <a:t>	</a:t>
            </a:r>
            <a:r>
              <a:rPr lang="fr-FR" sz="2800" dirty="0" smtClean="0">
                <a:latin typeface="Candara"/>
                <a:cs typeface="Candara"/>
              </a:rPr>
              <a:t>								</a:t>
            </a:r>
            <a:endParaRPr lang="fr-FR" sz="2400" baseline="-25000" dirty="0">
              <a:latin typeface="Candara"/>
              <a:cs typeface="Candara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419598" y="2063729"/>
            <a:ext cx="3852337" cy="28777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ndara"/>
                <a:cs typeface="Candara"/>
              </a:rPr>
              <a:t> </a:t>
            </a:r>
            <a:endParaRPr lang="fr-CA" i="1" dirty="0">
              <a:latin typeface="Candara"/>
              <a:cs typeface="Candara"/>
            </a:endParaRPr>
          </a:p>
          <a:p>
            <a:pPr lvl="0">
              <a:spcAft>
                <a:spcPts val="1200"/>
              </a:spcAft>
            </a:pPr>
            <a:r>
              <a:rPr lang="fr-CA" sz="2000" b="1" dirty="0" err="1" smtClean="0">
                <a:solidFill>
                  <a:srgbClr val="FF0000"/>
                </a:solidFill>
                <a:latin typeface="Candara"/>
                <a:cs typeface="Candara"/>
              </a:rPr>
              <a:t>Features</a:t>
            </a:r>
            <a:endParaRPr lang="fr-CA" sz="2000" i="1" dirty="0">
              <a:solidFill>
                <a:srgbClr val="FF0000"/>
              </a:solidFill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en-CA" dirty="0" smtClean="0">
                <a:latin typeface="Candara"/>
                <a:cs typeface="Candara"/>
              </a:rPr>
              <a:t>Quantum critical point (QCP)</a:t>
            </a:r>
            <a:endParaRPr lang="fr-CA" dirty="0"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dirty="0" smtClean="0">
                <a:latin typeface="Candara"/>
                <a:cs typeface="Candara"/>
              </a:rPr>
              <a:t>Spin-</a:t>
            </a:r>
            <a:r>
              <a:rPr lang="fr-CA" dirty="0" err="1" smtClean="0">
                <a:latin typeface="Candara"/>
                <a:cs typeface="Candara"/>
              </a:rPr>
              <a:t>density</a:t>
            </a:r>
            <a:r>
              <a:rPr lang="fr-CA" dirty="0" smtClean="0">
                <a:latin typeface="Candara"/>
                <a:cs typeface="Candara"/>
              </a:rPr>
              <a:t>-</a:t>
            </a:r>
            <a:r>
              <a:rPr lang="fr-CA" dirty="0" err="1" smtClean="0">
                <a:latin typeface="Candara"/>
                <a:cs typeface="Candara"/>
              </a:rPr>
              <a:t>wave</a:t>
            </a:r>
            <a:r>
              <a:rPr lang="fr-CA" dirty="0" smtClean="0">
                <a:latin typeface="Candara"/>
                <a:cs typeface="Candara"/>
              </a:rPr>
              <a:t> (SDW) </a:t>
            </a:r>
            <a:r>
              <a:rPr lang="fr-CA" dirty="0" err="1" smtClean="0">
                <a:latin typeface="Candara"/>
                <a:cs typeface="Candara"/>
              </a:rPr>
              <a:t>order</a:t>
            </a:r>
            <a:endParaRPr lang="fr-CA" dirty="0"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dirty="0" smtClean="0">
                <a:latin typeface="Candara"/>
                <a:cs typeface="Candara"/>
              </a:rPr>
              <a:t>Fermi-surface reconstruction (FSR)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dirty="0" err="1">
                <a:latin typeface="Candara"/>
                <a:cs typeface="Candara"/>
              </a:rPr>
              <a:t>Linear-</a:t>
            </a:r>
            <a:r>
              <a:rPr lang="fr-CA" i="1" dirty="0" err="1">
                <a:latin typeface="Candara"/>
                <a:cs typeface="Candara"/>
              </a:rPr>
              <a:t>T</a:t>
            </a:r>
            <a:r>
              <a:rPr lang="fr-CA" dirty="0">
                <a:latin typeface="Candara"/>
                <a:cs typeface="Candara"/>
              </a:rPr>
              <a:t> </a:t>
            </a:r>
            <a:r>
              <a:rPr lang="fr-CA" dirty="0" err="1">
                <a:latin typeface="Candara"/>
                <a:cs typeface="Candara"/>
              </a:rPr>
              <a:t>resistivity</a:t>
            </a:r>
            <a:r>
              <a:rPr lang="fr-CA" dirty="0">
                <a:latin typeface="Candara"/>
                <a:cs typeface="Candara"/>
              </a:rPr>
              <a:t> (</a:t>
            </a:r>
            <a:r>
              <a:rPr lang="fr-CA" i="1" dirty="0">
                <a:latin typeface="Candara"/>
                <a:cs typeface="Candara"/>
              </a:rPr>
              <a:t>A</a:t>
            </a:r>
            <a:r>
              <a:rPr lang="fr-CA" dirty="0">
                <a:latin typeface="Candara"/>
                <a:cs typeface="Candara"/>
              </a:rPr>
              <a:t>)</a:t>
            </a: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dirty="0" err="1" smtClean="0">
                <a:latin typeface="Candara"/>
                <a:cs typeface="Candara"/>
              </a:rPr>
              <a:t>Superconductivity</a:t>
            </a:r>
            <a:r>
              <a:rPr lang="fr-CA" dirty="0" smtClean="0">
                <a:latin typeface="Candara"/>
                <a:cs typeface="Candara"/>
              </a:rPr>
              <a:t> – </a:t>
            </a:r>
            <a:r>
              <a:rPr lang="fr-CA" i="1" dirty="0">
                <a:latin typeface="Candara"/>
                <a:cs typeface="Candara"/>
              </a:rPr>
              <a:t>T</a:t>
            </a:r>
            <a:r>
              <a:rPr lang="fr-CA" baseline="-25000" dirty="0">
                <a:latin typeface="Candara"/>
                <a:cs typeface="Candara"/>
              </a:rPr>
              <a:t>c</a:t>
            </a:r>
            <a:r>
              <a:rPr lang="fr-CA" dirty="0">
                <a:latin typeface="Candara"/>
                <a:cs typeface="Candara"/>
              </a:rPr>
              <a:t> </a:t>
            </a:r>
            <a:r>
              <a:rPr lang="fr-CA" dirty="0" err="1" smtClean="0">
                <a:latin typeface="Candara"/>
                <a:cs typeface="Candara"/>
              </a:rPr>
              <a:t>dome</a:t>
            </a:r>
            <a:endParaRPr lang="fr-CA" dirty="0" smtClean="0"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i="1" dirty="0" smtClean="0">
                <a:latin typeface="Candara"/>
                <a:cs typeface="Candara"/>
              </a:rPr>
              <a:t>A</a:t>
            </a:r>
            <a:r>
              <a:rPr lang="fr-CA" dirty="0" smtClean="0">
                <a:latin typeface="Candara"/>
                <a:cs typeface="Candara"/>
              </a:rPr>
              <a:t> ~ </a:t>
            </a:r>
            <a:r>
              <a:rPr lang="fr-CA" i="1" dirty="0">
                <a:latin typeface="Candara"/>
                <a:cs typeface="Candara"/>
              </a:rPr>
              <a:t>T</a:t>
            </a:r>
            <a:r>
              <a:rPr lang="fr-CA" baseline="-25000" dirty="0">
                <a:latin typeface="Candara"/>
                <a:cs typeface="Candara"/>
              </a:rPr>
              <a:t>c</a:t>
            </a:r>
            <a:r>
              <a:rPr lang="fr-CA" dirty="0">
                <a:latin typeface="Candara"/>
                <a:cs typeface="Candara"/>
              </a:rPr>
              <a:t> </a:t>
            </a:r>
            <a:endParaRPr lang="fr-CA" dirty="0" smtClean="0">
              <a:latin typeface="Candara"/>
              <a:cs typeface="Candara"/>
            </a:endParaRPr>
          </a:p>
        </p:txBody>
      </p:sp>
      <p:grpSp>
        <p:nvGrpSpPr>
          <p:cNvPr id="15" name="Grouper 14"/>
          <p:cNvGrpSpPr/>
          <p:nvPr/>
        </p:nvGrpSpPr>
        <p:grpSpPr>
          <a:xfrm>
            <a:off x="306907" y="2362969"/>
            <a:ext cx="3651253" cy="2423929"/>
            <a:chOff x="306907" y="2362969"/>
            <a:chExt cx="3651253" cy="2423929"/>
          </a:xfrm>
        </p:grpSpPr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140"/>
            <a:stretch>
              <a:fillRect/>
            </a:stretch>
          </p:blipFill>
          <p:spPr bwMode="auto">
            <a:xfrm>
              <a:off x="306907" y="2362969"/>
              <a:ext cx="3651253" cy="24239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2106080" y="2582322"/>
              <a:ext cx="1591732" cy="13758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91630" y="4423963"/>
              <a:ext cx="3166530" cy="3555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42706" y="3843854"/>
              <a:ext cx="132291" cy="5249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30273" y="2546336"/>
              <a:ext cx="276224" cy="37253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1756834" y="6278063"/>
            <a:ext cx="56620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1400" dirty="0" err="1" smtClean="0">
                <a:solidFill>
                  <a:srgbClr val="0000FF"/>
                </a:solidFill>
              </a:rPr>
              <a:t>Doiron</a:t>
            </a:r>
            <a:r>
              <a:rPr lang="fr-FR" sz="1400" dirty="0" err="1">
                <a:solidFill>
                  <a:srgbClr val="0000FF"/>
                </a:solidFill>
              </a:rPr>
              <a:t>-</a:t>
            </a:r>
            <a:r>
              <a:rPr lang="fr-FR" sz="1400" dirty="0" err="1" smtClean="0">
                <a:solidFill>
                  <a:srgbClr val="0000FF"/>
                </a:solidFill>
              </a:rPr>
              <a:t>Leyraud</a:t>
            </a:r>
            <a:r>
              <a:rPr lang="fr-FR" sz="1400" dirty="0">
                <a:solidFill>
                  <a:srgbClr val="0000FF"/>
                </a:solidFill>
              </a:rPr>
              <a:t> &amp;</a:t>
            </a:r>
            <a:r>
              <a:rPr lang="fr-FR" sz="1400" dirty="0" smtClean="0">
                <a:solidFill>
                  <a:srgbClr val="0000FF"/>
                </a:solidFill>
              </a:rPr>
              <a:t> Taillefer, arXiv</a:t>
            </a:r>
            <a:r>
              <a:rPr lang="fr-FR" sz="1400" dirty="0">
                <a:solidFill>
                  <a:srgbClr val="0000FF"/>
                </a:solidFill>
              </a:rPr>
              <a:t>:</a:t>
            </a:r>
            <a:r>
              <a:rPr lang="fr-FR" sz="1400" dirty="0" smtClean="0">
                <a:solidFill>
                  <a:srgbClr val="0000FF"/>
                </a:solidFill>
              </a:rPr>
              <a:t>1204.0490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70419" y="1528147"/>
            <a:ext cx="7366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b="1" i="1" dirty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Quantum </a:t>
            </a:r>
            <a:r>
              <a:rPr lang="en-CA" sz="2000" b="1" i="1" dirty="0" smtClean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rPr>
              <a:t>critical point for SDW order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97000" y="3958152"/>
            <a:ext cx="370417" cy="4106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1760005" y="3962390"/>
            <a:ext cx="1541987" cy="4106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4419598" y="4253523"/>
            <a:ext cx="3847044" cy="6879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8464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fr-FR" sz="2800" dirty="0" smtClean="0">
                <a:latin typeface="Candara"/>
                <a:cs typeface="Candara"/>
              </a:rPr>
              <a:t>     The </a:t>
            </a:r>
            <a:r>
              <a:rPr lang="fr-FR" sz="2800" dirty="0" err="1" smtClean="0">
                <a:latin typeface="Candara"/>
                <a:cs typeface="Candara"/>
              </a:rPr>
              <a:t>Archetype</a:t>
            </a:r>
            <a:r>
              <a:rPr lang="fr-FR" sz="2800" dirty="0">
                <a:latin typeface="Candara"/>
                <a:cs typeface="Candara"/>
              </a:rPr>
              <a:t>	</a:t>
            </a:r>
            <a:r>
              <a:rPr lang="fr-FR" sz="2800" dirty="0" smtClean="0">
                <a:latin typeface="Candara"/>
                <a:cs typeface="Candara"/>
              </a:rPr>
              <a:t>								</a:t>
            </a:r>
            <a:r>
              <a:rPr lang="fr-FR" sz="2400" dirty="0" smtClean="0">
                <a:latin typeface="Candara"/>
                <a:cs typeface="Candara"/>
              </a:rPr>
              <a:t>(TMTSF)</a:t>
            </a:r>
            <a:r>
              <a:rPr lang="fr-FR" sz="2400" baseline="-25000" dirty="0" smtClean="0">
                <a:latin typeface="Candara"/>
                <a:cs typeface="Candara"/>
              </a:rPr>
              <a:t>2</a:t>
            </a:r>
            <a:r>
              <a:rPr lang="fr-FR" sz="2400" dirty="0" smtClean="0">
                <a:latin typeface="Candara"/>
                <a:cs typeface="Candara"/>
              </a:rPr>
              <a:t>PF</a:t>
            </a:r>
            <a:r>
              <a:rPr lang="fr-FR" sz="2400" baseline="-25000" dirty="0" smtClean="0">
                <a:latin typeface="Candara"/>
                <a:cs typeface="Candara"/>
              </a:rPr>
              <a:t>6</a:t>
            </a:r>
            <a:endParaRPr lang="fr-FR" sz="2400" baseline="-25000" dirty="0">
              <a:latin typeface="Candara"/>
              <a:cs typeface="Candara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40"/>
          <a:stretch>
            <a:fillRect/>
          </a:stretch>
        </p:blipFill>
        <p:spPr bwMode="auto">
          <a:xfrm>
            <a:off x="84664" y="1336418"/>
            <a:ext cx="3651253" cy="242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695073" y="6318885"/>
            <a:ext cx="346742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400" dirty="0" err="1" smtClean="0">
                <a:solidFill>
                  <a:srgbClr val="0000FF"/>
                </a:solidFill>
              </a:rPr>
              <a:t>Doiron-Leyraud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i="1" dirty="0" smtClean="0">
                <a:solidFill>
                  <a:srgbClr val="0000FF"/>
                </a:solidFill>
              </a:rPr>
              <a:t>et al., </a:t>
            </a:r>
            <a:r>
              <a:rPr lang="en-US" sz="1400" dirty="0" smtClean="0">
                <a:solidFill>
                  <a:srgbClr val="0000FF"/>
                </a:solidFill>
              </a:rPr>
              <a:t>PRB </a:t>
            </a:r>
            <a:r>
              <a:rPr lang="en-US" sz="1400" b="1" dirty="0" smtClean="0">
                <a:solidFill>
                  <a:srgbClr val="0000FF"/>
                </a:solidFill>
              </a:rPr>
              <a:t>80</a:t>
            </a:r>
            <a:r>
              <a:rPr lang="en-US" sz="1400" dirty="0" smtClean="0">
                <a:solidFill>
                  <a:srgbClr val="0000FF"/>
                </a:solidFill>
              </a:rPr>
              <a:t>, 214531 (2009)</a:t>
            </a:r>
            <a:endParaRPr lang="en-CA" sz="1400" dirty="0">
              <a:solidFill>
                <a:srgbClr val="0000FF"/>
              </a:solidFill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5225350" y="1272920"/>
            <a:ext cx="3265487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lnSpc>
                <a:spcPct val="130000"/>
              </a:lnSpc>
              <a:defRPr/>
            </a:pPr>
            <a:r>
              <a:rPr lang="en-US" sz="2000" dirty="0" smtClean="0">
                <a:latin typeface="Candara"/>
                <a:cs typeface="Candara"/>
              </a:rPr>
              <a:t>Organic superconductor</a:t>
            </a:r>
            <a:endParaRPr lang="en-US" sz="2000" dirty="0">
              <a:latin typeface="Candara"/>
              <a:cs typeface="Candara"/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423" y="1975076"/>
            <a:ext cx="1902487" cy="146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4108455" y="3700988"/>
            <a:ext cx="4419600" cy="2587625"/>
            <a:chOff x="2640" y="1332"/>
            <a:chExt cx="2784" cy="1630"/>
          </a:xfrm>
        </p:grpSpPr>
        <p:pic>
          <p:nvPicPr>
            <p:cNvPr id="12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141" b="37633"/>
            <a:stretch>
              <a:fillRect/>
            </a:stretch>
          </p:blipFill>
          <p:spPr bwMode="auto">
            <a:xfrm>
              <a:off x="3015" y="1440"/>
              <a:ext cx="2314" cy="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3" name="Picture 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888"/>
            <a:stretch>
              <a:fillRect/>
            </a:stretch>
          </p:blipFill>
          <p:spPr bwMode="auto">
            <a:xfrm>
              <a:off x="3009" y="2640"/>
              <a:ext cx="2314" cy="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4" name="Rectangle 16"/>
            <p:cNvSpPr>
              <a:spLocks noChangeArrowheads="1"/>
            </p:cNvSpPr>
            <p:nvPr/>
          </p:nvSpPr>
          <p:spPr bwMode="auto">
            <a:xfrm>
              <a:off x="2640" y="1332"/>
              <a:ext cx="2784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" name="Rectangle 17"/>
            <p:cNvSpPr>
              <a:spLocks noChangeArrowheads="1"/>
            </p:cNvSpPr>
            <p:nvPr/>
          </p:nvSpPr>
          <p:spPr bwMode="auto">
            <a:xfrm>
              <a:off x="2969" y="1344"/>
              <a:ext cx="336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pic>
        <p:nvPicPr>
          <p:cNvPr id="16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29"/>
          <a:stretch>
            <a:fillRect/>
          </a:stretch>
        </p:blipFill>
        <p:spPr bwMode="auto">
          <a:xfrm>
            <a:off x="233380" y="3895726"/>
            <a:ext cx="3455987" cy="230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" name="Rectangle 23"/>
          <p:cNvSpPr>
            <a:spLocks noChangeArrowheads="1"/>
          </p:cNvSpPr>
          <p:nvPr/>
        </p:nvSpPr>
        <p:spPr bwMode="auto">
          <a:xfrm>
            <a:off x="3281380" y="5518151"/>
            <a:ext cx="228600" cy="306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8" name="Rectangle 25"/>
          <p:cNvSpPr>
            <a:spLocks noChangeArrowheads="1"/>
          </p:cNvSpPr>
          <p:nvPr/>
        </p:nvSpPr>
        <p:spPr bwMode="auto">
          <a:xfrm rot="20301861">
            <a:off x="2138380" y="4910139"/>
            <a:ext cx="5334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2742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fr-FR" sz="2800" dirty="0" smtClean="0">
                <a:latin typeface="Candara"/>
                <a:cs typeface="Candara"/>
              </a:rPr>
              <a:t>     The </a:t>
            </a:r>
            <a:r>
              <a:rPr lang="fr-FR" sz="2800" dirty="0" err="1" smtClean="0">
                <a:latin typeface="Candara"/>
                <a:cs typeface="Candara"/>
              </a:rPr>
              <a:t>Archetype</a:t>
            </a:r>
            <a:r>
              <a:rPr lang="fr-FR" sz="2800" dirty="0">
                <a:latin typeface="Candara"/>
                <a:cs typeface="Candara"/>
              </a:rPr>
              <a:t>	</a:t>
            </a:r>
            <a:r>
              <a:rPr lang="fr-FR" sz="2800" dirty="0" smtClean="0">
                <a:latin typeface="Candara"/>
                <a:cs typeface="Candara"/>
              </a:rPr>
              <a:t>								</a:t>
            </a:r>
            <a:r>
              <a:rPr lang="fr-FR" sz="2400" dirty="0" smtClean="0">
                <a:latin typeface="Candara"/>
                <a:cs typeface="Candara"/>
              </a:rPr>
              <a:t>(TMTSF)</a:t>
            </a:r>
            <a:r>
              <a:rPr lang="fr-FR" sz="2400" baseline="-25000" dirty="0" smtClean="0">
                <a:latin typeface="Candara"/>
                <a:cs typeface="Candara"/>
              </a:rPr>
              <a:t>2</a:t>
            </a:r>
            <a:r>
              <a:rPr lang="fr-FR" sz="2400" dirty="0" smtClean="0">
                <a:latin typeface="Candara"/>
                <a:cs typeface="Candara"/>
              </a:rPr>
              <a:t>PF</a:t>
            </a:r>
            <a:r>
              <a:rPr lang="fr-FR" sz="2400" baseline="-25000" dirty="0" smtClean="0">
                <a:latin typeface="Candara"/>
                <a:cs typeface="Candara"/>
              </a:rPr>
              <a:t>6</a:t>
            </a:r>
            <a:endParaRPr lang="fr-FR" sz="2400" baseline="-25000" dirty="0">
              <a:latin typeface="Candara"/>
              <a:cs typeface="Candara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41810" y="3861076"/>
            <a:ext cx="3480440" cy="2662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ndara"/>
                <a:cs typeface="Candara"/>
              </a:rPr>
              <a:t> </a:t>
            </a:r>
            <a:endParaRPr lang="fr-CA" i="1" dirty="0">
              <a:latin typeface="Candara"/>
              <a:cs typeface="Candara"/>
            </a:endParaRPr>
          </a:p>
          <a:p>
            <a:pPr lvl="0">
              <a:spcAft>
                <a:spcPts val="1200"/>
              </a:spcAft>
            </a:pPr>
            <a:r>
              <a:rPr lang="en-US" b="1" dirty="0" smtClean="0">
                <a:latin typeface="Candara"/>
                <a:cs typeface="Candara"/>
              </a:rPr>
              <a:t>QCP for SDW order</a:t>
            </a:r>
            <a:endParaRPr lang="fr-CA" b="1" i="1" dirty="0"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en-CA" sz="1600" dirty="0" smtClean="0">
                <a:latin typeface="Candara"/>
                <a:cs typeface="Candara"/>
              </a:rPr>
              <a:t>Quantum critical point (QCP)</a:t>
            </a:r>
            <a:endParaRPr lang="fr-CA" sz="1600" dirty="0"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smtClean="0">
                <a:latin typeface="Candara"/>
                <a:cs typeface="Candara"/>
              </a:rPr>
              <a:t>Spin-</a:t>
            </a:r>
            <a:r>
              <a:rPr lang="fr-CA" sz="1600" dirty="0" err="1" smtClean="0">
                <a:latin typeface="Candara"/>
                <a:cs typeface="Candara"/>
              </a:rPr>
              <a:t>density</a:t>
            </a:r>
            <a:r>
              <a:rPr lang="fr-CA" sz="1600" dirty="0" smtClean="0">
                <a:latin typeface="Candara"/>
                <a:cs typeface="Candara"/>
              </a:rPr>
              <a:t>-</a:t>
            </a:r>
            <a:r>
              <a:rPr lang="fr-CA" sz="1600" dirty="0" err="1" smtClean="0">
                <a:latin typeface="Candara"/>
                <a:cs typeface="Candara"/>
              </a:rPr>
              <a:t>wave</a:t>
            </a:r>
            <a:r>
              <a:rPr lang="fr-CA" sz="1600" dirty="0" smtClean="0">
                <a:latin typeface="Candara"/>
                <a:cs typeface="Candara"/>
              </a:rPr>
              <a:t> (SDW) </a:t>
            </a:r>
            <a:r>
              <a:rPr lang="fr-CA" sz="1600" dirty="0" err="1" smtClean="0">
                <a:latin typeface="Candara"/>
                <a:cs typeface="Candara"/>
              </a:rPr>
              <a:t>order</a:t>
            </a:r>
            <a:endParaRPr lang="fr-CA" sz="1600" dirty="0"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smtClean="0">
                <a:latin typeface="Candara"/>
                <a:cs typeface="Candara"/>
              </a:rPr>
              <a:t>Fermi-surface reconstruction (FSR)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>
                <a:latin typeface="Candara"/>
                <a:cs typeface="Candara"/>
              </a:rPr>
              <a:t>Linear-</a:t>
            </a:r>
            <a:r>
              <a:rPr lang="fr-CA" sz="1600" i="1" dirty="0" err="1">
                <a:latin typeface="Candara"/>
                <a:cs typeface="Candara"/>
              </a:rPr>
              <a:t>T</a:t>
            </a:r>
            <a:r>
              <a:rPr lang="fr-CA" sz="1600" dirty="0">
                <a:latin typeface="Candara"/>
                <a:cs typeface="Candara"/>
              </a:rPr>
              <a:t> </a:t>
            </a:r>
            <a:r>
              <a:rPr lang="fr-CA" sz="1600" dirty="0" err="1">
                <a:latin typeface="Candara"/>
                <a:cs typeface="Candara"/>
              </a:rPr>
              <a:t>resistivity</a:t>
            </a:r>
            <a:r>
              <a:rPr lang="fr-CA" sz="1600" dirty="0">
                <a:latin typeface="Candara"/>
                <a:cs typeface="Candara"/>
              </a:rPr>
              <a:t> (</a:t>
            </a:r>
            <a:r>
              <a:rPr lang="fr-CA" sz="1600" i="1" dirty="0">
                <a:latin typeface="Candara"/>
                <a:cs typeface="Candara"/>
              </a:rPr>
              <a:t>A</a:t>
            </a:r>
            <a:r>
              <a:rPr lang="fr-CA" sz="1600" dirty="0">
                <a:latin typeface="Candara"/>
                <a:cs typeface="Candara"/>
              </a:rPr>
              <a:t>)</a:t>
            </a: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i="1" dirty="0" smtClean="0">
                <a:latin typeface="Candara"/>
                <a:cs typeface="Candara"/>
              </a:rPr>
              <a:t>T</a:t>
            </a:r>
            <a:r>
              <a:rPr lang="fr-CA" sz="1600" baseline="-25000" dirty="0" smtClean="0">
                <a:latin typeface="Candara"/>
                <a:cs typeface="Candara"/>
              </a:rPr>
              <a:t>c</a:t>
            </a:r>
            <a:r>
              <a:rPr lang="fr-CA" sz="1600" dirty="0" smtClean="0">
                <a:latin typeface="Candara"/>
                <a:cs typeface="Candara"/>
              </a:rPr>
              <a:t> </a:t>
            </a:r>
            <a:r>
              <a:rPr lang="fr-CA" sz="1600" dirty="0" err="1" smtClean="0">
                <a:latin typeface="Candara"/>
                <a:cs typeface="Candara"/>
              </a:rPr>
              <a:t>dome</a:t>
            </a:r>
            <a:r>
              <a:rPr lang="fr-CA" sz="1600" dirty="0" smtClean="0">
                <a:latin typeface="Candara"/>
                <a:cs typeface="Candara"/>
              </a:rPr>
              <a:t> </a:t>
            </a: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i="1" dirty="0" smtClean="0">
                <a:latin typeface="Candara"/>
                <a:cs typeface="Candara"/>
              </a:rPr>
              <a:t>A</a:t>
            </a:r>
            <a:r>
              <a:rPr lang="fr-CA" sz="1600" dirty="0" smtClean="0">
                <a:latin typeface="Candara"/>
                <a:cs typeface="Candara"/>
              </a:rPr>
              <a:t> ~ </a:t>
            </a:r>
            <a:r>
              <a:rPr lang="fr-CA" sz="1600" i="1" dirty="0">
                <a:latin typeface="Candara"/>
                <a:cs typeface="Candara"/>
              </a:rPr>
              <a:t>T</a:t>
            </a:r>
            <a:r>
              <a:rPr lang="fr-CA" sz="1600" baseline="-25000" dirty="0">
                <a:latin typeface="Candara"/>
                <a:cs typeface="Candara"/>
              </a:rPr>
              <a:t>c</a:t>
            </a:r>
            <a:r>
              <a:rPr lang="fr-CA" sz="1600" dirty="0">
                <a:latin typeface="Candara"/>
                <a:cs typeface="Candara"/>
              </a:rPr>
              <a:t> </a:t>
            </a:r>
            <a:endParaRPr lang="fr-CA" sz="1600" dirty="0" smtClean="0">
              <a:latin typeface="Candara"/>
              <a:cs typeface="Candara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622250" y="3877520"/>
            <a:ext cx="2518638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ndara"/>
                <a:cs typeface="Candara"/>
              </a:rPr>
              <a:t> </a:t>
            </a:r>
            <a:endParaRPr lang="fr-CA" i="1" dirty="0">
              <a:latin typeface="Candara"/>
              <a:cs typeface="Candara"/>
            </a:endParaRPr>
          </a:p>
          <a:p>
            <a:pPr lvl="0">
              <a:spcAft>
                <a:spcPts val="1200"/>
              </a:spcAft>
            </a:pPr>
            <a:r>
              <a:rPr lang="en-US" b="1" dirty="0" smtClean="0">
                <a:solidFill>
                  <a:srgbClr val="FF0000"/>
                </a:solidFill>
                <a:latin typeface="Candara"/>
                <a:cs typeface="Candara"/>
              </a:rPr>
              <a:t>Questions</a:t>
            </a:r>
            <a:endParaRPr lang="fr-CA" b="1" i="1" dirty="0">
              <a:solidFill>
                <a:srgbClr val="FF0000"/>
              </a:solidFill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>
                <a:latin typeface="Candara"/>
                <a:cs typeface="Candara"/>
              </a:rPr>
              <a:t>P</a:t>
            </a:r>
            <a:r>
              <a:rPr lang="fr-CA" sz="1600" dirty="0" err="1" smtClean="0">
                <a:latin typeface="Candara"/>
                <a:cs typeface="Candara"/>
              </a:rPr>
              <a:t>airing</a:t>
            </a:r>
            <a:r>
              <a:rPr lang="fr-CA" sz="1600" dirty="0" smtClean="0">
                <a:latin typeface="Candara"/>
                <a:cs typeface="Candara"/>
              </a:rPr>
              <a:t> ?</a:t>
            </a:r>
            <a:endParaRPr lang="fr-CA" sz="1600" dirty="0"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i="1" dirty="0" smtClean="0">
                <a:latin typeface="Candara"/>
                <a:cs typeface="Candara"/>
              </a:rPr>
              <a:t>T</a:t>
            </a:r>
            <a:r>
              <a:rPr lang="fr-CA" sz="1600" baseline="-25000" dirty="0" smtClean="0">
                <a:latin typeface="Candara"/>
                <a:cs typeface="Candara"/>
              </a:rPr>
              <a:t>c</a:t>
            </a:r>
            <a:r>
              <a:rPr lang="fr-CA" sz="1600" dirty="0" smtClean="0">
                <a:latin typeface="Candara"/>
                <a:cs typeface="Candara"/>
              </a:rPr>
              <a:t> </a:t>
            </a:r>
            <a:r>
              <a:rPr lang="fr-CA" sz="1600" dirty="0" err="1" smtClean="0">
                <a:latin typeface="Candara"/>
                <a:cs typeface="Candara"/>
              </a:rPr>
              <a:t>dome</a:t>
            </a:r>
            <a:r>
              <a:rPr lang="fr-CA" sz="1600" dirty="0" smtClean="0">
                <a:latin typeface="Candara"/>
                <a:cs typeface="Candara"/>
              </a:rPr>
              <a:t> ?</a:t>
            </a: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 smtClean="0">
                <a:latin typeface="Candara"/>
                <a:cs typeface="Candara"/>
              </a:rPr>
              <a:t>Linear-</a:t>
            </a:r>
            <a:r>
              <a:rPr lang="fr-CA" sz="1600" i="1" dirty="0" err="1" smtClean="0">
                <a:latin typeface="Candara"/>
                <a:cs typeface="Candara"/>
              </a:rPr>
              <a:t>T</a:t>
            </a:r>
            <a:r>
              <a:rPr lang="fr-CA" sz="1600" dirty="0" smtClean="0">
                <a:latin typeface="Candara"/>
                <a:cs typeface="Candara"/>
              </a:rPr>
              <a:t> </a:t>
            </a:r>
            <a:r>
              <a:rPr lang="fr-CA" sz="1600" dirty="0" err="1" smtClean="0">
                <a:latin typeface="Candara"/>
                <a:cs typeface="Candara"/>
              </a:rPr>
              <a:t>resistivity</a:t>
            </a:r>
            <a:r>
              <a:rPr lang="fr-CA" sz="1600" dirty="0">
                <a:latin typeface="Candara"/>
                <a:cs typeface="Candara"/>
              </a:rPr>
              <a:t> </a:t>
            </a:r>
            <a:r>
              <a:rPr lang="fr-CA" sz="1600" dirty="0" smtClean="0">
                <a:latin typeface="Candara"/>
                <a:cs typeface="Candara"/>
              </a:rPr>
              <a:t>?</a:t>
            </a: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smtClean="0">
                <a:latin typeface="Candara"/>
                <a:cs typeface="Candara"/>
              </a:rPr>
              <a:t>Quantum </a:t>
            </a:r>
            <a:r>
              <a:rPr lang="fr-CA" sz="1600" dirty="0" err="1" smtClean="0">
                <a:latin typeface="Candara"/>
                <a:cs typeface="Candara"/>
              </a:rPr>
              <a:t>critical</a:t>
            </a:r>
            <a:r>
              <a:rPr lang="fr-CA" sz="1600" dirty="0" smtClean="0">
                <a:latin typeface="Candara"/>
                <a:cs typeface="Candara"/>
              </a:rPr>
              <a:t> point ?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>
                <a:latin typeface="Candara"/>
                <a:cs typeface="Candara"/>
              </a:rPr>
              <a:t>Pseudogap</a:t>
            </a:r>
            <a:r>
              <a:rPr lang="fr-CA" sz="1600" dirty="0">
                <a:latin typeface="Candara"/>
                <a:cs typeface="Candara"/>
              </a:rPr>
              <a:t> phase </a:t>
            </a:r>
            <a:r>
              <a:rPr lang="fr-CA" sz="1600" dirty="0" smtClean="0">
                <a:latin typeface="Candara"/>
                <a:cs typeface="Candara"/>
              </a:rPr>
              <a:t>?</a:t>
            </a:r>
            <a:endParaRPr lang="fr-CA" sz="1600" dirty="0">
              <a:latin typeface="Candara"/>
              <a:cs typeface="Candara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40"/>
          <a:stretch>
            <a:fillRect/>
          </a:stretch>
        </p:blipFill>
        <p:spPr bwMode="auto">
          <a:xfrm>
            <a:off x="84664" y="1336418"/>
            <a:ext cx="3651253" cy="242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6261688" y="3861076"/>
            <a:ext cx="2544286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ndara"/>
                <a:cs typeface="Candara"/>
              </a:rPr>
              <a:t> </a:t>
            </a:r>
            <a:endParaRPr lang="fr-CA" i="1" dirty="0">
              <a:latin typeface="Candara"/>
              <a:cs typeface="Candara"/>
            </a:endParaRPr>
          </a:p>
          <a:p>
            <a:pPr lvl="0">
              <a:spcAft>
                <a:spcPts val="1200"/>
              </a:spcAft>
            </a:pPr>
            <a:r>
              <a:rPr lang="en-US" b="1" dirty="0" smtClean="0">
                <a:solidFill>
                  <a:srgbClr val="008000"/>
                </a:solidFill>
                <a:latin typeface="Candara"/>
                <a:cs typeface="Candara"/>
              </a:rPr>
              <a:t>Answers</a:t>
            </a:r>
            <a:endParaRPr lang="fr-CA" b="1" i="1" dirty="0">
              <a:solidFill>
                <a:srgbClr val="008000"/>
              </a:solidFill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smtClean="0">
                <a:latin typeface="Candara"/>
                <a:cs typeface="Candara"/>
              </a:rPr>
              <a:t>AF spin fluctuations</a:t>
            </a:r>
            <a:endParaRPr lang="fr-CA" sz="1600" dirty="0"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smtClean="0">
                <a:latin typeface="Candara"/>
                <a:cs typeface="Candara"/>
              </a:rPr>
              <a:t>Phase </a:t>
            </a:r>
            <a:r>
              <a:rPr lang="fr-CA" sz="1600" dirty="0" err="1" smtClean="0">
                <a:latin typeface="Candara"/>
                <a:cs typeface="Candara"/>
              </a:rPr>
              <a:t>competition</a:t>
            </a:r>
            <a:endParaRPr lang="fr-CA" sz="1600" dirty="0" smtClean="0"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smtClean="0">
                <a:latin typeface="Candara"/>
                <a:cs typeface="Candara"/>
              </a:rPr>
              <a:t>SF + </a:t>
            </a:r>
            <a:r>
              <a:rPr lang="fr-CA" sz="1600" dirty="0" err="1" smtClean="0">
                <a:latin typeface="Candara"/>
                <a:cs typeface="Candara"/>
              </a:rPr>
              <a:t>Pairing</a:t>
            </a:r>
            <a:r>
              <a:rPr lang="fr-CA" sz="1600" dirty="0" smtClean="0">
                <a:latin typeface="Candara"/>
                <a:cs typeface="Candara"/>
              </a:rPr>
              <a:t> </a:t>
            </a:r>
            <a:r>
              <a:rPr lang="fr-CA" sz="1600" dirty="0" err="1" smtClean="0">
                <a:latin typeface="Candara"/>
                <a:cs typeface="Candara"/>
              </a:rPr>
              <a:t>correlations</a:t>
            </a:r>
            <a:endParaRPr lang="fr-CA" sz="1600" dirty="0" smtClean="0"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smtClean="0">
                <a:latin typeface="Candara"/>
                <a:cs typeface="Candara"/>
              </a:rPr>
              <a:t>SDW </a:t>
            </a:r>
            <a:r>
              <a:rPr lang="fr-CA" sz="1600" dirty="0" err="1" smtClean="0">
                <a:latin typeface="Candara"/>
                <a:cs typeface="Candara"/>
              </a:rPr>
              <a:t>order</a:t>
            </a:r>
            <a:endParaRPr lang="fr-CA" sz="1600" dirty="0" smtClean="0">
              <a:latin typeface="Candara"/>
              <a:cs typeface="Candara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417" y="1316071"/>
            <a:ext cx="2529417" cy="274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13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fr-FR" sz="2800" dirty="0" smtClean="0">
                <a:latin typeface="Candara"/>
                <a:cs typeface="Candara"/>
              </a:rPr>
              <a:t>     QCP </a:t>
            </a:r>
            <a:r>
              <a:rPr lang="fr-FR" sz="2800" dirty="0" err="1" smtClean="0">
                <a:latin typeface="Candara"/>
                <a:cs typeface="Candara"/>
              </a:rPr>
              <a:t>principle</a:t>
            </a:r>
            <a:r>
              <a:rPr lang="fr-FR" sz="2800" dirty="0" smtClean="0">
                <a:latin typeface="Candara"/>
                <a:cs typeface="Candara"/>
              </a:rPr>
              <a:t> : </a:t>
            </a:r>
            <a:r>
              <a:rPr lang="fr-FR" sz="2800" dirty="0" err="1" smtClean="0">
                <a:latin typeface="Candara"/>
                <a:cs typeface="Candara"/>
              </a:rPr>
              <a:t>examples</a:t>
            </a:r>
            <a:r>
              <a:rPr lang="fr-FR" sz="2800" dirty="0" smtClean="0">
                <a:latin typeface="Candara"/>
                <a:cs typeface="Candara"/>
              </a:rPr>
              <a:t>					</a:t>
            </a:r>
            <a:endParaRPr lang="fr-FR" sz="2800" dirty="0">
              <a:latin typeface="Candara"/>
              <a:cs typeface="Candar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1439902"/>
            <a:ext cx="8661400" cy="2913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sz="2000" b="1" i="1" dirty="0">
                <a:solidFill>
                  <a:srgbClr val="7F7F7F"/>
                </a:solidFill>
                <a:latin typeface="Candara"/>
                <a:cs typeface="Candara"/>
              </a:rPr>
              <a:t>Organic superconductors			</a:t>
            </a:r>
            <a:r>
              <a:rPr lang="en-CA" sz="2000" i="1" dirty="0">
                <a:solidFill>
                  <a:srgbClr val="7F7F7F"/>
                </a:solidFill>
                <a:latin typeface="Candara"/>
                <a:cs typeface="Candara"/>
              </a:rPr>
              <a:t>		</a:t>
            </a:r>
            <a:r>
              <a:rPr lang="en-CA" sz="2000" dirty="0">
                <a:solidFill>
                  <a:srgbClr val="7F7F7F"/>
                </a:solidFill>
                <a:latin typeface="Corbel"/>
                <a:cs typeface="Corbel"/>
              </a:rPr>
              <a:t>(TMTSF)</a:t>
            </a:r>
            <a:r>
              <a:rPr lang="en-CA" sz="2000" baseline="-25000" dirty="0">
                <a:solidFill>
                  <a:srgbClr val="7F7F7F"/>
                </a:solidFill>
                <a:latin typeface="Corbel"/>
                <a:cs typeface="Corbel"/>
              </a:rPr>
              <a:t>2</a:t>
            </a:r>
            <a:r>
              <a:rPr lang="en-CA" sz="2000" dirty="0">
                <a:solidFill>
                  <a:srgbClr val="7F7F7F"/>
                </a:solidFill>
                <a:latin typeface="Corbel"/>
                <a:cs typeface="Corbel"/>
              </a:rPr>
              <a:t>X   </a:t>
            </a:r>
            <a:r>
              <a:rPr lang="en-CA" sz="2000" dirty="0" smtClean="0">
                <a:solidFill>
                  <a:srgbClr val="7F7F7F"/>
                </a:solidFill>
                <a:latin typeface="Corbel"/>
                <a:cs typeface="Corbel"/>
              </a:rPr>
              <a:t>         X </a:t>
            </a:r>
            <a:r>
              <a:rPr lang="en-CA" sz="2000" dirty="0">
                <a:solidFill>
                  <a:srgbClr val="7F7F7F"/>
                </a:solidFill>
                <a:latin typeface="Corbel"/>
                <a:cs typeface="Corbel"/>
              </a:rPr>
              <a:t>= PF</a:t>
            </a:r>
            <a:r>
              <a:rPr lang="en-CA" sz="2000" baseline="-25000" dirty="0">
                <a:solidFill>
                  <a:srgbClr val="7F7F7F"/>
                </a:solidFill>
                <a:latin typeface="Corbel"/>
                <a:cs typeface="Corbel"/>
              </a:rPr>
              <a:t>6</a:t>
            </a:r>
            <a:r>
              <a:rPr lang="en-CA" sz="2000" dirty="0">
                <a:solidFill>
                  <a:srgbClr val="7F7F7F"/>
                </a:solidFill>
                <a:latin typeface="Corbel"/>
                <a:cs typeface="Corbel"/>
              </a:rPr>
              <a:t> , </a:t>
            </a:r>
            <a:r>
              <a:rPr lang="en-CA" sz="2000" dirty="0" smtClean="0">
                <a:solidFill>
                  <a:srgbClr val="7F7F7F"/>
                </a:solidFill>
                <a:latin typeface="Corbel"/>
                <a:cs typeface="Corbel"/>
              </a:rPr>
              <a:t>ClO</a:t>
            </a:r>
            <a:r>
              <a:rPr lang="en-CA" sz="2000" baseline="-25000" dirty="0" smtClean="0">
                <a:solidFill>
                  <a:srgbClr val="7F7F7F"/>
                </a:solidFill>
                <a:latin typeface="Corbel"/>
                <a:cs typeface="Corbel"/>
              </a:rPr>
              <a:t>4</a:t>
            </a:r>
          </a:p>
          <a:p>
            <a:pPr>
              <a:spcAft>
                <a:spcPts val="600"/>
              </a:spcAft>
            </a:pPr>
            <a:endParaRPr lang="en-CA" sz="2000" b="1" i="1" baseline="-25000" dirty="0">
              <a:solidFill>
                <a:schemeClr val="bg1">
                  <a:lumMod val="50000"/>
                </a:schemeClr>
              </a:solidFill>
              <a:latin typeface="Corbel"/>
              <a:cs typeface="Corbel"/>
            </a:endParaRPr>
          </a:p>
          <a:p>
            <a:pPr>
              <a:spcAft>
                <a:spcPts val="600"/>
              </a:spcAft>
            </a:pPr>
            <a:r>
              <a:rPr lang="en-CA" sz="2000" b="1" i="1" dirty="0" smtClean="0">
                <a:solidFill>
                  <a:srgbClr val="FF0000"/>
                </a:solidFill>
                <a:latin typeface="Candara"/>
                <a:cs typeface="Candara"/>
              </a:rPr>
              <a:t>Electron-doped </a:t>
            </a:r>
            <a:r>
              <a:rPr lang="en-CA" sz="2000" b="1" i="1" dirty="0" err="1" smtClean="0">
                <a:solidFill>
                  <a:srgbClr val="FF0000"/>
                </a:solidFill>
                <a:latin typeface="Candara"/>
                <a:cs typeface="Candara"/>
              </a:rPr>
              <a:t>cuprates</a:t>
            </a:r>
            <a:r>
              <a:rPr lang="en-CA" sz="2000" b="1" i="1" dirty="0" smtClean="0">
                <a:solidFill>
                  <a:srgbClr val="FF0000"/>
                </a:solidFill>
                <a:latin typeface="Candara"/>
                <a:cs typeface="Candara"/>
              </a:rPr>
              <a:t> </a:t>
            </a:r>
            <a:r>
              <a:rPr lang="en-CA" sz="2000" i="1" dirty="0" smtClean="0">
                <a:solidFill>
                  <a:srgbClr val="FF0000"/>
                </a:solidFill>
                <a:latin typeface="Candara"/>
                <a:cs typeface="Candara"/>
              </a:rPr>
              <a:t>	</a:t>
            </a:r>
            <a:r>
              <a:rPr lang="en-CA" sz="2000" i="1" dirty="0" smtClean="0">
                <a:solidFill>
                  <a:srgbClr val="FF6600"/>
                </a:solidFill>
                <a:latin typeface="Candara"/>
                <a:cs typeface="Candara"/>
              </a:rPr>
              <a:t>				</a:t>
            </a:r>
            <a:r>
              <a:rPr lang="en-CA" sz="2000" dirty="0" smtClean="0">
                <a:latin typeface="Corbel"/>
                <a:cs typeface="Corbel"/>
              </a:rPr>
              <a:t>PCCO  &amp;  LCCO</a:t>
            </a:r>
            <a:endParaRPr lang="fr-CA" sz="2000" dirty="0">
              <a:latin typeface="Corbel"/>
              <a:cs typeface="Corbel"/>
            </a:endParaRP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CA" sz="2000" b="1" i="1" dirty="0" smtClean="0">
                <a:solidFill>
                  <a:srgbClr val="0000FF"/>
                </a:solidFill>
                <a:latin typeface="Candara"/>
                <a:cs typeface="Candara"/>
              </a:rPr>
              <a:t>Iron-based superconductors 			</a:t>
            </a:r>
            <a:r>
              <a:rPr lang="en-CA" sz="2000" i="1" dirty="0" smtClean="0">
                <a:solidFill>
                  <a:srgbClr val="FF6600"/>
                </a:solidFill>
                <a:latin typeface="Candara"/>
                <a:cs typeface="Candara"/>
              </a:rPr>
              <a:t>	</a:t>
            </a:r>
            <a:r>
              <a:rPr lang="en-CA" sz="2000" dirty="0" smtClean="0">
                <a:solidFill>
                  <a:srgbClr val="000000"/>
                </a:solidFill>
                <a:latin typeface="Corbel"/>
                <a:cs typeface="Corbel"/>
              </a:rPr>
              <a:t>Co-BaFe</a:t>
            </a:r>
            <a:r>
              <a:rPr lang="en-CA" sz="2000" baseline="-25000" dirty="0">
                <a:solidFill>
                  <a:srgbClr val="000000"/>
                </a:solidFill>
                <a:latin typeface="Corbel"/>
                <a:cs typeface="Corbel"/>
              </a:rPr>
              <a:t>2</a:t>
            </a:r>
            <a:r>
              <a:rPr lang="en-CA" sz="2000" dirty="0" smtClean="0">
                <a:solidFill>
                  <a:srgbClr val="000000"/>
                </a:solidFill>
                <a:latin typeface="Corbel"/>
                <a:cs typeface="Corbel"/>
              </a:rPr>
              <a:t>As</a:t>
            </a:r>
            <a:r>
              <a:rPr lang="en-CA" sz="2000" baseline="-25000" dirty="0" smtClean="0">
                <a:solidFill>
                  <a:srgbClr val="000000"/>
                </a:solidFill>
                <a:latin typeface="Corbel"/>
                <a:cs typeface="Corbel"/>
              </a:rPr>
              <a:t>2</a:t>
            </a:r>
            <a:r>
              <a:rPr lang="en-CA" sz="2000" dirty="0" smtClean="0">
                <a:solidFill>
                  <a:srgbClr val="000000"/>
                </a:solidFill>
                <a:latin typeface="Corbel"/>
                <a:cs typeface="Corbel"/>
              </a:rPr>
              <a:t>  &amp;  P-BaFe</a:t>
            </a:r>
            <a:r>
              <a:rPr lang="en-CA" sz="2000" baseline="-25000" dirty="0">
                <a:solidFill>
                  <a:srgbClr val="000000"/>
                </a:solidFill>
                <a:latin typeface="Corbel"/>
                <a:cs typeface="Corbel"/>
              </a:rPr>
              <a:t>2</a:t>
            </a:r>
            <a:r>
              <a:rPr lang="en-CA" sz="2000" dirty="0" smtClean="0">
                <a:solidFill>
                  <a:srgbClr val="000000"/>
                </a:solidFill>
                <a:latin typeface="Corbel"/>
                <a:cs typeface="Corbel"/>
              </a:rPr>
              <a:t>As</a:t>
            </a:r>
            <a:r>
              <a:rPr lang="en-CA" sz="2000" baseline="-25000" dirty="0" smtClean="0">
                <a:solidFill>
                  <a:srgbClr val="000000"/>
                </a:solidFill>
                <a:latin typeface="Corbel"/>
                <a:cs typeface="Corbel"/>
              </a:rPr>
              <a:t>2</a:t>
            </a:r>
            <a:endParaRPr lang="fr-CA" sz="2000" i="1" dirty="0">
              <a:solidFill>
                <a:srgbClr val="000000"/>
              </a:solidFill>
              <a:latin typeface="Candara"/>
              <a:cs typeface="Candara"/>
            </a:endParaRP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CA" sz="2000" b="1" i="1" dirty="0" smtClean="0">
                <a:solidFill>
                  <a:srgbClr val="008000"/>
                </a:solidFill>
                <a:latin typeface="Candara"/>
                <a:cs typeface="Candara"/>
              </a:rPr>
              <a:t>Hole-doped </a:t>
            </a:r>
            <a:r>
              <a:rPr lang="en-CA" sz="2000" b="1" i="1" dirty="0" err="1" smtClean="0">
                <a:solidFill>
                  <a:srgbClr val="008000"/>
                </a:solidFill>
                <a:latin typeface="Candara"/>
                <a:cs typeface="Candara"/>
              </a:rPr>
              <a:t>cuprate</a:t>
            </a:r>
            <a:r>
              <a:rPr lang="en-CA" sz="2000" b="1" i="1" dirty="0" smtClean="0">
                <a:solidFill>
                  <a:srgbClr val="008000"/>
                </a:solidFill>
                <a:latin typeface="Candara"/>
                <a:cs typeface="Candara"/>
              </a:rPr>
              <a:t> </a:t>
            </a:r>
            <a:r>
              <a:rPr lang="en-CA" sz="2000" i="1" dirty="0" smtClean="0">
                <a:solidFill>
                  <a:srgbClr val="FF6600"/>
                </a:solidFill>
                <a:latin typeface="Candara"/>
                <a:cs typeface="Candara"/>
              </a:rPr>
              <a:t>						</a:t>
            </a:r>
            <a:r>
              <a:rPr lang="en-CA" sz="2000" dirty="0" err="1" smtClean="0">
                <a:solidFill>
                  <a:srgbClr val="000000"/>
                </a:solidFill>
                <a:latin typeface="Corbel"/>
                <a:cs typeface="Corbel"/>
              </a:rPr>
              <a:t>Nd</a:t>
            </a:r>
            <a:r>
              <a:rPr lang="en-CA" sz="2000" dirty="0" smtClean="0">
                <a:solidFill>
                  <a:srgbClr val="000000"/>
                </a:solidFill>
                <a:latin typeface="Corbel"/>
                <a:cs typeface="Corbel"/>
              </a:rPr>
              <a:t>-LSCO</a:t>
            </a:r>
            <a:endParaRPr lang="fr-CA" sz="2000" i="1" dirty="0">
              <a:solidFill>
                <a:srgbClr val="000000"/>
              </a:solidFill>
              <a:latin typeface="Candara"/>
              <a:cs typeface="Candara"/>
            </a:endParaRPr>
          </a:p>
          <a:p>
            <a:pPr>
              <a:spcBef>
                <a:spcPts val="1800"/>
              </a:spcBef>
              <a:spcAft>
                <a:spcPts val="600"/>
              </a:spcAft>
            </a:pPr>
            <a:endParaRPr lang="fr-CA" sz="2000" i="1" dirty="0" smtClean="0">
              <a:solidFill>
                <a:srgbClr val="FF6600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708721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fr-FR" sz="2800" dirty="0" smtClean="0">
                <a:latin typeface="Candara"/>
                <a:cs typeface="Candara"/>
              </a:rPr>
              <a:t>     Electron-</a:t>
            </a:r>
            <a:r>
              <a:rPr lang="fr-FR" sz="2800" dirty="0" err="1" smtClean="0">
                <a:latin typeface="Candara"/>
                <a:cs typeface="Candara"/>
              </a:rPr>
              <a:t>doped</a:t>
            </a:r>
            <a:r>
              <a:rPr lang="fr-FR" sz="2800" dirty="0" smtClean="0">
                <a:latin typeface="Candara"/>
                <a:cs typeface="Candara"/>
              </a:rPr>
              <a:t> </a:t>
            </a:r>
            <a:r>
              <a:rPr lang="fr-FR" sz="2800" dirty="0" err="1" smtClean="0">
                <a:latin typeface="Candara"/>
                <a:cs typeface="Candara"/>
              </a:rPr>
              <a:t>cuprates</a:t>
            </a:r>
            <a:r>
              <a:rPr lang="fr-FR" sz="2800" dirty="0" smtClean="0">
                <a:latin typeface="Candara"/>
                <a:cs typeface="Candara"/>
              </a:rPr>
              <a:t>						</a:t>
            </a:r>
            <a:r>
              <a:rPr lang="fr-FR" sz="2800" dirty="0" smtClean="0">
                <a:solidFill>
                  <a:srgbClr val="7F7F7F"/>
                </a:solidFill>
                <a:latin typeface="Candara"/>
                <a:cs typeface="Candara"/>
              </a:rPr>
              <a:t>PCCO</a:t>
            </a:r>
            <a:r>
              <a:rPr lang="fr-FR" sz="2800" dirty="0">
                <a:solidFill>
                  <a:srgbClr val="7F7F7F"/>
                </a:solidFill>
                <a:latin typeface="Candara"/>
                <a:cs typeface="Candara"/>
              </a:rPr>
              <a:t> </a:t>
            </a:r>
            <a:r>
              <a:rPr lang="fr-FR" sz="2800" dirty="0" smtClean="0">
                <a:solidFill>
                  <a:srgbClr val="7F7F7F"/>
                </a:solidFill>
                <a:latin typeface="Candara"/>
                <a:cs typeface="Candara"/>
              </a:rPr>
              <a:t> &amp;  LCCO</a:t>
            </a:r>
            <a:endParaRPr lang="fr-FR" sz="2800" dirty="0">
              <a:solidFill>
                <a:srgbClr val="7F7F7F"/>
              </a:solidFill>
              <a:latin typeface="Candara"/>
              <a:cs typeface="Candara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1325146"/>
            <a:ext cx="2705100" cy="2570877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529891" y="6343534"/>
            <a:ext cx="200968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600" dirty="0" smtClean="0">
                <a:solidFill>
                  <a:srgbClr val="0000FF"/>
                </a:solidFill>
              </a:rPr>
              <a:t>Jin </a:t>
            </a:r>
            <a:r>
              <a:rPr lang="en-US" sz="1600" i="1" dirty="0" smtClean="0">
                <a:solidFill>
                  <a:srgbClr val="0000FF"/>
                </a:solidFill>
              </a:rPr>
              <a:t>et al., </a:t>
            </a:r>
            <a:r>
              <a:rPr lang="en-US" sz="1600" dirty="0" smtClean="0">
                <a:solidFill>
                  <a:srgbClr val="0000FF"/>
                </a:solidFill>
              </a:rPr>
              <a:t>Nature 2011</a:t>
            </a:r>
            <a:endParaRPr lang="en-CA" sz="1600" dirty="0">
              <a:solidFill>
                <a:srgbClr val="0000FF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41810" y="3861076"/>
            <a:ext cx="3480440" cy="2662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ndara"/>
                <a:cs typeface="Candara"/>
              </a:rPr>
              <a:t> </a:t>
            </a:r>
            <a:endParaRPr lang="fr-CA" i="1" dirty="0">
              <a:latin typeface="Candara"/>
              <a:cs typeface="Candara"/>
            </a:endParaRPr>
          </a:p>
          <a:p>
            <a:pPr lvl="0">
              <a:spcAft>
                <a:spcPts val="1200"/>
              </a:spcAft>
            </a:pPr>
            <a:r>
              <a:rPr lang="en-US" b="1" dirty="0" smtClean="0">
                <a:latin typeface="Candara"/>
                <a:cs typeface="Candara"/>
              </a:rPr>
              <a:t>QCP for SDW order</a:t>
            </a:r>
            <a:endParaRPr lang="fr-CA" b="1" i="1" dirty="0"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en-CA" sz="1600" dirty="0" smtClean="0">
                <a:latin typeface="Candara"/>
                <a:cs typeface="Candara"/>
              </a:rPr>
              <a:t>Quantum critical point (QCP)</a:t>
            </a:r>
            <a:endParaRPr lang="fr-CA" sz="1600" dirty="0"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smtClean="0">
                <a:latin typeface="Candara"/>
                <a:cs typeface="Candara"/>
              </a:rPr>
              <a:t>Spin-</a:t>
            </a:r>
            <a:r>
              <a:rPr lang="fr-CA" sz="1600" dirty="0" err="1" smtClean="0">
                <a:latin typeface="Candara"/>
                <a:cs typeface="Candara"/>
              </a:rPr>
              <a:t>density</a:t>
            </a:r>
            <a:r>
              <a:rPr lang="fr-CA" sz="1600" dirty="0" smtClean="0">
                <a:latin typeface="Candara"/>
                <a:cs typeface="Candara"/>
              </a:rPr>
              <a:t>-</a:t>
            </a:r>
            <a:r>
              <a:rPr lang="fr-CA" sz="1600" dirty="0" err="1" smtClean="0">
                <a:latin typeface="Candara"/>
                <a:cs typeface="Candara"/>
              </a:rPr>
              <a:t>wave</a:t>
            </a:r>
            <a:r>
              <a:rPr lang="fr-CA" sz="1600" dirty="0" smtClean="0">
                <a:latin typeface="Candara"/>
                <a:cs typeface="Candara"/>
              </a:rPr>
              <a:t> (SDW) </a:t>
            </a:r>
            <a:r>
              <a:rPr lang="fr-CA" sz="1600" dirty="0" err="1" smtClean="0">
                <a:latin typeface="Candara"/>
                <a:cs typeface="Candara"/>
              </a:rPr>
              <a:t>order</a:t>
            </a:r>
            <a:endParaRPr lang="fr-CA" sz="1600" dirty="0"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smtClean="0">
                <a:latin typeface="Candara"/>
                <a:cs typeface="Candara"/>
              </a:rPr>
              <a:t>Fermi-surface reconstruction (FSR)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>
                <a:latin typeface="Candara"/>
                <a:cs typeface="Candara"/>
              </a:rPr>
              <a:t>Linear-</a:t>
            </a:r>
            <a:r>
              <a:rPr lang="fr-CA" sz="1600" i="1" dirty="0" err="1">
                <a:latin typeface="Candara"/>
                <a:cs typeface="Candara"/>
              </a:rPr>
              <a:t>T</a:t>
            </a:r>
            <a:r>
              <a:rPr lang="fr-CA" sz="1600" dirty="0">
                <a:latin typeface="Candara"/>
                <a:cs typeface="Candara"/>
              </a:rPr>
              <a:t> </a:t>
            </a:r>
            <a:r>
              <a:rPr lang="fr-CA" sz="1600" dirty="0" err="1">
                <a:latin typeface="Candara"/>
                <a:cs typeface="Candara"/>
              </a:rPr>
              <a:t>resistivity</a:t>
            </a:r>
            <a:r>
              <a:rPr lang="fr-CA" sz="1600" dirty="0">
                <a:latin typeface="Candara"/>
                <a:cs typeface="Candara"/>
              </a:rPr>
              <a:t> (</a:t>
            </a:r>
            <a:r>
              <a:rPr lang="fr-CA" sz="1600" i="1" dirty="0">
                <a:latin typeface="Candara"/>
                <a:cs typeface="Candara"/>
              </a:rPr>
              <a:t>A</a:t>
            </a:r>
            <a:r>
              <a:rPr lang="fr-CA" sz="1600" dirty="0">
                <a:latin typeface="Candara"/>
                <a:cs typeface="Candara"/>
              </a:rPr>
              <a:t>)</a:t>
            </a: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i="1" dirty="0" smtClean="0">
                <a:latin typeface="Candara"/>
                <a:cs typeface="Candara"/>
              </a:rPr>
              <a:t>T</a:t>
            </a:r>
            <a:r>
              <a:rPr lang="fr-CA" sz="1600" baseline="-25000" dirty="0" smtClean="0">
                <a:latin typeface="Candara"/>
                <a:cs typeface="Candara"/>
              </a:rPr>
              <a:t>c</a:t>
            </a:r>
            <a:r>
              <a:rPr lang="fr-CA" sz="1600" dirty="0" smtClean="0">
                <a:latin typeface="Candara"/>
                <a:cs typeface="Candara"/>
              </a:rPr>
              <a:t> </a:t>
            </a:r>
            <a:r>
              <a:rPr lang="fr-CA" sz="1600" dirty="0" err="1" smtClean="0">
                <a:latin typeface="Candara"/>
                <a:cs typeface="Candara"/>
              </a:rPr>
              <a:t>dome</a:t>
            </a:r>
            <a:r>
              <a:rPr lang="fr-CA" sz="1600" dirty="0" smtClean="0">
                <a:latin typeface="Candara"/>
                <a:cs typeface="Candara"/>
              </a:rPr>
              <a:t> </a:t>
            </a: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i="1" dirty="0" smtClean="0">
                <a:latin typeface="Candara"/>
                <a:cs typeface="Candara"/>
              </a:rPr>
              <a:t>A</a:t>
            </a:r>
            <a:r>
              <a:rPr lang="fr-CA" sz="1600" dirty="0" smtClean="0">
                <a:latin typeface="Candara"/>
                <a:cs typeface="Candara"/>
              </a:rPr>
              <a:t> ~ </a:t>
            </a:r>
            <a:r>
              <a:rPr lang="fr-CA" sz="1600" i="1" dirty="0">
                <a:latin typeface="Candara"/>
                <a:cs typeface="Candara"/>
              </a:rPr>
              <a:t>T</a:t>
            </a:r>
            <a:r>
              <a:rPr lang="fr-CA" sz="1600" baseline="-25000" dirty="0">
                <a:latin typeface="Candara"/>
                <a:cs typeface="Candara"/>
              </a:rPr>
              <a:t>c</a:t>
            </a:r>
            <a:r>
              <a:rPr lang="fr-CA" sz="1600" dirty="0">
                <a:latin typeface="Candara"/>
                <a:cs typeface="Candara"/>
              </a:rPr>
              <a:t> </a:t>
            </a:r>
            <a:endParaRPr lang="fr-CA" sz="1600" dirty="0" smtClean="0">
              <a:latin typeface="Candara"/>
              <a:cs typeface="Candara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171" y="4025238"/>
            <a:ext cx="2881106" cy="217324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422" y="1325146"/>
            <a:ext cx="2986936" cy="2457337"/>
          </a:xfrm>
          <a:prstGeom prst="rect">
            <a:avLst/>
          </a:prstGeom>
        </p:spPr>
      </p:pic>
      <p:grpSp>
        <p:nvGrpSpPr>
          <p:cNvPr id="25" name="Grouper 24"/>
          <p:cNvGrpSpPr/>
          <p:nvPr/>
        </p:nvGrpSpPr>
        <p:grpSpPr>
          <a:xfrm>
            <a:off x="2908300" y="1384301"/>
            <a:ext cx="2764367" cy="2139472"/>
            <a:chOff x="2908300" y="1384301"/>
            <a:chExt cx="2764367" cy="2139472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8300" y="1384301"/>
              <a:ext cx="2764367" cy="2139472"/>
            </a:xfrm>
            <a:prstGeom prst="rect">
              <a:avLst/>
            </a:prstGeom>
          </p:spPr>
        </p:pic>
        <p:cxnSp>
          <p:nvCxnSpPr>
            <p:cNvPr id="14" name="Connecteur droit 13"/>
            <p:cNvCxnSpPr/>
            <p:nvPr/>
          </p:nvCxnSpPr>
          <p:spPr>
            <a:xfrm flipV="1">
              <a:off x="3534832" y="1528232"/>
              <a:ext cx="1402292" cy="1593850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 flipV="1">
              <a:off x="3492500" y="1701799"/>
              <a:ext cx="2009774" cy="139701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>
              <a:off x="3495254" y="1843616"/>
              <a:ext cx="2032424" cy="1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4675168" y="2624666"/>
              <a:ext cx="5450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Hall</a:t>
              </a:r>
              <a:endParaRPr lang="fr-FR" dirty="0"/>
            </a:p>
          </p:txBody>
        </p:sp>
      </p:grpSp>
      <p:pic>
        <p:nvPicPr>
          <p:cNvPr id="15" name="Picture 11" descr="Taillefer-Fig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t="67029" r="7272" b="8791"/>
          <a:stretch/>
        </p:blipFill>
        <p:spPr bwMode="auto">
          <a:xfrm>
            <a:off x="3534832" y="3782484"/>
            <a:ext cx="1992846" cy="81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3500763" y="4752570"/>
            <a:ext cx="204414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600" dirty="0" smtClean="0">
                <a:solidFill>
                  <a:srgbClr val="0000FF"/>
                </a:solidFill>
              </a:rPr>
              <a:t>Dagan </a:t>
            </a:r>
            <a:r>
              <a:rPr lang="en-US" sz="1600" i="1" dirty="0" smtClean="0">
                <a:solidFill>
                  <a:srgbClr val="0000FF"/>
                </a:solidFill>
              </a:rPr>
              <a:t>et </a:t>
            </a:r>
            <a:r>
              <a:rPr lang="en-US" sz="1600" i="1" dirty="0" smtClean="0">
                <a:solidFill>
                  <a:srgbClr val="0000FF"/>
                </a:solidFill>
              </a:rPr>
              <a:t>al., </a:t>
            </a:r>
            <a:r>
              <a:rPr lang="en-US" sz="1600" dirty="0" smtClean="0">
                <a:solidFill>
                  <a:srgbClr val="0000FF"/>
                </a:solidFill>
              </a:rPr>
              <a:t>PRL 2004</a:t>
            </a:r>
            <a:endParaRPr lang="en-CA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174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fr-FR" sz="2800" dirty="0" smtClean="0">
                <a:latin typeface="Candara"/>
                <a:cs typeface="Candara"/>
              </a:rPr>
              <a:t>     </a:t>
            </a:r>
            <a:r>
              <a:rPr lang="fr-FR" sz="2800" dirty="0" err="1" smtClean="0">
                <a:latin typeface="Candara"/>
                <a:cs typeface="Candara"/>
              </a:rPr>
              <a:t>Iron-based</a:t>
            </a:r>
            <a:r>
              <a:rPr lang="fr-FR" sz="2800" dirty="0" smtClean="0">
                <a:latin typeface="Candara"/>
                <a:cs typeface="Candara"/>
              </a:rPr>
              <a:t> </a:t>
            </a:r>
            <a:r>
              <a:rPr lang="fr-FR" sz="2800" dirty="0" err="1" smtClean="0">
                <a:latin typeface="Candara"/>
                <a:cs typeface="Candara"/>
              </a:rPr>
              <a:t>superconductors</a:t>
            </a:r>
            <a:r>
              <a:rPr lang="fr-FR" sz="2800" dirty="0" smtClean="0">
                <a:latin typeface="Candara"/>
                <a:cs typeface="Candara"/>
              </a:rPr>
              <a:t>					</a:t>
            </a:r>
            <a:r>
              <a:rPr lang="fr-FR" sz="2800" dirty="0" smtClean="0">
                <a:solidFill>
                  <a:srgbClr val="7F7F7F"/>
                </a:solidFill>
                <a:latin typeface="Candara"/>
                <a:cs typeface="Candara"/>
              </a:rPr>
              <a:t>BaFe</a:t>
            </a:r>
            <a:r>
              <a:rPr lang="fr-FR" sz="2800" baseline="-25000" dirty="0" smtClean="0">
                <a:solidFill>
                  <a:srgbClr val="7F7F7F"/>
                </a:solidFill>
                <a:latin typeface="Candara"/>
                <a:cs typeface="Candara"/>
              </a:rPr>
              <a:t>2</a:t>
            </a:r>
            <a:r>
              <a:rPr lang="fr-FR" sz="2800" dirty="0" smtClean="0">
                <a:solidFill>
                  <a:srgbClr val="7F7F7F"/>
                </a:solidFill>
                <a:latin typeface="Candara"/>
                <a:cs typeface="Candara"/>
              </a:rPr>
              <a:t>As</a:t>
            </a:r>
            <a:r>
              <a:rPr lang="fr-FR" sz="2800" baseline="-25000" dirty="0" smtClean="0">
                <a:solidFill>
                  <a:srgbClr val="7F7F7F"/>
                </a:solidFill>
                <a:latin typeface="Candara"/>
                <a:cs typeface="Candara"/>
              </a:rPr>
              <a:t>2</a:t>
            </a:r>
            <a:endParaRPr lang="fr-FR" sz="2800" baseline="-25000" dirty="0">
              <a:solidFill>
                <a:srgbClr val="7F7F7F"/>
              </a:solidFill>
              <a:latin typeface="Candara"/>
              <a:cs typeface="Candar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41810" y="3861076"/>
            <a:ext cx="3480440" cy="2662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ndara"/>
                <a:cs typeface="Candara"/>
              </a:rPr>
              <a:t> </a:t>
            </a:r>
            <a:endParaRPr lang="fr-CA" i="1" dirty="0">
              <a:latin typeface="Candara"/>
              <a:cs typeface="Candara"/>
            </a:endParaRPr>
          </a:p>
          <a:p>
            <a:pPr lvl="0">
              <a:spcAft>
                <a:spcPts val="1200"/>
              </a:spcAft>
            </a:pPr>
            <a:r>
              <a:rPr lang="en-US" b="1" dirty="0" smtClean="0">
                <a:latin typeface="Candara"/>
                <a:cs typeface="Candara"/>
              </a:rPr>
              <a:t>QCP for SDW order</a:t>
            </a:r>
            <a:endParaRPr lang="fr-CA" b="1" i="1" dirty="0"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en-CA" sz="1600" dirty="0" smtClean="0">
                <a:latin typeface="Candara"/>
                <a:cs typeface="Candara"/>
              </a:rPr>
              <a:t>Quantum critical point (QCP)</a:t>
            </a:r>
            <a:endParaRPr lang="fr-CA" sz="1600" dirty="0"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smtClean="0">
                <a:latin typeface="Candara"/>
                <a:cs typeface="Candara"/>
              </a:rPr>
              <a:t>Spin-</a:t>
            </a:r>
            <a:r>
              <a:rPr lang="fr-CA" sz="1600" dirty="0" err="1" smtClean="0">
                <a:latin typeface="Candara"/>
                <a:cs typeface="Candara"/>
              </a:rPr>
              <a:t>density</a:t>
            </a:r>
            <a:r>
              <a:rPr lang="fr-CA" sz="1600" dirty="0" smtClean="0">
                <a:latin typeface="Candara"/>
                <a:cs typeface="Candara"/>
              </a:rPr>
              <a:t>-</a:t>
            </a:r>
            <a:r>
              <a:rPr lang="fr-CA" sz="1600" dirty="0" err="1" smtClean="0">
                <a:latin typeface="Candara"/>
                <a:cs typeface="Candara"/>
              </a:rPr>
              <a:t>wave</a:t>
            </a:r>
            <a:r>
              <a:rPr lang="fr-CA" sz="1600" dirty="0" smtClean="0">
                <a:latin typeface="Candara"/>
                <a:cs typeface="Candara"/>
              </a:rPr>
              <a:t> (SDW) </a:t>
            </a:r>
            <a:r>
              <a:rPr lang="fr-CA" sz="1600" dirty="0" err="1" smtClean="0">
                <a:latin typeface="Candara"/>
                <a:cs typeface="Candara"/>
              </a:rPr>
              <a:t>order</a:t>
            </a:r>
            <a:endParaRPr lang="fr-CA" sz="1600" dirty="0">
              <a:latin typeface="Candara"/>
              <a:cs typeface="Candara"/>
            </a:endParaRP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smtClean="0">
                <a:latin typeface="Candara"/>
                <a:cs typeface="Candara"/>
              </a:rPr>
              <a:t>Fermi-surface reconstruction (FSR)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fr-CA" sz="1600" dirty="0" err="1">
                <a:latin typeface="Candara"/>
                <a:cs typeface="Candara"/>
              </a:rPr>
              <a:t>Linear-</a:t>
            </a:r>
            <a:r>
              <a:rPr lang="fr-CA" sz="1600" i="1" dirty="0" err="1">
                <a:latin typeface="Candara"/>
                <a:cs typeface="Candara"/>
              </a:rPr>
              <a:t>T</a:t>
            </a:r>
            <a:r>
              <a:rPr lang="fr-CA" sz="1600" dirty="0">
                <a:latin typeface="Candara"/>
                <a:cs typeface="Candara"/>
              </a:rPr>
              <a:t> </a:t>
            </a:r>
            <a:r>
              <a:rPr lang="fr-CA" sz="1600" dirty="0" err="1">
                <a:latin typeface="Candara"/>
                <a:cs typeface="Candara"/>
              </a:rPr>
              <a:t>resistivity</a:t>
            </a:r>
            <a:r>
              <a:rPr lang="fr-CA" sz="1600" dirty="0">
                <a:latin typeface="Candara"/>
                <a:cs typeface="Candara"/>
              </a:rPr>
              <a:t> (</a:t>
            </a:r>
            <a:r>
              <a:rPr lang="fr-CA" sz="1600" i="1" dirty="0">
                <a:latin typeface="Candara"/>
                <a:cs typeface="Candara"/>
              </a:rPr>
              <a:t>A</a:t>
            </a:r>
            <a:r>
              <a:rPr lang="fr-CA" sz="1600" dirty="0">
                <a:latin typeface="Candara"/>
                <a:cs typeface="Candara"/>
              </a:rPr>
              <a:t>)</a:t>
            </a: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i="1" dirty="0" smtClean="0">
                <a:latin typeface="Candara"/>
                <a:cs typeface="Candara"/>
              </a:rPr>
              <a:t>T</a:t>
            </a:r>
            <a:r>
              <a:rPr lang="fr-CA" sz="1600" baseline="-25000" dirty="0" smtClean="0">
                <a:latin typeface="Candara"/>
                <a:cs typeface="Candara"/>
              </a:rPr>
              <a:t>c</a:t>
            </a:r>
            <a:r>
              <a:rPr lang="fr-CA" sz="1600" dirty="0" smtClean="0">
                <a:latin typeface="Candara"/>
                <a:cs typeface="Candara"/>
              </a:rPr>
              <a:t> </a:t>
            </a:r>
            <a:r>
              <a:rPr lang="fr-CA" sz="1600" dirty="0" err="1" smtClean="0">
                <a:latin typeface="Candara"/>
                <a:cs typeface="Candara"/>
              </a:rPr>
              <a:t>dome</a:t>
            </a:r>
            <a:r>
              <a:rPr lang="fr-CA" sz="1600" dirty="0" smtClean="0">
                <a:latin typeface="Candara"/>
                <a:cs typeface="Candara"/>
              </a:rPr>
              <a:t> </a:t>
            </a:r>
          </a:p>
          <a:p>
            <a:pPr marL="285750" lvl="0" indent="-285750">
              <a:spcAft>
                <a:spcPts val="600"/>
              </a:spcAft>
              <a:buFont typeface="Arial"/>
              <a:buChar char="•"/>
            </a:pPr>
            <a:r>
              <a:rPr lang="fr-CA" sz="1600" i="1" dirty="0" smtClean="0">
                <a:latin typeface="Candara"/>
                <a:cs typeface="Candara"/>
              </a:rPr>
              <a:t>A</a:t>
            </a:r>
            <a:r>
              <a:rPr lang="fr-CA" sz="1600" dirty="0" smtClean="0">
                <a:latin typeface="Candara"/>
                <a:cs typeface="Candara"/>
              </a:rPr>
              <a:t> ~ </a:t>
            </a:r>
            <a:r>
              <a:rPr lang="fr-CA" sz="1600" i="1" dirty="0">
                <a:latin typeface="Candara"/>
                <a:cs typeface="Candara"/>
              </a:rPr>
              <a:t>T</a:t>
            </a:r>
            <a:r>
              <a:rPr lang="fr-CA" sz="1600" baseline="-25000" dirty="0">
                <a:latin typeface="Candara"/>
                <a:cs typeface="Candara"/>
              </a:rPr>
              <a:t>c</a:t>
            </a:r>
            <a:r>
              <a:rPr lang="fr-CA" sz="1600" dirty="0">
                <a:latin typeface="Candara"/>
                <a:cs typeface="Candara"/>
              </a:rPr>
              <a:t> </a:t>
            </a:r>
            <a:endParaRPr lang="fr-CA" sz="1600" dirty="0" smtClean="0">
              <a:latin typeface="Candara"/>
              <a:cs typeface="Candara"/>
            </a:endParaRPr>
          </a:p>
        </p:txBody>
      </p:sp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10" y="1320275"/>
            <a:ext cx="2718329" cy="2540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/>
          <a:srcRect l="64699"/>
          <a:stretch/>
        </p:blipFill>
        <p:spPr>
          <a:xfrm>
            <a:off x="5079999" y="1196752"/>
            <a:ext cx="3227917" cy="3272069"/>
          </a:xfrm>
          <a:prstGeom prst="rect">
            <a:avLst/>
          </a:prstGeom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4840488" y="6292862"/>
            <a:ext cx="346742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400" dirty="0" err="1" smtClean="0">
                <a:solidFill>
                  <a:srgbClr val="0000FF"/>
                </a:solidFill>
              </a:rPr>
              <a:t>Doiron-Leyraud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i="1" dirty="0" smtClean="0">
                <a:solidFill>
                  <a:srgbClr val="0000FF"/>
                </a:solidFill>
              </a:rPr>
              <a:t>et al., </a:t>
            </a:r>
            <a:r>
              <a:rPr lang="en-US" sz="1400" dirty="0" smtClean="0">
                <a:solidFill>
                  <a:srgbClr val="0000FF"/>
                </a:solidFill>
              </a:rPr>
              <a:t>PRB </a:t>
            </a:r>
            <a:r>
              <a:rPr lang="en-US" sz="1400" b="1" dirty="0" smtClean="0">
                <a:solidFill>
                  <a:srgbClr val="0000FF"/>
                </a:solidFill>
              </a:rPr>
              <a:t>80</a:t>
            </a:r>
            <a:r>
              <a:rPr lang="en-US" sz="1400" dirty="0" smtClean="0">
                <a:solidFill>
                  <a:srgbClr val="0000FF"/>
                </a:solidFill>
              </a:rPr>
              <a:t>, 214531 (2009)</a:t>
            </a:r>
            <a:endParaRPr lang="en-CA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206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16863</TotalTime>
  <Words>913</Words>
  <Application>Microsoft Macintosh PowerPoint</Application>
  <PresentationFormat>Présentation à l'écran (4:3)</PresentationFormat>
  <Paragraphs>323</Paragraphs>
  <Slides>35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36" baseType="lpstr">
      <vt:lpstr>Thème Office</vt:lpstr>
      <vt:lpstr>QCP for stripe order : An organizing principle of cuprates</vt:lpstr>
      <vt:lpstr>     Collaborators</vt:lpstr>
      <vt:lpstr>     Cuprate superconductors       </vt:lpstr>
      <vt:lpstr>     Organizing principle         </vt:lpstr>
      <vt:lpstr>     The Archetype         (TMTSF)2PF6</vt:lpstr>
      <vt:lpstr>     The Archetype         (TMTSF)2PF6</vt:lpstr>
      <vt:lpstr>     QCP principle : examples     </vt:lpstr>
      <vt:lpstr>     Electron-doped cuprates      PCCO  &amp;  LCCO</vt:lpstr>
      <vt:lpstr>     Iron-based superconductors     BaFe2As2</vt:lpstr>
      <vt:lpstr>     Iron-based superconductors     BaFe2As2</vt:lpstr>
      <vt:lpstr>     Iron-based superconductors     BaFe2As2</vt:lpstr>
      <vt:lpstr>     Iron-based superconductors     BaFe2As2</vt:lpstr>
      <vt:lpstr>     Iron-based superconductors     QCP principle</vt:lpstr>
      <vt:lpstr>     Hole-doped cuprate        Nd-LSCO</vt:lpstr>
      <vt:lpstr>     QCP principle     </vt:lpstr>
      <vt:lpstr>     Hole-doped cuprates        </vt:lpstr>
      <vt:lpstr>     Pnictides          QCP principle</vt:lpstr>
      <vt:lpstr>     Hole-doped cuprates      QCP principle</vt:lpstr>
      <vt:lpstr>     Hole-doped cuprates       QCP &amp; FSR  </vt:lpstr>
      <vt:lpstr>     Hole-doped cuprates       QCP &amp; FSR  </vt:lpstr>
      <vt:lpstr>     Hole-doped cuprates      QCP principle</vt:lpstr>
      <vt:lpstr>     Hole-doped cuprates       Stripe order </vt:lpstr>
      <vt:lpstr>     Hole-doped cuprates      QCP principle</vt:lpstr>
      <vt:lpstr>     Hole-doped cuprates      Pseudogap phase </vt:lpstr>
      <vt:lpstr>     Hole-doped cuprates      Pseudogap phase </vt:lpstr>
      <vt:lpstr>     Hole-doped cuprates      QCP principle</vt:lpstr>
      <vt:lpstr>     Hole-doped cuprates      Linear-T resistivity </vt:lpstr>
      <vt:lpstr>     Hole-doped cuprates      QCP principle</vt:lpstr>
      <vt:lpstr>     Hole-doped cuprates      Linear-T resistivity </vt:lpstr>
      <vt:lpstr>     Hole-doped cuprates      QCP principle</vt:lpstr>
      <vt:lpstr>     Hole-doped cuprates      Tc suppression </vt:lpstr>
      <vt:lpstr>     Hole-doped cuprates      QCP principle</vt:lpstr>
      <vt:lpstr>     Hole-doped cuprates        Summary</vt:lpstr>
      <vt:lpstr>     The QCP principle  – a universal scenario ?   </vt:lpstr>
      <vt:lpstr>     Thank you.</vt:lpstr>
    </vt:vector>
  </TitlesOfParts>
  <Manager/>
  <Company>Université de Sherbrooke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Foreign members</dc:title>
  <dc:subject/>
  <dc:creator>Louis Taillefer</dc:creator>
  <cp:keywords/>
  <dc:description/>
  <cp:lastModifiedBy>Louis Taillefer</cp:lastModifiedBy>
  <cp:revision>170</cp:revision>
  <dcterms:created xsi:type="dcterms:W3CDTF">2012-05-04T18:03:48Z</dcterms:created>
  <dcterms:modified xsi:type="dcterms:W3CDTF">2012-05-28T14:30:43Z</dcterms:modified>
  <cp:category/>
</cp:coreProperties>
</file>