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7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1" Type="http://schemas.openxmlformats.org/officeDocument/2006/relationships/image" Target="../media/image35.emf"/><Relationship Id="rId2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1" Type="http://schemas.openxmlformats.org/officeDocument/2006/relationships/image" Target="../media/image35.emf"/><Relationship Id="rId2" Type="http://schemas.openxmlformats.org/officeDocument/2006/relationships/image" Target="../media/image3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Relationship Id="rId2" Type="http://schemas.openxmlformats.org/officeDocument/2006/relationships/image" Target="../media/image56.emf"/><Relationship Id="rId3" Type="http://schemas.openxmlformats.org/officeDocument/2006/relationships/image" Target="../media/image5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85DF0-3B27-174A-B96F-3C770CFD6C37}" type="datetimeFigureOut">
              <a:rPr lang="en-US" smtClean="0"/>
              <a:t>7/06/12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EF5CB-914F-3B4C-8365-3FA2C718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4B4A6-BE11-0A4C-9FB5-1493FA245D0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EFE6-6C6D-844A-A0D3-CB5DF7A3830C}" type="datetimeFigureOut">
              <a:rPr lang="en-US" smtClean="0"/>
              <a:t>7/06/12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66AF-EDE2-FA41-B091-DDDA98506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6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EFE6-6C6D-844A-A0D3-CB5DF7A3830C}" type="datetimeFigureOut">
              <a:rPr lang="en-US" smtClean="0"/>
              <a:t>7/06/12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66AF-EDE2-FA41-B091-DDDA98506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62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EFE6-6C6D-844A-A0D3-CB5DF7A3830C}" type="datetimeFigureOut">
              <a:rPr lang="en-US" smtClean="0"/>
              <a:t>7/06/12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66AF-EDE2-FA41-B091-DDDA98506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41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EFE6-6C6D-844A-A0D3-CB5DF7A3830C}" type="datetimeFigureOut">
              <a:rPr lang="en-US" smtClean="0"/>
              <a:t>7/06/12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66AF-EDE2-FA41-B091-DDDA98506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5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EFE6-6C6D-844A-A0D3-CB5DF7A3830C}" type="datetimeFigureOut">
              <a:rPr lang="en-US" smtClean="0"/>
              <a:t>7/06/12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66AF-EDE2-FA41-B091-DDDA98506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5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EFE6-6C6D-844A-A0D3-CB5DF7A3830C}" type="datetimeFigureOut">
              <a:rPr lang="en-US" smtClean="0"/>
              <a:t>7/06/12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66AF-EDE2-FA41-B091-DDDA98506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1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EFE6-6C6D-844A-A0D3-CB5DF7A3830C}" type="datetimeFigureOut">
              <a:rPr lang="en-US" smtClean="0"/>
              <a:t>7/06/12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66AF-EDE2-FA41-B091-DDDA98506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EFE6-6C6D-844A-A0D3-CB5DF7A3830C}" type="datetimeFigureOut">
              <a:rPr lang="en-US" smtClean="0"/>
              <a:t>7/06/12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66AF-EDE2-FA41-B091-DDDA98506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EFE6-6C6D-844A-A0D3-CB5DF7A3830C}" type="datetimeFigureOut">
              <a:rPr lang="en-US" smtClean="0"/>
              <a:t>7/06/12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66AF-EDE2-FA41-B091-DDDA98506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95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EFE6-6C6D-844A-A0D3-CB5DF7A3830C}" type="datetimeFigureOut">
              <a:rPr lang="en-US" smtClean="0"/>
              <a:t>7/06/12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66AF-EDE2-FA41-B091-DDDA98506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0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EFE6-6C6D-844A-A0D3-CB5DF7A3830C}" type="datetimeFigureOut">
              <a:rPr lang="en-US" smtClean="0"/>
              <a:t>7/06/12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66AF-EDE2-FA41-B091-DDDA98506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8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6EFE6-6C6D-844A-A0D3-CB5DF7A3830C}" type="datetimeFigureOut">
              <a:rPr lang="en-US" smtClean="0"/>
              <a:t>7/06/12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766AF-EDE2-FA41-B091-DDDA98506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6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3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34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35.e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36.emf"/><Relationship Id="rId10" Type="http://schemas.openxmlformats.org/officeDocument/2006/relationships/oleObject" Target="../embeddings/oleObject7.bin"/><Relationship Id="rId11" Type="http://schemas.openxmlformats.org/officeDocument/2006/relationships/image" Target="../media/image3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34.emf"/><Relationship Id="rId7" Type="http://schemas.openxmlformats.org/officeDocument/2006/relationships/image" Target="../media/image33.png"/><Relationship Id="rId8" Type="http://schemas.openxmlformats.org/officeDocument/2006/relationships/oleObject" Target="../embeddings/oleObject10.bin"/><Relationship Id="rId9" Type="http://schemas.openxmlformats.org/officeDocument/2006/relationships/image" Target="../media/image36.emf"/><Relationship Id="rId10" Type="http://schemas.openxmlformats.org/officeDocument/2006/relationships/oleObject" Target="../embeddings/oleObject11.bin"/><Relationship Id="rId11" Type="http://schemas.openxmlformats.org/officeDocument/2006/relationships/image" Target="../media/image3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35.emf"/><Relationship Id="rId5" Type="http://schemas.openxmlformats.org/officeDocument/2006/relationships/image" Target="../media/image33.png"/><Relationship Id="rId6" Type="http://schemas.openxmlformats.org/officeDocument/2006/relationships/oleObject" Target="../embeddings/oleObject13.bin"/><Relationship Id="rId7" Type="http://schemas.openxmlformats.org/officeDocument/2006/relationships/image" Target="../media/image34.e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36.emf"/><Relationship Id="rId10" Type="http://schemas.openxmlformats.org/officeDocument/2006/relationships/oleObject" Target="../embeddings/oleObject15.bin"/><Relationship Id="rId11" Type="http://schemas.openxmlformats.org/officeDocument/2006/relationships/image" Target="../media/image3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3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4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Relationship Id="rId3" Type="http://schemas.openxmlformats.org/officeDocument/2006/relationships/image" Target="../media/image4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3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emf"/><Relationship Id="rId3" Type="http://schemas.openxmlformats.org/officeDocument/2006/relationships/image" Target="../media/image53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oleObject" Target="../embeddings/oleObject20.bin"/><Relationship Id="rId5" Type="http://schemas.openxmlformats.org/officeDocument/2006/relationships/image" Target="../media/image55.e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56.emf"/><Relationship Id="rId8" Type="http://schemas.openxmlformats.org/officeDocument/2006/relationships/oleObject" Target="../embeddings/oleObject22.bin"/><Relationship Id="rId9" Type="http://schemas.openxmlformats.org/officeDocument/2006/relationships/image" Target="../media/image57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about 2D?</a:t>
            </a:r>
          </a:p>
          <a:p>
            <a:pPr lvl="1"/>
            <a:r>
              <a:rPr lang="en-US" dirty="0" smtClean="0"/>
              <a:t>Area laws for MPS, PEPS, trees, MERA, etc…</a:t>
            </a:r>
            <a:endParaRPr lang="en-US" dirty="0"/>
          </a:p>
          <a:p>
            <a:pPr lvl="1"/>
            <a:r>
              <a:rPr lang="en-US" dirty="0" smtClean="0"/>
              <a:t>MERA in 2D, fermions</a:t>
            </a:r>
            <a:endParaRPr lang="en-US" dirty="0"/>
          </a:p>
          <a:p>
            <a:r>
              <a:rPr lang="en-US" dirty="0" smtClean="0"/>
              <a:t>Some current directions</a:t>
            </a:r>
          </a:p>
          <a:p>
            <a:pPr lvl="1"/>
            <a:r>
              <a:rPr lang="en-US" dirty="0" smtClean="0"/>
              <a:t>Free fermions and violations of the area law</a:t>
            </a:r>
          </a:p>
          <a:p>
            <a:pPr lvl="1"/>
            <a:r>
              <a:rPr lang="en-US" dirty="0" smtClean="0"/>
              <a:t>Monte Carlo with tensor networks</a:t>
            </a:r>
          </a:p>
          <a:p>
            <a:pPr lvl="1"/>
            <a:r>
              <a:rPr lang="en-US" dirty="0" smtClean="0"/>
              <a:t>Time evolution, etc…</a:t>
            </a:r>
          </a:p>
        </p:txBody>
      </p:sp>
    </p:spTree>
    <p:extLst>
      <p:ext uri="{BB962C8B-B14F-4D97-AF65-F5344CB8AC3E}">
        <p14:creationId xmlns:p14="http://schemas.microsoft.com/office/powerpoint/2010/main" val="4131444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Scale-invariant 2D 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One can still represent scale-invariance with 2D MERA with correlations that decay </a:t>
            </a:r>
            <a:r>
              <a:rPr lang="en-US" dirty="0" err="1" smtClean="0"/>
              <a:t>polynomially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Similarly, PEPS states can have this property too.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700" y="3149600"/>
            <a:ext cx="45339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93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Fermions in 2D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13" y="1600200"/>
            <a:ext cx="8229600" cy="5048624"/>
          </a:xfrm>
        </p:spPr>
        <p:txBody>
          <a:bodyPr/>
          <a:lstStyle/>
          <a:p>
            <a:r>
              <a:rPr lang="en-US" dirty="0" smtClean="0"/>
              <a:t>Fermi liquid have logarithmic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violation </a:t>
            </a:r>
            <a:r>
              <a:rPr lang="en-US" dirty="0" smtClean="0"/>
              <a:t>of the area law, so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will </a:t>
            </a:r>
            <a:r>
              <a:rPr lang="en-US" dirty="0" smtClean="0"/>
              <a:t>not work </a:t>
            </a:r>
            <a:r>
              <a:rPr lang="en-US" dirty="0" smtClean="0"/>
              <a:t>as well for these.</a:t>
            </a:r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 err="1"/>
              <a:t>f</a:t>
            </a:r>
            <a:r>
              <a:rPr lang="en-US" dirty="0" err="1" smtClean="0"/>
              <a:t>ermionic</a:t>
            </a:r>
            <a:r>
              <a:rPr lang="en-US" dirty="0" smtClean="0"/>
              <a:t> systems can be </a:t>
            </a:r>
            <a:r>
              <a:rPr lang="en-US" dirty="0" smtClean="0"/>
              <a:t>in</a:t>
            </a:r>
            <a:br>
              <a:rPr lang="en-US" dirty="0" smtClean="0"/>
            </a:br>
            <a:r>
              <a:rPr lang="en-US" dirty="0" smtClean="0"/>
              <a:t>less </a:t>
            </a:r>
            <a:r>
              <a:rPr lang="en-US" dirty="0" smtClean="0"/>
              <a:t>entangled phases (e.g. Mott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insulator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).</a:t>
            </a:r>
          </a:p>
          <a:p>
            <a:r>
              <a:rPr lang="en-US" dirty="0" smtClean="0"/>
              <a:t>However, terms in the Hamiltonian anti-commute. Need to keep track of some artificial ordering of the sites for bookkeeping.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978249" y="1756207"/>
            <a:ext cx="3037253" cy="2069598"/>
            <a:chOff x="5649547" y="1786089"/>
            <a:chExt cx="3037253" cy="2069598"/>
          </a:xfrm>
        </p:grpSpPr>
        <p:pic>
          <p:nvPicPr>
            <p:cNvPr id="5" name="Picture 4" descr="fermi level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015" y="1840793"/>
              <a:ext cx="2467785" cy="1534842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6121345" y="3428170"/>
              <a:ext cx="234217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6121345" y="1786089"/>
              <a:ext cx="0" cy="16420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847004" y="2241844"/>
              <a:ext cx="1215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Fermi level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95233" y="3486355"/>
              <a:ext cx="1307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Momentum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49547" y="2175937"/>
              <a:ext cx="461665" cy="734787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dirty="0" smtClean="0"/>
                <a:t>Energy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5167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278"/>
            <a:ext cx="8229600" cy="1143000"/>
          </a:xfrm>
        </p:spPr>
        <p:txBody>
          <a:bodyPr/>
          <a:lstStyle/>
          <a:p>
            <a:r>
              <a:rPr lang="en-US" dirty="0" smtClean="0"/>
              <a:t>Flattened tensor network</a:t>
            </a:r>
            <a:endParaRPr lang="en-US" dirty="0"/>
          </a:p>
        </p:txBody>
      </p:sp>
      <p:pic>
        <p:nvPicPr>
          <p:cNvPr id="4" name="Picture 3" descr="Screen Shot 2012-06-07 at 9.17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99" y="1046306"/>
            <a:ext cx="5245774" cy="56719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4627" y="1246930"/>
            <a:ext cx="288217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Basically re-</a:t>
            </a:r>
            <a:r>
              <a:rPr lang="en-US" sz="2400" dirty="0" err="1" smtClean="0"/>
              <a:t>ording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 sites. Will get</a:t>
            </a:r>
            <a:br>
              <a:rPr lang="en-US" sz="2400" dirty="0" smtClean="0"/>
            </a:br>
            <a:r>
              <a:rPr lang="en-US" sz="2400" dirty="0" smtClean="0"/>
              <a:t>minus signs for</a:t>
            </a:r>
            <a:br>
              <a:rPr lang="en-US" sz="2400" dirty="0" smtClean="0"/>
            </a:br>
            <a:r>
              <a:rPr lang="en-US" sz="2400" dirty="0" smtClean="0"/>
              <a:t>every fermion that</a:t>
            </a:r>
            <a:br>
              <a:rPr lang="en-US" sz="2400" dirty="0" smtClean="0"/>
            </a:br>
            <a:r>
              <a:rPr lang="en-US" sz="2400" dirty="0" smtClean="0"/>
              <a:t>is moved past </a:t>
            </a:r>
            <a:br>
              <a:rPr lang="en-US" sz="2400" dirty="0" smtClean="0"/>
            </a:br>
            <a:r>
              <a:rPr lang="en-US" sz="2400" dirty="0" smtClean="0"/>
              <a:t>another.</a:t>
            </a:r>
          </a:p>
          <a:p>
            <a:endParaRPr lang="en-US" sz="2400" dirty="0"/>
          </a:p>
          <a:p>
            <a:r>
              <a:rPr lang="en-US" sz="2400" dirty="0" smtClean="0"/>
              <a:t>Minus sign when an odd number of fermions are moved past an odd number of fermions: keep track of parity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75056" y="6241684"/>
            <a:ext cx="3068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Corboz</a:t>
            </a:r>
            <a:r>
              <a:rPr lang="en-US" dirty="0" smtClean="0"/>
              <a:t> &amp; Vidal</a:t>
            </a:r>
          </a:p>
          <a:p>
            <a:r>
              <a:rPr lang="en-US" dirty="0" smtClean="0"/>
              <a:t>Phys</a:t>
            </a:r>
            <a:r>
              <a:rPr lang="en-US" dirty="0"/>
              <a:t>. Rev. B </a:t>
            </a:r>
            <a:r>
              <a:rPr lang="en-US" b="1" dirty="0"/>
              <a:t>80</a:t>
            </a:r>
            <a:r>
              <a:rPr lang="en-US" dirty="0"/>
              <a:t>, 165129 (2009)</a:t>
            </a:r>
          </a:p>
        </p:txBody>
      </p:sp>
    </p:spTree>
    <p:extLst>
      <p:ext uri="{BB962C8B-B14F-4D97-AF65-F5344CB8AC3E}">
        <p14:creationId xmlns:p14="http://schemas.microsoft.com/office/powerpoint/2010/main" val="2423910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6-07 at 9.21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500" y="3851579"/>
            <a:ext cx="4701540" cy="2382972"/>
          </a:xfrm>
          <a:prstGeom prst="rect">
            <a:avLst/>
          </a:prstGeom>
        </p:spPr>
      </p:pic>
      <p:pic>
        <p:nvPicPr>
          <p:cNvPr id="5" name="Picture 4" descr="Screen Shot 2012-06-07 at 9.19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73" y="473306"/>
            <a:ext cx="6934200" cy="28148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75056" y="6241684"/>
            <a:ext cx="3068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Corboz</a:t>
            </a:r>
            <a:r>
              <a:rPr lang="en-US" dirty="0" smtClean="0"/>
              <a:t> &amp; Vidal</a:t>
            </a:r>
          </a:p>
          <a:p>
            <a:r>
              <a:rPr lang="en-US" dirty="0" smtClean="0"/>
              <a:t>Phys</a:t>
            </a:r>
            <a:r>
              <a:rPr lang="en-US" dirty="0"/>
              <a:t>. Rev. B </a:t>
            </a:r>
            <a:r>
              <a:rPr lang="en-US" b="1" dirty="0"/>
              <a:t>80</a:t>
            </a:r>
            <a:r>
              <a:rPr lang="en-US" dirty="0"/>
              <a:t>, 165129 (2009)</a:t>
            </a:r>
          </a:p>
        </p:txBody>
      </p:sp>
    </p:spTree>
    <p:extLst>
      <p:ext uri="{BB962C8B-B14F-4D97-AF65-F5344CB8AC3E}">
        <p14:creationId xmlns:p14="http://schemas.microsoft.com/office/powerpoint/2010/main" val="3700159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OK, what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algorithms that in principle work in 2D. Some results have been published.</a:t>
            </a:r>
          </a:p>
          <a:p>
            <a:r>
              <a:rPr lang="en-US" dirty="0" smtClean="0"/>
              <a:t>Difficulty: scaling of computation cost </a:t>
            </a:r>
            <a:r>
              <a:rPr lang="en-US" dirty="0" smtClean="0"/>
              <a:t>was </a:t>
            </a:r>
            <a:r>
              <a:rPr lang="en-US" dirty="0" smtClean="0"/>
              <a:t>horrendous</a:t>
            </a:r>
          </a:p>
          <a:p>
            <a:pPr lvl="1"/>
            <a:r>
              <a:rPr lang="en-US" dirty="0" smtClean="0"/>
              <a:t>First 2D MERA of </a:t>
            </a:r>
            <a:r>
              <a:rPr lang="en-US" dirty="0" err="1" smtClean="0"/>
              <a:t>Evenbly</a:t>
            </a:r>
            <a:r>
              <a:rPr lang="en-US" dirty="0" smtClean="0"/>
              <a:t>/Vidal:</a:t>
            </a:r>
          </a:p>
          <a:p>
            <a:pPr lvl="1"/>
            <a:r>
              <a:rPr lang="en-US" dirty="0" err="1" smtClean="0"/>
              <a:t>Evenbly</a:t>
            </a:r>
            <a:r>
              <a:rPr lang="en-US" dirty="0" smtClean="0"/>
              <a:t>/Vidal’s </a:t>
            </a:r>
            <a:r>
              <a:rPr lang="en-US" dirty="0" smtClean="0"/>
              <a:t>refined 2D </a:t>
            </a:r>
            <a:r>
              <a:rPr lang="en-US" dirty="0" smtClean="0"/>
              <a:t>MERA:</a:t>
            </a:r>
          </a:p>
          <a:p>
            <a:pPr lvl="1"/>
            <a:r>
              <a:rPr lang="en-US" dirty="0" err="1" smtClean="0"/>
              <a:t>Evenbly’s</a:t>
            </a:r>
            <a:r>
              <a:rPr lang="en-US" dirty="0" smtClean="0"/>
              <a:t> most recent 2D MERA:</a:t>
            </a:r>
          </a:p>
          <a:p>
            <a:r>
              <a:rPr lang="en-US" dirty="0" smtClean="0"/>
              <a:t>Also PEPS has large cost: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820" y="3729180"/>
            <a:ext cx="1333500" cy="52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345" y="4246417"/>
            <a:ext cx="1333500" cy="52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350" y="4755572"/>
            <a:ext cx="1155700" cy="52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0" y="5344390"/>
            <a:ext cx="13335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2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Variational</a:t>
            </a:r>
            <a:r>
              <a:rPr lang="en-US" dirty="0" smtClean="0"/>
              <a:t> Monte Carlo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6706"/>
            <a:ext cx="8229600" cy="4019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Possible way to make tensor networks faster so we can tackle problems in 2D and even 3D.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05047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 flipV="1">
            <a:off x="6032500" y="1634265"/>
            <a:ext cx="984250" cy="1349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394575" y="1832702"/>
            <a:ext cx="0" cy="682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762750" y="1769203"/>
            <a:ext cx="428625" cy="5794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6032500" y="1832703"/>
            <a:ext cx="444500" cy="5159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3" idx="0"/>
          </p:cNvCxnSpPr>
          <p:nvPr/>
        </p:nvCxnSpPr>
        <p:spPr>
          <a:xfrm flipV="1">
            <a:off x="5214938" y="1769203"/>
            <a:ext cx="674687" cy="5794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Motivation: Make tensor networks faster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635" y="4217895"/>
            <a:ext cx="8638553" cy="2195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Calculations should be efficient in memory and computation (polynomial in </a:t>
            </a:r>
            <a:r>
              <a:rPr lang="en-US" i="1" dirty="0" err="1" smtClean="0"/>
              <a:t>χ</a:t>
            </a:r>
            <a:r>
              <a:rPr lang="en-US" i="1" dirty="0" smtClean="0"/>
              <a:t>, </a:t>
            </a:r>
            <a:r>
              <a:rPr lang="en-US" i="1" dirty="0" err="1" smtClean="0"/>
              <a:t>etc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 smtClean="0"/>
              <a:t>However total cost might still be HUGE (e.g. 2D)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41375" y="2650265"/>
            <a:ext cx="0" cy="682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660775" y="2631215"/>
            <a:ext cx="0" cy="682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260475" y="2650265"/>
            <a:ext cx="0" cy="682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679700" y="2631215"/>
            <a:ext cx="0" cy="682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704975" y="2650265"/>
            <a:ext cx="0" cy="682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174875" y="2631215"/>
            <a:ext cx="0" cy="682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184525" y="2631215"/>
            <a:ext cx="0" cy="682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457200" y="1364390"/>
            <a:ext cx="3638550" cy="1412875"/>
          </a:xfrm>
          <a:prstGeom prst="roundRect">
            <a:avLst/>
          </a:prstGeom>
          <a:gradFill>
            <a:gsLst>
              <a:gs pos="0">
                <a:srgbClr val="FDD000"/>
              </a:gs>
              <a:gs pos="100000">
                <a:srgbClr val="FEE84F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026025" y="2669315"/>
            <a:ext cx="0" cy="682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845425" y="2650265"/>
            <a:ext cx="0" cy="682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445125" y="2669315"/>
            <a:ext cx="0" cy="682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864350" y="2650265"/>
            <a:ext cx="0" cy="682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889625" y="1967640"/>
            <a:ext cx="0" cy="13843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359525" y="2650265"/>
            <a:ext cx="0" cy="682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369175" y="2650265"/>
            <a:ext cx="0" cy="682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rapezoid 20"/>
          <p:cNvSpPr/>
          <p:nvPr/>
        </p:nvSpPr>
        <p:spPr>
          <a:xfrm>
            <a:off x="6175375" y="2174015"/>
            <a:ext cx="841375" cy="603250"/>
          </a:xfrm>
          <a:prstGeom prst="trapezoi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191375" y="2348640"/>
            <a:ext cx="857250" cy="42862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841875" y="2348640"/>
            <a:ext cx="746125" cy="4286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amond 23"/>
          <p:cNvSpPr/>
          <p:nvPr/>
        </p:nvSpPr>
        <p:spPr>
          <a:xfrm>
            <a:off x="5588000" y="1364390"/>
            <a:ext cx="771525" cy="809625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762750" y="1348515"/>
            <a:ext cx="904875" cy="61912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58860"/>
              </p:ext>
            </p:extLst>
          </p:nvPr>
        </p:nvGraphicFramePr>
        <p:xfrm>
          <a:off x="1016000" y="1634265"/>
          <a:ext cx="264477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3" imgW="622300" imgH="228600" progId="Equation.3">
                  <p:embed/>
                </p:oleObj>
              </mc:Choice>
              <mc:Fallback>
                <p:oleObj name="Equation" r:id="rId3" imgW="622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6000" y="1634265"/>
                        <a:ext cx="2644775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Arrow Connector 43"/>
          <p:cNvCxnSpPr/>
          <p:nvPr/>
        </p:nvCxnSpPr>
        <p:spPr>
          <a:xfrm flipH="1">
            <a:off x="7505700" y="1634265"/>
            <a:ext cx="876300" cy="539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429625" y="1237390"/>
            <a:ext cx="4622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 smtClean="0"/>
              <a:t>χ</a:t>
            </a:r>
            <a:endParaRPr lang="en-US" sz="32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234950" y="3397365"/>
            <a:ext cx="77188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Parameters:  </a:t>
            </a:r>
            <a:r>
              <a:rPr lang="en-US" sz="3200" i="1" dirty="0" err="1" smtClean="0"/>
              <a:t>d</a:t>
            </a:r>
            <a:r>
              <a:rPr lang="en-US" sz="3200" i="1" baseline="30000" dirty="0" err="1" smtClean="0"/>
              <a:t>L</a:t>
            </a:r>
            <a:r>
              <a:rPr lang="en-US" sz="3200" dirty="0"/>
              <a:t> </a:t>
            </a:r>
            <a:r>
              <a:rPr lang="en-US" sz="3200" dirty="0" smtClean="0"/>
              <a:t>                vs.           Poly(</a:t>
            </a:r>
            <a:r>
              <a:rPr lang="en-US" sz="3200" i="1" dirty="0" err="1" smtClean="0"/>
              <a:t>χ</a:t>
            </a:r>
            <a:r>
              <a:rPr lang="en-US" sz="3200" dirty="0" err="1" smtClean="0"/>
              <a:t>,</a:t>
            </a:r>
            <a:r>
              <a:rPr lang="en-US" sz="3200" i="1" dirty="0" err="1" smtClean="0"/>
              <a:t>d</a:t>
            </a:r>
            <a:r>
              <a:rPr lang="en-US" sz="3200" dirty="0" err="1" smtClean="0"/>
              <a:t>,</a:t>
            </a:r>
            <a:r>
              <a:rPr lang="en-US" sz="3200" i="1" dirty="0" err="1" smtClean="0"/>
              <a:t>L</a:t>
            </a:r>
            <a:r>
              <a:rPr lang="en-US" sz="3200" dirty="0" smtClean="0"/>
              <a:t>)</a:t>
            </a:r>
            <a:endParaRPr lang="en-US" sz="3200" i="1" baseline="30000" dirty="0"/>
          </a:p>
        </p:txBody>
      </p:sp>
    </p:spTree>
    <p:extLst>
      <p:ext uri="{BB962C8B-B14F-4D97-AF65-F5344CB8AC3E}">
        <p14:creationId xmlns:p14="http://schemas.microsoft.com/office/powerpoint/2010/main" val="4129804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219574" y="3286125"/>
            <a:ext cx="2819930" cy="11572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makes stuff faster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Monte Carlo: Random sampling of a sum</a:t>
            </a:r>
          </a:p>
          <a:p>
            <a:pPr lvl="1"/>
            <a:r>
              <a:rPr lang="en-US" dirty="0" smtClean="0"/>
              <a:t>Tensor contraction is just a sum</a:t>
            </a:r>
          </a:p>
          <a:p>
            <a:r>
              <a:rPr lang="en-US" dirty="0" err="1" smtClean="0"/>
              <a:t>Variational</a:t>
            </a:r>
            <a:r>
              <a:rPr lang="en-US" dirty="0" smtClean="0"/>
              <a:t> MC: optimizing parameters</a:t>
            </a:r>
            <a:endParaRPr lang="en-US" dirty="0"/>
          </a:p>
          <a:p>
            <a:r>
              <a:rPr lang="en-US" dirty="0" smtClean="0"/>
              <a:t>Statistical noise!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Reduced by importance sampling over some </a:t>
            </a:r>
            <a:r>
              <a:rPr lang="en-US" i="1" dirty="0" smtClean="0"/>
              <a:t>positive</a:t>
            </a:r>
            <a:r>
              <a:rPr lang="en-US" dirty="0" smtClean="0"/>
              <a:t> probability distribution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436312"/>
              </p:ext>
            </p:extLst>
          </p:nvPr>
        </p:nvGraphicFramePr>
        <p:xfrm>
          <a:off x="4219574" y="3400425"/>
          <a:ext cx="2819930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3" imgW="927100" imgH="342900" progId="Equation.3">
                  <p:embed/>
                </p:oleObj>
              </mc:Choice>
              <mc:Fallback>
                <p:oleObj name="Equation" r:id="rId3" imgW="9271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19574" y="3400425"/>
                        <a:ext cx="2819930" cy="1042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80390"/>
              </p:ext>
            </p:extLst>
          </p:nvPr>
        </p:nvGraphicFramePr>
        <p:xfrm>
          <a:off x="2006599" y="5391149"/>
          <a:ext cx="5144697" cy="1243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5" imgW="1892300" imgH="457200" progId="Equation.3">
                  <p:embed/>
                </p:oleObj>
              </mc:Choice>
              <mc:Fallback>
                <p:oleObj name="Equation" r:id="rId5" imgW="1892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06599" y="5391149"/>
                        <a:ext cx="5144697" cy="1243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411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with Tensor networks</a:t>
            </a:r>
            <a:endParaRPr lang="en-US" dirty="0"/>
          </a:p>
        </p:txBody>
      </p:sp>
      <p:pic>
        <p:nvPicPr>
          <p:cNvPr id="4" name="Picture 3" descr="fig1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" y="1587501"/>
            <a:ext cx="8919739" cy="46937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2660" y="1783976"/>
            <a:ext cx="524656" cy="4010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9791" y="1783976"/>
            <a:ext cx="524656" cy="4010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1364" y="3841376"/>
            <a:ext cx="4027886" cy="26991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11650" y="1587500"/>
            <a:ext cx="4832350" cy="5270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65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with Tensor networks</a:t>
            </a:r>
            <a:endParaRPr lang="en-US" dirty="0"/>
          </a:p>
        </p:txBody>
      </p:sp>
      <p:pic>
        <p:nvPicPr>
          <p:cNvPr id="4" name="Picture 3" descr="fig1-eps-converted-to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4"/>
          <a:stretch/>
        </p:blipFill>
        <p:spPr>
          <a:xfrm>
            <a:off x="125421" y="1587501"/>
            <a:ext cx="4598636" cy="46937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7076" y="1798889"/>
            <a:ext cx="524656" cy="4010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922503"/>
              </p:ext>
            </p:extLst>
          </p:nvPr>
        </p:nvGraphicFramePr>
        <p:xfrm>
          <a:off x="5312529" y="2105886"/>
          <a:ext cx="2312987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Equation" r:id="rId4" imgW="850900" imgH="368300" progId="Equation.3">
                  <p:embed/>
                </p:oleObj>
              </mc:Choice>
              <mc:Fallback>
                <p:oleObj name="Equation" r:id="rId4" imgW="8509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12529" y="2105886"/>
                        <a:ext cx="2312987" cy="100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599739" y="4239600"/>
            <a:ext cx="4218386" cy="23018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94203"/>
              </p:ext>
            </p:extLst>
          </p:nvPr>
        </p:nvGraphicFramePr>
        <p:xfrm>
          <a:off x="5297488" y="2989765"/>
          <a:ext cx="3557587" cy="210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6" imgW="1308100" imgH="774700" progId="Equation.3">
                  <p:embed/>
                </p:oleObj>
              </mc:Choice>
              <mc:Fallback>
                <p:oleObj name="Equation" r:id="rId6" imgW="1308100" imgH="774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97488" y="2989765"/>
                        <a:ext cx="3557587" cy="210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377110"/>
              </p:ext>
            </p:extLst>
          </p:nvPr>
        </p:nvGraphicFramePr>
        <p:xfrm>
          <a:off x="5297488" y="5291138"/>
          <a:ext cx="27273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8" imgW="1003300" imgH="203200" progId="Equation.3">
                  <p:embed/>
                </p:oleObj>
              </mc:Choice>
              <mc:Fallback>
                <p:oleObj name="Equation" r:id="rId8" imgW="1003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97488" y="5291138"/>
                        <a:ext cx="2727325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789432"/>
              </p:ext>
            </p:extLst>
          </p:nvPr>
        </p:nvGraphicFramePr>
        <p:xfrm>
          <a:off x="5986463" y="5843588"/>
          <a:ext cx="20383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10" imgW="749300" imgH="203200" progId="Equation.3">
                  <p:embed/>
                </p:oleObj>
              </mc:Choice>
              <mc:Fallback>
                <p:oleObj name="Equation" r:id="rId10" imgW="749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86463" y="5843588"/>
                        <a:ext cx="203835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9073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dimensional systems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491619" y="3023803"/>
            <a:ext cx="4269619" cy="2092476"/>
          </a:xfrm>
          <a:prstGeom prst="roundRect">
            <a:avLst/>
          </a:prstGeom>
          <a:effectLst>
            <a:glow rad="1270000">
              <a:srgbClr val="FFFF00">
                <a:alpha val="75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80820" y="331699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00416" y="331699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00416" y="404531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0820" y="404531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50222" y="331699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69818" y="331699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69818" y="404531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50222" y="404531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62092" y="331699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81688" y="331699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81688" y="404531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62092" y="404531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31494" y="331699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651090" y="331699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651090" y="404531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31494" y="404531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371349" y="331699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90945" y="331699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90945" y="404531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371349" y="404531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840751" y="331699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560347" y="331699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560347" y="404531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840751" y="4045311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80820" y="474997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300416" y="474997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300416" y="547829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80820" y="547829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050222" y="474997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769818" y="474997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769818" y="547829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050222" y="547829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462092" y="474997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181688" y="474997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181688" y="547829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462092" y="547829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931494" y="474997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651090" y="474997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651090" y="547829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931494" y="547829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371349" y="474997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090945" y="474997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090945" y="547829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371349" y="547829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840751" y="474997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8560347" y="474997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8560347" y="547829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840751" y="5478294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80820" y="186367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1300416" y="186367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300416" y="259199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80820" y="259199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050222" y="186367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769818" y="186367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769818" y="259199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050222" y="259199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462092" y="186367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181688" y="186367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181688" y="259199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462092" y="259199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931494" y="186367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651090" y="186367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651090" y="259199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931494" y="259199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371349" y="186367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090945" y="186367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7090945" y="259199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371349" y="259199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840751" y="186367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8560347" y="186367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560347" y="259199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840751" y="2591998"/>
            <a:ext cx="137350" cy="1256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26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350640"/>
              </p:ext>
            </p:extLst>
          </p:nvPr>
        </p:nvGraphicFramePr>
        <p:xfrm>
          <a:off x="5297488" y="2989765"/>
          <a:ext cx="3557587" cy="210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Equation" r:id="rId3" imgW="1308100" imgH="774700" progId="Equation.3">
                  <p:embed/>
                </p:oleObj>
              </mc:Choice>
              <mc:Fallback>
                <p:oleObj name="Equation" r:id="rId3" imgW="1308100" imgH="774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97488" y="2989765"/>
                        <a:ext cx="3557587" cy="210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268154"/>
              </p:ext>
            </p:extLst>
          </p:nvPr>
        </p:nvGraphicFramePr>
        <p:xfrm>
          <a:off x="5312529" y="2105886"/>
          <a:ext cx="2312987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5" imgW="850900" imgH="368300" progId="Equation.3">
                  <p:embed/>
                </p:oleObj>
              </mc:Choice>
              <mc:Fallback>
                <p:oleObj name="Equation" r:id="rId5" imgW="8509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12529" y="2105886"/>
                        <a:ext cx="2312987" cy="100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with Tensor networks</a:t>
            </a:r>
            <a:endParaRPr lang="en-US" dirty="0"/>
          </a:p>
        </p:txBody>
      </p:sp>
      <p:pic>
        <p:nvPicPr>
          <p:cNvPr id="4" name="Picture 3" descr="fig1-eps-converted-to.pd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4"/>
          <a:stretch/>
        </p:blipFill>
        <p:spPr>
          <a:xfrm>
            <a:off x="125421" y="1587501"/>
            <a:ext cx="4598636" cy="46937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7076" y="1798889"/>
            <a:ext cx="524656" cy="4010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9739" y="4239600"/>
            <a:ext cx="4218386" cy="23018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1133" y="1355500"/>
            <a:ext cx="8790386" cy="2031359"/>
          </a:xfrm>
          <a:prstGeom prst="rect">
            <a:avLst/>
          </a:prstGeom>
          <a:gradFill>
            <a:gsLst>
              <a:gs pos="0">
                <a:srgbClr val="779FE4"/>
              </a:gs>
              <a:gs pos="100000">
                <a:srgbClr val="C8DA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7009" y="1471627"/>
            <a:ext cx="8853885" cy="1767475"/>
          </a:xfrm>
          <a:prstGeom prst="rect">
            <a:avLst/>
          </a:prstGeom>
        </p:spPr>
        <p:txBody>
          <a:bodyPr wrap="square" lIns="104461" tIns="52231" rIns="104461" bIns="52231">
            <a:spAutoFit/>
          </a:bodyPr>
          <a:lstStyle/>
          <a:p>
            <a:pPr lvl="0"/>
            <a:r>
              <a:rPr lang="en-US" sz="2100" b="1" dirty="0" smtClean="0">
                <a:solidFill>
                  <a:prstClr val="black"/>
                </a:solidFill>
              </a:rPr>
              <a:t>MPS</a:t>
            </a:r>
            <a:r>
              <a:rPr lang="en-US" sz="2100" dirty="0" smtClean="0">
                <a:solidFill>
                  <a:prstClr val="black"/>
                </a:solidFill>
              </a:rPr>
              <a:t>: </a:t>
            </a:r>
            <a:r>
              <a:rPr lang="en-US" sz="2100" dirty="0" err="1" smtClean="0">
                <a:solidFill>
                  <a:prstClr val="black"/>
                </a:solidFill>
              </a:rPr>
              <a:t>Sandvik</a:t>
            </a:r>
            <a:r>
              <a:rPr lang="en-US" sz="2100" dirty="0" smtClean="0">
                <a:solidFill>
                  <a:prstClr val="black"/>
                </a:solidFill>
              </a:rPr>
              <a:t> </a:t>
            </a:r>
            <a:r>
              <a:rPr lang="en-US" sz="2100" dirty="0">
                <a:solidFill>
                  <a:prstClr val="black"/>
                </a:solidFill>
              </a:rPr>
              <a:t>and Vidal, Phys. Rev. </a:t>
            </a:r>
            <a:r>
              <a:rPr lang="en-US" sz="2100" dirty="0" err="1">
                <a:solidFill>
                  <a:prstClr val="black"/>
                </a:solidFill>
              </a:rPr>
              <a:t>Lett</a:t>
            </a:r>
            <a:r>
              <a:rPr lang="en-US" sz="2100" dirty="0">
                <a:solidFill>
                  <a:prstClr val="black"/>
                </a:solidFill>
              </a:rPr>
              <a:t>. </a:t>
            </a:r>
            <a:r>
              <a:rPr lang="en-US" sz="2100" b="1" dirty="0">
                <a:solidFill>
                  <a:prstClr val="black"/>
                </a:solidFill>
              </a:rPr>
              <a:t>99</a:t>
            </a:r>
            <a:r>
              <a:rPr lang="en-US" sz="2100" dirty="0">
                <a:solidFill>
                  <a:prstClr val="black"/>
                </a:solidFill>
              </a:rPr>
              <a:t>, 220602 (2007).</a:t>
            </a:r>
          </a:p>
          <a:p>
            <a:pPr lvl="0"/>
            <a:r>
              <a:rPr lang="en-US" sz="2100" b="1" dirty="0" smtClean="0">
                <a:solidFill>
                  <a:prstClr val="black"/>
                </a:solidFill>
              </a:rPr>
              <a:t>CPS</a:t>
            </a:r>
            <a:r>
              <a:rPr lang="en-US" sz="2100" dirty="0" smtClean="0">
                <a:solidFill>
                  <a:prstClr val="black"/>
                </a:solidFill>
              </a:rPr>
              <a:t>: </a:t>
            </a:r>
            <a:r>
              <a:rPr lang="en-US" sz="2100" dirty="0" err="1" smtClean="0">
                <a:solidFill>
                  <a:prstClr val="black"/>
                </a:solidFill>
              </a:rPr>
              <a:t>Schuch</a:t>
            </a:r>
            <a:r>
              <a:rPr lang="en-US" sz="2100" dirty="0">
                <a:solidFill>
                  <a:prstClr val="black"/>
                </a:solidFill>
              </a:rPr>
              <a:t>, Wolf, </a:t>
            </a:r>
            <a:r>
              <a:rPr lang="en-US" sz="2100" dirty="0" err="1">
                <a:solidFill>
                  <a:prstClr val="black"/>
                </a:solidFill>
              </a:rPr>
              <a:t>Verstraete</a:t>
            </a:r>
            <a:r>
              <a:rPr lang="en-US" sz="2100" dirty="0">
                <a:solidFill>
                  <a:prstClr val="black"/>
                </a:solidFill>
              </a:rPr>
              <a:t>, and </a:t>
            </a:r>
            <a:r>
              <a:rPr lang="en-US" sz="2100" dirty="0" err="1">
                <a:solidFill>
                  <a:prstClr val="black"/>
                </a:solidFill>
              </a:rPr>
              <a:t>Cirac</a:t>
            </a:r>
            <a:r>
              <a:rPr lang="en-US" sz="2100" dirty="0">
                <a:solidFill>
                  <a:prstClr val="black"/>
                </a:solidFill>
              </a:rPr>
              <a:t>, Phys. Rev. </a:t>
            </a:r>
            <a:r>
              <a:rPr lang="en-US" sz="2100" dirty="0" err="1">
                <a:solidFill>
                  <a:prstClr val="black"/>
                </a:solidFill>
              </a:rPr>
              <a:t>Lett</a:t>
            </a:r>
            <a:r>
              <a:rPr lang="en-US" sz="2100" dirty="0">
                <a:solidFill>
                  <a:prstClr val="black"/>
                </a:solidFill>
              </a:rPr>
              <a:t>. </a:t>
            </a:r>
            <a:r>
              <a:rPr lang="en-US" sz="2100" b="1" dirty="0">
                <a:solidFill>
                  <a:prstClr val="black"/>
                </a:solidFill>
              </a:rPr>
              <a:t>100</a:t>
            </a:r>
            <a:r>
              <a:rPr lang="en-US" sz="2100" dirty="0">
                <a:solidFill>
                  <a:prstClr val="black"/>
                </a:solidFill>
              </a:rPr>
              <a:t>, 040501 (2008)</a:t>
            </a:r>
            <a:r>
              <a:rPr lang="en-US" sz="2100" dirty="0" smtClean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sv-SE" sz="2100" dirty="0" smtClean="0">
                <a:solidFill>
                  <a:prstClr val="black"/>
                </a:solidFill>
              </a:rPr>
              <a:t>         </a:t>
            </a:r>
            <a:r>
              <a:rPr lang="sv-SE" sz="2100" dirty="0" err="1" smtClean="0">
                <a:solidFill>
                  <a:prstClr val="black"/>
                </a:solidFill>
              </a:rPr>
              <a:t>Neuscamman</a:t>
            </a:r>
            <a:r>
              <a:rPr lang="sv-SE" sz="2100" dirty="0">
                <a:solidFill>
                  <a:prstClr val="black"/>
                </a:solidFill>
              </a:rPr>
              <a:t>, </a:t>
            </a:r>
            <a:r>
              <a:rPr lang="sv-SE" sz="2100" dirty="0" err="1" smtClean="0">
                <a:solidFill>
                  <a:prstClr val="black"/>
                </a:solidFill>
              </a:rPr>
              <a:t>Umrigar</a:t>
            </a:r>
            <a:r>
              <a:rPr lang="sv-SE" sz="2100" dirty="0">
                <a:solidFill>
                  <a:prstClr val="black"/>
                </a:solidFill>
              </a:rPr>
              <a:t>, </a:t>
            </a:r>
            <a:r>
              <a:rPr lang="sv-SE" sz="2100" dirty="0" smtClean="0">
                <a:solidFill>
                  <a:prstClr val="black"/>
                </a:solidFill>
              </a:rPr>
              <a:t>Garnet Chan, arXiv:1108.0900 (2011), </a:t>
            </a:r>
            <a:r>
              <a:rPr lang="sv-SE" sz="2100" dirty="0" err="1" smtClean="0">
                <a:solidFill>
                  <a:prstClr val="black"/>
                </a:solidFill>
              </a:rPr>
              <a:t>etc</a:t>
            </a:r>
            <a:r>
              <a:rPr lang="en-US" sz="2100" dirty="0" smtClean="0">
                <a:solidFill>
                  <a:prstClr val="black"/>
                </a:solidFill>
              </a:rPr>
              <a:t>…</a:t>
            </a:r>
            <a:endParaRPr lang="sv-SE" sz="2100" dirty="0" smtClean="0">
              <a:solidFill>
                <a:prstClr val="black"/>
              </a:solidFill>
            </a:endParaRPr>
          </a:p>
          <a:p>
            <a:pPr lvl="0"/>
            <a:r>
              <a:rPr lang="en-US" sz="2100" b="1" dirty="0" smtClean="0">
                <a:solidFill>
                  <a:prstClr val="black"/>
                </a:solidFill>
              </a:rPr>
              <a:t>PEPS</a:t>
            </a:r>
            <a:r>
              <a:rPr lang="en-US" sz="2100" dirty="0" smtClean="0">
                <a:solidFill>
                  <a:prstClr val="black"/>
                </a:solidFill>
              </a:rPr>
              <a:t>: Wang, </a:t>
            </a:r>
            <a:r>
              <a:rPr lang="en-US" sz="2100" dirty="0" err="1" smtClean="0">
                <a:solidFill>
                  <a:prstClr val="black"/>
                </a:solidFill>
              </a:rPr>
              <a:t>Pižorn</a:t>
            </a:r>
            <a:r>
              <a:rPr lang="en-US" sz="2100" dirty="0" smtClean="0">
                <a:solidFill>
                  <a:prstClr val="black"/>
                </a:solidFill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</a:rPr>
              <a:t>Verstraete</a:t>
            </a:r>
            <a:r>
              <a:rPr lang="en-US" sz="2100" dirty="0" smtClean="0">
                <a:solidFill>
                  <a:prstClr val="black"/>
                </a:solidFill>
              </a:rPr>
              <a:t>, Phys. Rev. B </a:t>
            </a:r>
            <a:r>
              <a:rPr lang="en-US" sz="2100" b="1" dirty="0" smtClean="0">
                <a:solidFill>
                  <a:prstClr val="black"/>
                </a:solidFill>
              </a:rPr>
              <a:t>83</a:t>
            </a:r>
            <a:r>
              <a:rPr lang="en-US" sz="2100" dirty="0" smtClean="0">
                <a:solidFill>
                  <a:prstClr val="black"/>
                </a:solidFill>
              </a:rPr>
              <a:t>, </a:t>
            </a:r>
            <a:r>
              <a:rPr lang="en-US" sz="2100" dirty="0" smtClean="0"/>
              <a:t>134421 (2011). (no </a:t>
            </a:r>
            <a:r>
              <a:rPr lang="en-US" sz="2100" dirty="0" err="1" smtClean="0"/>
              <a:t>variational</a:t>
            </a:r>
            <a:r>
              <a:rPr lang="en-US" sz="2100" dirty="0" smtClean="0"/>
              <a:t>)</a:t>
            </a:r>
          </a:p>
          <a:p>
            <a:pPr lvl="0"/>
            <a:r>
              <a:rPr lang="en-US" sz="2100" dirty="0" smtClean="0">
                <a:solidFill>
                  <a:prstClr val="black"/>
                </a:solidFill>
              </a:rPr>
              <a:t>…</a:t>
            </a:r>
            <a:endParaRPr lang="en-US" sz="2100" dirty="0">
              <a:solidFill>
                <a:prstClr val="black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361267"/>
              </p:ext>
            </p:extLst>
          </p:nvPr>
        </p:nvGraphicFramePr>
        <p:xfrm>
          <a:off x="5297488" y="5291138"/>
          <a:ext cx="27273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8" imgW="1003300" imgH="203200" progId="Equation.3">
                  <p:embed/>
                </p:oleObj>
              </mc:Choice>
              <mc:Fallback>
                <p:oleObj name="Equation" r:id="rId8" imgW="1003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97488" y="5291138"/>
                        <a:ext cx="2727325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722462"/>
              </p:ext>
            </p:extLst>
          </p:nvPr>
        </p:nvGraphicFramePr>
        <p:xfrm>
          <a:off x="5986463" y="5843588"/>
          <a:ext cx="20383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10" imgW="749300" imgH="203200" progId="Equation.3">
                  <p:embed/>
                </p:oleObj>
              </mc:Choice>
              <mc:Fallback>
                <p:oleObj name="Equation" r:id="rId10" imgW="749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86463" y="5843588"/>
                        <a:ext cx="203835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9777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608022"/>
              </p:ext>
            </p:extLst>
          </p:nvPr>
        </p:nvGraphicFramePr>
        <p:xfrm>
          <a:off x="5297488" y="2989765"/>
          <a:ext cx="3557587" cy="210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Equation" r:id="rId3" imgW="1308100" imgH="774700" progId="Equation.3">
                  <p:embed/>
                </p:oleObj>
              </mc:Choice>
              <mc:Fallback>
                <p:oleObj name="Equation" r:id="rId3" imgW="1308100" imgH="774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97488" y="2989765"/>
                        <a:ext cx="3557587" cy="210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with Tensor networks</a:t>
            </a:r>
            <a:endParaRPr lang="en-US" dirty="0"/>
          </a:p>
        </p:txBody>
      </p:sp>
      <p:pic>
        <p:nvPicPr>
          <p:cNvPr id="4" name="Picture 3" descr="fig1-eps-converted-to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4"/>
          <a:stretch/>
        </p:blipFill>
        <p:spPr>
          <a:xfrm>
            <a:off x="125421" y="1587501"/>
            <a:ext cx="4598636" cy="46937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7076" y="1798889"/>
            <a:ext cx="524656" cy="4010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88355"/>
              </p:ext>
            </p:extLst>
          </p:nvPr>
        </p:nvGraphicFramePr>
        <p:xfrm>
          <a:off x="5312529" y="2105886"/>
          <a:ext cx="2312987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6" imgW="850900" imgH="368300" progId="Equation.3">
                  <p:embed/>
                </p:oleObj>
              </mc:Choice>
              <mc:Fallback>
                <p:oleObj name="Equation" r:id="rId6" imgW="8509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12529" y="2105886"/>
                        <a:ext cx="2312987" cy="100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599739" y="4239600"/>
            <a:ext cx="4218386" cy="23018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1133" y="1355500"/>
            <a:ext cx="8790386" cy="2674235"/>
          </a:xfrm>
          <a:prstGeom prst="rect">
            <a:avLst/>
          </a:prstGeom>
          <a:gradFill>
            <a:gsLst>
              <a:gs pos="0">
                <a:srgbClr val="779FE4"/>
              </a:gs>
              <a:gs pos="100000">
                <a:srgbClr val="C8DA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7009" y="1471627"/>
            <a:ext cx="8853885" cy="2690805"/>
          </a:xfrm>
          <a:prstGeom prst="rect">
            <a:avLst/>
          </a:prstGeom>
        </p:spPr>
        <p:txBody>
          <a:bodyPr wrap="square" lIns="104461" tIns="52231" rIns="104461" bIns="52231">
            <a:spAutoFit/>
          </a:bodyPr>
          <a:lstStyle/>
          <a:p>
            <a:pPr lvl="0"/>
            <a:r>
              <a:rPr lang="en-US" sz="2100" b="1" dirty="0" smtClean="0">
                <a:solidFill>
                  <a:prstClr val="black"/>
                </a:solidFill>
              </a:rPr>
              <a:t>MPS</a:t>
            </a:r>
            <a:r>
              <a:rPr lang="en-US" sz="2100" dirty="0" smtClean="0">
                <a:solidFill>
                  <a:prstClr val="black"/>
                </a:solidFill>
              </a:rPr>
              <a:t>: </a:t>
            </a:r>
            <a:r>
              <a:rPr lang="en-US" sz="2100" dirty="0" err="1" smtClean="0">
                <a:solidFill>
                  <a:prstClr val="black"/>
                </a:solidFill>
              </a:rPr>
              <a:t>Sandvik</a:t>
            </a:r>
            <a:r>
              <a:rPr lang="en-US" sz="2100" dirty="0" smtClean="0">
                <a:solidFill>
                  <a:prstClr val="black"/>
                </a:solidFill>
              </a:rPr>
              <a:t> </a:t>
            </a:r>
            <a:r>
              <a:rPr lang="en-US" sz="2100" dirty="0">
                <a:solidFill>
                  <a:prstClr val="black"/>
                </a:solidFill>
              </a:rPr>
              <a:t>and Vidal, Phys. Rev. </a:t>
            </a:r>
            <a:r>
              <a:rPr lang="en-US" sz="2100" dirty="0" err="1">
                <a:solidFill>
                  <a:prstClr val="black"/>
                </a:solidFill>
              </a:rPr>
              <a:t>Lett</a:t>
            </a:r>
            <a:r>
              <a:rPr lang="en-US" sz="2100" dirty="0">
                <a:solidFill>
                  <a:prstClr val="black"/>
                </a:solidFill>
              </a:rPr>
              <a:t>. </a:t>
            </a:r>
            <a:r>
              <a:rPr lang="en-US" sz="2100" b="1" dirty="0">
                <a:solidFill>
                  <a:prstClr val="black"/>
                </a:solidFill>
              </a:rPr>
              <a:t>99</a:t>
            </a:r>
            <a:r>
              <a:rPr lang="en-US" sz="2100" dirty="0">
                <a:solidFill>
                  <a:prstClr val="black"/>
                </a:solidFill>
              </a:rPr>
              <a:t>, 220602 (2007).</a:t>
            </a:r>
          </a:p>
          <a:p>
            <a:pPr lvl="0"/>
            <a:r>
              <a:rPr lang="en-US" sz="2100" b="1" dirty="0" smtClean="0">
                <a:solidFill>
                  <a:prstClr val="black"/>
                </a:solidFill>
              </a:rPr>
              <a:t>CPS</a:t>
            </a:r>
            <a:r>
              <a:rPr lang="en-US" sz="2100" dirty="0" smtClean="0">
                <a:solidFill>
                  <a:prstClr val="black"/>
                </a:solidFill>
              </a:rPr>
              <a:t>: </a:t>
            </a:r>
            <a:r>
              <a:rPr lang="en-US" sz="2100" dirty="0" err="1" smtClean="0">
                <a:solidFill>
                  <a:prstClr val="black"/>
                </a:solidFill>
              </a:rPr>
              <a:t>Schuch</a:t>
            </a:r>
            <a:r>
              <a:rPr lang="en-US" sz="2100" dirty="0">
                <a:solidFill>
                  <a:prstClr val="black"/>
                </a:solidFill>
              </a:rPr>
              <a:t>, Wolf, </a:t>
            </a:r>
            <a:r>
              <a:rPr lang="en-US" sz="2100" dirty="0" err="1">
                <a:solidFill>
                  <a:prstClr val="black"/>
                </a:solidFill>
              </a:rPr>
              <a:t>Verstraete</a:t>
            </a:r>
            <a:r>
              <a:rPr lang="en-US" sz="2100" dirty="0">
                <a:solidFill>
                  <a:prstClr val="black"/>
                </a:solidFill>
              </a:rPr>
              <a:t>, and </a:t>
            </a:r>
            <a:r>
              <a:rPr lang="en-US" sz="2100" dirty="0" err="1">
                <a:solidFill>
                  <a:prstClr val="black"/>
                </a:solidFill>
              </a:rPr>
              <a:t>Cirac</a:t>
            </a:r>
            <a:r>
              <a:rPr lang="en-US" sz="2100" dirty="0">
                <a:solidFill>
                  <a:prstClr val="black"/>
                </a:solidFill>
              </a:rPr>
              <a:t>, Phys. Rev. </a:t>
            </a:r>
            <a:r>
              <a:rPr lang="en-US" sz="2100" dirty="0" err="1">
                <a:solidFill>
                  <a:prstClr val="black"/>
                </a:solidFill>
              </a:rPr>
              <a:t>Lett</a:t>
            </a:r>
            <a:r>
              <a:rPr lang="en-US" sz="2100" dirty="0">
                <a:solidFill>
                  <a:prstClr val="black"/>
                </a:solidFill>
              </a:rPr>
              <a:t>. </a:t>
            </a:r>
            <a:r>
              <a:rPr lang="en-US" sz="2100" b="1" dirty="0">
                <a:solidFill>
                  <a:prstClr val="black"/>
                </a:solidFill>
              </a:rPr>
              <a:t>100</a:t>
            </a:r>
            <a:r>
              <a:rPr lang="en-US" sz="2100" dirty="0">
                <a:solidFill>
                  <a:prstClr val="black"/>
                </a:solidFill>
              </a:rPr>
              <a:t>, 040501 (2008).</a:t>
            </a:r>
          </a:p>
          <a:p>
            <a:pPr lvl="0"/>
            <a:r>
              <a:rPr lang="sv-SE" sz="2100" dirty="0">
                <a:solidFill>
                  <a:prstClr val="black"/>
                </a:solidFill>
              </a:rPr>
              <a:t> </a:t>
            </a:r>
            <a:r>
              <a:rPr lang="sv-SE" sz="2100" dirty="0" smtClean="0">
                <a:solidFill>
                  <a:prstClr val="black"/>
                </a:solidFill>
              </a:rPr>
              <a:t>        </a:t>
            </a:r>
            <a:r>
              <a:rPr lang="sv-SE" sz="2100" dirty="0" err="1" smtClean="0">
                <a:solidFill>
                  <a:prstClr val="black"/>
                </a:solidFill>
              </a:rPr>
              <a:t>Neuscamman</a:t>
            </a:r>
            <a:r>
              <a:rPr lang="sv-SE" sz="2100" dirty="0">
                <a:solidFill>
                  <a:prstClr val="black"/>
                </a:solidFill>
              </a:rPr>
              <a:t>, </a:t>
            </a:r>
            <a:r>
              <a:rPr lang="sv-SE" sz="2100" dirty="0" err="1">
                <a:solidFill>
                  <a:prstClr val="black"/>
                </a:solidFill>
              </a:rPr>
              <a:t>Umrigar</a:t>
            </a:r>
            <a:r>
              <a:rPr lang="sv-SE" sz="2100" dirty="0">
                <a:solidFill>
                  <a:prstClr val="black"/>
                </a:solidFill>
              </a:rPr>
              <a:t>, Garnet Chan, arXiv:1108.0900 (2011), </a:t>
            </a:r>
            <a:r>
              <a:rPr lang="sv-SE" sz="2100" dirty="0" err="1">
                <a:solidFill>
                  <a:prstClr val="black"/>
                </a:solidFill>
              </a:rPr>
              <a:t>etc</a:t>
            </a:r>
            <a:r>
              <a:rPr lang="en-US" sz="2100" dirty="0">
                <a:solidFill>
                  <a:prstClr val="black"/>
                </a:solidFill>
              </a:rPr>
              <a:t>…</a:t>
            </a:r>
            <a:endParaRPr lang="en-US" sz="2100" b="1" dirty="0" smtClean="0">
              <a:solidFill>
                <a:prstClr val="black"/>
              </a:solidFill>
            </a:endParaRPr>
          </a:p>
          <a:p>
            <a:pPr lvl="0"/>
            <a:r>
              <a:rPr lang="en-US" sz="2100" b="1" dirty="0" smtClean="0">
                <a:solidFill>
                  <a:prstClr val="black"/>
                </a:solidFill>
              </a:rPr>
              <a:t>PEPS</a:t>
            </a:r>
            <a:r>
              <a:rPr lang="en-US" sz="2100" dirty="0" smtClean="0">
                <a:solidFill>
                  <a:prstClr val="black"/>
                </a:solidFill>
              </a:rPr>
              <a:t>: Wang</a:t>
            </a:r>
            <a:r>
              <a:rPr lang="en-US" sz="2100" dirty="0">
                <a:solidFill>
                  <a:prstClr val="black"/>
                </a:solidFill>
              </a:rPr>
              <a:t>, </a:t>
            </a:r>
            <a:r>
              <a:rPr lang="en-US" sz="2100" dirty="0" err="1">
                <a:solidFill>
                  <a:prstClr val="black"/>
                </a:solidFill>
              </a:rPr>
              <a:t>Pižorn</a:t>
            </a:r>
            <a:r>
              <a:rPr lang="en-US" sz="2100" dirty="0">
                <a:solidFill>
                  <a:prstClr val="black"/>
                </a:solidFill>
              </a:rPr>
              <a:t>, </a:t>
            </a:r>
            <a:r>
              <a:rPr lang="en-US" sz="2100" dirty="0" err="1">
                <a:solidFill>
                  <a:prstClr val="black"/>
                </a:solidFill>
              </a:rPr>
              <a:t>Verstraete</a:t>
            </a:r>
            <a:r>
              <a:rPr lang="en-US" sz="2100" dirty="0">
                <a:solidFill>
                  <a:prstClr val="black"/>
                </a:solidFill>
              </a:rPr>
              <a:t>, Phys. Rev. B </a:t>
            </a:r>
            <a:r>
              <a:rPr lang="en-US" sz="2100" b="1" dirty="0">
                <a:solidFill>
                  <a:prstClr val="black"/>
                </a:solidFill>
              </a:rPr>
              <a:t>83</a:t>
            </a:r>
            <a:r>
              <a:rPr lang="en-US" sz="2100" dirty="0">
                <a:solidFill>
                  <a:prstClr val="black"/>
                </a:solidFill>
              </a:rPr>
              <a:t>, </a:t>
            </a:r>
            <a:r>
              <a:rPr lang="en-US" sz="2100" dirty="0"/>
              <a:t>134421 (2011)</a:t>
            </a:r>
            <a:r>
              <a:rPr lang="en-US" sz="2100" dirty="0" smtClean="0"/>
              <a:t>. (no </a:t>
            </a:r>
            <a:r>
              <a:rPr lang="en-US" sz="2100" dirty="0" err="1" smtClean="0"/>
              <a:t>variational</a:t>
            </a:r>
            <a:r>
              <a:rPr lang="en-US" sz="2100" dirty="0" smtClean="0"/>
              <a:t>)</a:t>
            </a:r>
          </a:p>
          <a:p>
            <a:pPr lvl="0"/>
            <a:r>
              <a:rPr lang="en-US" sz="2100" dirty="0" smtClean="0">
                <a:solidFill>
                  <a:prstClr val="black"/>
                </a:solidFill>
              </a:rPr>
              <a:t>…</a:t>
            </a:r>
          </a:p>
          <a:p>
            <a:r>
              <a:rPr lang="en-US" sz="2100" b="1" dirty="0">
                <a:solidFill>
                  <a:prstClr val="black"/>
                </a:solidFill>
              </a:rPr>
              <a:t>Unitary TN</a:t>
            </a:r>
            <a:r>
              <a:rPr lang="en-US" sz="2100" dirty="0">
                <a:solidFill>
                  <a:prstClr val="black"/>
                </a:solidFill>
              </a:rPr>
              <a:t>: Ferris and Vidal, Phys. Rev. B </a:t>
            </a:r>
            <a:r>
              <a:rPr lang="en-US" sz="2100" b="1" dirty="0">
                <a:solidFill>
                  <a:prstClr val="black"/>
                </a:solidFill>
              </a:rPr>
              <a:t>85</a:t>
            </a:r>
            <a:r>
              <a:rPr lang="en-US" sz="2100" dirty="0">
                <a:solidFill>
                  <a:prstClr val="black"/>
                </a:solidFill>
              </a:rPr>
              <a:t>, 165146 (2012).</a:t>
            </a:r>
          </a:p>
          <a:p>
            <a:pPr lvl="0"/>
            <a:r>
              <a:rPr lang="en-US" sz="2100" b="1" dirty="0">
                <a:solidFill>
                  <a:prstClr val="black"/>
                </a:solidFill>
              </a:rPr>
              <a:t>1D MERA</a:t>
            </a:r>
            <a:r>
              <a:rPr lang="en-US" sz="2100" dirty="0">
                <a:solidFill>
                  <a:prstClr val="black"/>
                </a:solidFill>
              </a:rPr>
              <a:t>:</a:t>
            </a:r>
            <a:r>
              <a:rPr lang="en-US" sz="2100" b="1" dirty="0">
                <a:solidFill>
                  <a:prstClr val="black"/>
                </a:solidFill>
              </a:rPr>
              <a:t> </a:t>
            </a:r>
            <a:r>
              <a:rPr lang="en-US" sz="2100" dirty="0">
                <a:solidFill>
                  <a:prstClr val="black"/>
                </a:solidFill>
              </a:rPr>
              <a:t>Ferris and Vidal, Phys. Rev. B, </a:t>
            </a:r>
            <a:r>
              <a:rPr lang="en-US" sz="2100" b="1" dirty="0">
                <a:solidFill>
                  <a:prstClr val="black"/>
                </a:solidFill>
              </a:rPr>
              <a:t>85</a:t>
            </a:r>
            <a:r>
              <a:rPr lang="en-US" sz="2100" dirty="0">
                <a:solidFill>
                  <a:prstClr val="black"/>
                </a:solidFill>
              </a:rPr>
              <a:t>, 165147 (2012).</a:t>
            </a:r>
            <a:endParaRPr lang="en-US" sz="2100" b="1" dirty="0">
              <a:solidFill>
                <a:prstClr val="black"/>
              </a:solidFill>
            </a:endParaRPr>
          </a:p>
          <a:p>
            <a:pPr lvl="0"/>
            <a:endParaRPr lang="en-US" sz="2100" dirty="0">
              <a:solidFill>
                <a:prstClr val="black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569193"/>
              </p:ext>
            </p:extLst>
          </p:nvPr>
        </p:nvGraphicFramePr>
        <p:xfrm>
          <a:off x="5297488" y="5291138"/>
          <a:ext cx="27273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8" imgW="1003300" imgH="203200" progId="Equation.3">
                  <p:embed/>
                </p:oleObj>
              </mc:Choice>
              <mc:Fallback>
                <p:oleObj name="Equation" r:id="rId8" imgW="1003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97488" y="5291138"/>
                        <a:ext cx="2727325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26008"/>
              </p:ext>
            </p:extLst>
          </p:nvPr>
        </p:nvGraphicFramePr>
        <p:xfrm>
          <a:off x="5986463" y="5843588"/>
          <a:ext cx="20383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10" imgW="749300" imgH="203200" progId="Equation.3">
                  <p:embed/>
                </p:oleObj>
              </mc:Choice>
              <mc:Fallback>
                <p:oleObj name="Equation" r:id="rId10" imgW="749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86463" y="5843588"/>
                        <a:ext cx="203835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5108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vs. Markov chain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Perfect sampling: Generating </a:t>
            </a:r>
            <a:r>
              <a:rPr lang="en-US" i="1" dirty="0" smtClean="0"/>
              <a:t>s</a:t>
            </a:r>
            <a:r>
              <a:rPr lang="en-US" dirty="0" smtClean="0"/>
              <a:t> from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dirty="0" smtClean="0"/>
              <a:t>)</a:t>
            </a:r>
          </a:p>
          <a:p>
            <a:r>
              <a:rPr lang="en-US" dirty="0" smtClean="0"/>
              <a:t>Often harder than calculating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dirty="0" smtClean="0"/>
              <a:t>) from </a:t>
            </a:r>
            <a:r>
              <a:rPr lang="en-US" i="1" dirty="0" smtClean="0"/>
              <a:t>s</a:t>
            </a:r>
            <a:r>
              <a:rPr lang="en-US" dirty="0" smtClean="0"/>
              <a:t>!</a:t>
            </a:r>
          </a:p>
          <a:p>
            <a:r>
              <a:rPr lang="en-US" dirty="0" smtClean="0"/>
              <a:t>Use Markov chain update</a:t>
            </a:r>
          </a:p>
          <a:p>
            <a:r>
              <a:rPr lang="en-US" dirty="0"/>
              <a:t>e</a:t>
            </a:r>
            <a:r>
              <a:rPr lang="en-US" dirty="0" smtClean="0"/>
              <a:t>.g. Metropolis algorithm:</a:t>
            </a:r>
          </a:p>
          <a:p>
            <a:pPr lvl="1"/>
            <a:r>
              <a:rPr lang="en-US" dirty="0" smtClean="0"/>
              <a:t>Get random </a:t>
            </a:r>
            <a:r>
              <a:rPr lang="en-US" i="1" dirty="0" smtClean="0"/>
              <a:t>s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Accept </a:t>
            </a:r>
            <a:r>
              <a:rPr lang="en-US" i="1" dirty="0" smtClean="0"/>
              <a:t>s</a:t>
            </a:r>
            <a:r>
              <a:rPr lang="en-US" dirty="0" smtClean="0"/>
              <a:t>’ with probability min[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dirty="0" smtClean="0"/>
              <a:t>’) /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dirty="0" smtClean="0"/>
              <a:t>), 1]</a:t>
            </a:r>
            <a:endParaRPr lang="en-US" dirty="0"/>
          </a:p>
          <a:p>
            <a:r>
              <a:rPr lang="en-US" dirty="0" smtClean="0"/>
              <a:t>Autocorrelation: subsequent samples are “close”</a:t>
            </a:r>
          </a:p>
        </p:txBody>
      </p:sp>
    </p:spTree>
    <p:extLst>
      <p:ext uri="{BB962C8B-B14F-4D97-AF65-F5344CB8AC3E}">
        <p14:creationId xmlns:p14="http://schemas.microsoft.com/office/powerpoint/2010/main" val="2279411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chain </a:t>
            </a:r>
            <a:r>
              <a:rPr lang="en-US" dirty="0"/>
              <a:t>s</a:t>
            </a:r>
            <a:r>
              <a:rPr lang="en-US" dirty="0" smtClean="0"/>
              <a:t>ampling of an 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0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Choose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b="1" dirty="0" smtClean="0"/>
              <a:t>s</a:t>
            </a:r>
            <a:r>
              <a:rPr lang="en-US" dirty="0" smtClean="0"/>
              <a:t>) = |&lt;</a:t>
            </a:r>
            <a:r>
              <a:rPr lang="en-US" b="1" dirty="0" err="1" smtClean="0"/>
              <a:t>s</a:t>
            </a:r>
            <a:r>
              <a:rPr lang="en-US" dirty="0" err="1" smtClean="0"/>
              <a:t>|</a:t>
            </a:r>
            <a:r>
              <a:rPr lang="en-US" i="1" dirty="0" err="1" smtClean="0"/>
              <a:t>Ψ</a:t>
            </a:r>
            <a:r>
              <a:rPr lang="en-US" dirty="0" smtClean="0"/>
              <a:t>&gt;|</a:t>
            </a:r>
            <a:r>
              <a:rPr lang="en-US" baseline="30000" dirty="0" smtClean="0"/>
              <a:t>2</a:t>
            </a:r>
            <a:r>
              <a:rPr lang="en-US" dirty="0" smtClean="0"/>
              <a:t> where |</a:t>
            </a:r>
            <a:r>
              <a:rPr lang="en-US" b="1" dirty="0" smtClean="0"/>
              <a:t>s</a:t>
            </a:r>
            <a:r>
              <a:rPr lang="en-US" dirty="0" smtClean="0"/>
              <a:t>&gt; = 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&gt;|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&gt; …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Cost is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χ</a:t>
            </a:r>
            <a:r>
              <a:rPr lang="en-US" baseline="30000" dirty="0" smtClean="0"/>
              <a:t>2</a:t>
            </a:r>
            <a:r>
              <a:rPr lang="en-US" i="1" dirty="0" smtClean="0"/>
              <a:t>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2858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6"/>
          </p:cNvCxnSpPr>
          <p:nvPr/>
        </p:nvCxnSpPr>
        <p:spPr>
          <a:xfrm>
            <a:off x="18573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4"/>
          </p:cNvCxnSpPr>
          <p:nvPr/>
        </p:nvCxnSpPr>
        <p:spPr>
          <a:xfrm>
            <a:off x="1571625" y="3317875"/>
            <a:ext cx="0" cy="63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444750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6" idx="6"/>
          </p:cNvCxnSpPr>
          <p:nvPr/>
        </p:nvCxnSpPr>
        <p:spPr>
          <a:xfrm>
            <a:off x="3016250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4"/>
          </p:cNvCxnSpPr>
          <p:nvPr/>
        </p:nvCxnSpPr>
        <p:spPr>
          <a:xfrm>
            <a:off x="2730500" y="3317875"/>
            <a:ext cx="0" cy="63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5972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9" idx="6"/>
          </p:cNvCxnSpPr>
          <p:nvPr/>
        </p:nvCxnSpPr>
        <p:spPr>
          <a:xfrm>
            <a:off x="41687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9" idx="4"/>
          </p:cNvCxnSpPr>
          <p:nvPr/>
        </p:nvCxnSpPr>
        <p:spPr>
          <a:xfrm>
            <a:off x="3883025" y="3317875"/>
            <a:ext cx="0" cy="63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7656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22" idx="6"/>
          </p:cNvCxnSpPr>
          <p:nvPr/>
        </p:nvCxnSpPr>
        <p:spPr>
          <a:xfrm>
            <a:off x="53371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2" idx="4"/>
          </p:cNvCxnSpPr>
          <p:nvPr/>
        </p:nvCxnSpPr>
        <p:spPr>
          <a:xfrm>
            <a:off x="5051425" y="3317875"/>
            <a:ext cx="0" cy="63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924550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5" idx="6"/>
          </p:cNvCxnSpPr>
          <p:nvPr/>
        </p:nvCxnSpPr>
        <p:spPr>
          <a:xfrm>
            <a:off x="6496050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5" idx="4"/>
          </p:cNvCxnSpPr>
          <p:nvPr/>
        </p:nvCxnSpPr>
        <p:spPr>
          <a:xfrm>
            <a:off x="6210300" y="3317875"/>
            <a:ext cx="0" cy="63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704532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28" idx="4"/>
          </p:cNvCxnSpPr>
          <p:nvPr/>
        </p:nvCxnSpPr>
        <p:spPr>
          <a:xfrm>
            <a:off x="7331075" y="3317875"/>
            <a:ext cx="0" cy="63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397000" y="3873500"/>
            <a:ext cx="349250" cy="349250"/>
          </a:xfrm>
          <a:prstGeom prst="ellipse">
            <a:avLst/>
          </a:prstGeom>
          <a:solidFill>
            <a:srgbClr val="D674D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555875" y="3873500"/>
            <a:ext cx="349250" cy="349250"/>
          </a:xfrm>
          <a:prstGeom prst="ellipse">
            <a:avLst/>
          </a:prstGeom>
          <a:solidFill>
            <a:srgbClr val="D674D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708400" y="3873500"/>
            <a:ext cx="349250" cy="349250"/>
          </a:xfrm>
          <a:prstGeom prst="ellipse">
            <a:avLst/>
          </a:prstGeom>
          <a:solidFill>
            <a:srgbClr val="D674D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76800" y="3873500"/>
            <a:ext cx="349250" cy="349250"/>
          </a:xfrm>
          <a:prstGeom prst="ellipse">
            <a:avLst/>
          </a:prstGeom>
          <a:solidFill>
            <a:srgbClr val="D674D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035675" y="3873500"/>
            <a:ext cx="349250" cy="349250"/>
          </a:xfrm>
          <a:prstGeom prst="ellipse">
            <a:avLst/>
          </a:prstGeom>
          <a:solidFill>
            <a:srgbClr val="D674D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162800" y="3873500"/>
            <a:ext cx="349250" cy="349250"/>
          </a:xfrm>
          <a:prstGeom prst="ellipse">
            <a:avLst/>
          </a:prstGeom>
          <a:solidFill>
            <a:srgbClr val="D674D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708400" y="3873500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1111250" y="2746375"/>
            <a:ext cx="0" cy="1476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772400" y="2746375"/>
            <a:ext cx="0" cy="1476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826375" y="265112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4" name="Rectangle 43"/>
          <p:cNvSpPr/>
          <p:nvPr/>
        </p:nvSpPr>
        <p:spPr>
          <a:xfrm>
            <a:off x="1267755" y="4330958"/>
            <a:ext cx="703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&lt;</a:t>
            </a:r>
            <a:r>
              <a:rPr lang="en-US" sz="2400" i="1" dirty="0" smtClean="0"/>
              <a:t>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|</a:t>
            </a:r>
            <a:endParaRPr lang="en-US" sz="2400" dirty="0"/>
          </a:p>
        </p:txBody>
      </p:sp>
      <p:sp>
        <p:nvSpPr>
          <p:cNvPr id="45" name="Rectangle 44"/>
          <p:cNvSpPr/>
          <p:nvPr/>
        </p:nvSpPr>
        <p:spPr>
          <a:xfrm>
            <a:off x="2378781" y="4330958"/>
            <a:ext cx="703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&lt;</a:t>
            </a:r>
            <a:r>
              <a:rPr lang="en-US" sz="2400" i="1" dirty="0" smtClean="0"/>
              <a:t>s</a:t>
            </a:r>
            <a:r>
              <a:rPr lang="en-US" sz="2400" baseline="-25000" dirty="0"/>
              <a:t>2</a:t>
            </a:r>
            <a:r>
              <a:rPr lang="en-US" sz="2400" dirty="0" smtClean="0"/>
              <a:t>|</a:t>
            </a:r>
            <a:endParaRPr lang="en-US" sz="2400" dirty="0"/>
          </a:p>
        </p:txBody>
      </p:sp>
      <p:sp>
        <p:nvSpPr>
          <p:cNvPr id="46" name="Rectangle 45"/>
          <p:cNvSpPr/>
          <p:nvPr/>
        </p:nvSpPr>
        <p:spPr>
          <a:xfrm>
            <a:off x="3468030" y="4330958"/>
            <a:ext cx="703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&lt;</a:t>
            </a:r>
            <a:r>
              <a:rPr lang="en-US" sz="2400" i="1" dirty="0" smtClean="0"/>
              <a:t>s</a:t>
            </a:r>
            <a:r>
              <a:rPr lang="en-US" sz="2400" baseline="-25000" dirty="0"/>
              <a:t>3</a:t>
            </a:r>
            <a:r>
              <a:rPr lang="en-US" sz="2400" dirty="0" smtClean="0"/>
              <a:t>|</a:t>
            </a:r>
            <a:endParaRPr lang="en-US" sz="2400" dirty="0"/>
          </a:p>
        </p:txBody>
      </p:sp>
      <p:sp>
        <p:nvSpPr>
          <p:cNvPr id="47" name="Rectangle 46"/>
          <p:cNvSpPr/>
          <p:nvPr/>
        </p:nvSpPr>
        <p:spPr>
          <a:xfrm>
            <a:off x="4699706" y="4330958"/>
            <a:ext cx="703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&lt;</a:t>
            </a:r>
            <a:r>
              <a:rPr lang="en-US" sz="2400" i="1" dirty="0" smtClean="0"/>
              <a:t>s</a:t>
            </a:r>
            <a:r>
              <a:rPr lang="en-US" sz="2400" baseline="-25000" dirty="0"/>
              <a:t>4</a:t>
            </a:r>
            <a:r>
              <a:rPr lang="en-US" sz="2400" dirty="0" smtClean="0"/>
              <a:t>|</a:t>
            </a:r>
            <a:endParaRPr lang="en-US" sz="2400" dirty="0"/>
          </a:p>
        </p:txBody>
      </p:sp>
      <p:sp>
        <p:nvSpPr>
          <p:cNvPr id="48" name="Rectangle 47"/>
          <p:cNvSpPr/>
          <p:nvPr/>
        </p:nvSpPr>
        <p:spPr>
          <a:xfrm>
            <a:off x="5858581" y="4330958"/>
            <a:ext cx="703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&lt;</a:t>
            </a:r>
            <a:r>
              <a:rPr lang="en-US" sz="2400" i="1" dirty="0" smtClean="0"/>
              <a:t>s</a:t>
            </a:r>
            <a:r>
              <a:rPr lang="en-US" sz="2400" baseline="-25000" dirty="0"/>
              <a:t>5</a:t>
            </a:r>
            <a:r>
              <a:rPr lang="en-US" sz="2400" dirty="0" smtClean="0"/>
              <a:t>|</a:t>
            </a:r>
            <a:endParaRPr lang="en-US" sz="2400" dirty="0"/>
          </a:p>
        </p:txBody>
      </p:sp>
      <p:sp>
        <p:nvSpPr>
          <p:cNvPr id="49" name="Rectangle 48"/>
          <p:cNvSpPr/>
          <p:nvPr/>
        </p:nvSpPr>
        <p:spPr>
          <a:xfrm>
            <a:off x="6979356" y="4330958"/>
            <a:ext cx="703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&lt;</a:t>
            </a:r>
            <a:r>
              <a:rPr lang="en-US" sz="2400" i="1" dirty="0" smtClean="0"/>
              <a:t>s</a:t>
            </a:r>
            <a:r>
              <a:rPr lang="en-US" sz="2400" baseline="-25000" dirty="0"/>
              <a:t>6</a:t>
            </a:r>
            <a:r>
              <a:rPr lang="en-US" sz="2400" dirty="0" smtClean="0"/>
              <a:t>|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3752220" y="4330958"/>
            <a:ext cx="261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’</a:t>
            </a:r>
            <a:endParaRPr lang="en-US" sz="2400" dirty="0"/>
          </a:p>
        </p:txBody>
      </p:sp>
      <p:sp>
        <p:nvSpPr>
          <p:cNvPr id="51" name="Rectangle 50"/>
          <p:cNvSpPr/>
          <p:nvPr/>
        </p:nvSpPr>
        <p:spPr>
          <a:xfrm>
            <a:off x="457200" y="5055056"/>
            <a:ext cx="714189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sz="3200" dirty="0" smtClean="0"/>
              <a:t>Accept with probability min</a:t>
            </a:r>
            <a:r>
              <a:rPr lang="en-US" sz="3200" dirty="0"/>
              <a:t>[</a:t>
            </a:r>
            <a:r>
              <a:rPr lang="en-US" sz="3200" i="1" dirty="0"/>
              <a:t>P</a:t>
            </a:r>
            <a:r>
              <a:rPr lang="en-US" sz="3200" dirty="0"/>
              <a:t>(</a:t>
            </a:r>
            <a:r>
              <a:rPr lang="en-US" sz="3200" b="1" dirty="0"/>
              <a:t>s</a:t>
            </a:r>
            <a:r>
              <a:rPr lang="en-US" sz="3200" dirty="0"/>
              <a:t>’) / </a:t>
            </a:r>
            <a:r>
              <a:rPr lang="en-US" sz="3200" i="1" dirty="0"/>
              <a:t>P</a:t>
            </a:r>
            <a:r>
              <a:rPr lang="en-US" sz="3200" dirty="0"/>
              <a:t>(</a:t>
            </a:r>
            <a:r>
              <a:rPr lang="en-US" sz="3200" b="1" dirty="0"/>
              <a:t>s</a:t>
            </a:r>
            <a:r>
              <a:rPr lang="en-US" sz="3200" dirty="0"/>
              <a:t>), 1]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633169" y="6429375"/>
            <a:ext cx="4346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Sandvik</a:t>
            </a:r>
            <a:r>
              <a:rPr lang="en-US" dirty="0" smtClean="0"/>
              <a:t> &amp; G. Vidal, PRL </a:t>
            </a:r>
            <a:r>
              <a:rPr lang="en-US" b="1" dirty="0" smtClean="0"/>
              <a:t>99</a:t>
            </a:r>
            <a:r>
              <a:rPr lang="en-US" dirty="0" smtClean="0"/>
              <a:t>, 220602 (2007)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1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3" grpId="1" animBg="1"/>
      <p:bldP spid="34" grpId="0" animBg="1"/>
      <p:bldP spid="35" grpId="0" animBg="1"/>
      <p:bldP spid="36" grpId="0" animBg="1"/>
      <p:bldP spid="37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sampling of a unitary 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5279" cy="5017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Note that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,…) =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)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Cost </a:t>
            </a:r>
            <a:r>
              <a:rPr lang="en-US" dirty="0" smtClean="0"/>
              <a:t>is now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 smtClean="0"/>
              <a:t>χ</a:t>
            </a:r>
            <a:r>
              <a:rPr lang="en-US" baseline="30000" dirty="0" smtClean="0"/>
              <a:t>3</a:t>
            </a:r>
            <a:r>
              <a:rPr lang="en-US" i="1" dirty="0" smtClean="0"/>
              <a:t>L</a:t>
            </a:r>
            <a:r>
              <a:rPr lang="en-US" dirty="0" smtClean="0"/>
              <a:t>) !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2858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5" idx="6"/>
          </p:cNvCxnSpPr>
          <p:nvPr/>
        </p:nvCxnSpPr>
        <p:spPr>
          <a:xfrm>
            <a:off x="18573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5" idx="4"/>
            <a:endCxn id="21" idx="0"/>
          </p:cNvCxnSpPr>
          <p:nvPr/>
        </p:nvCxnSpPr>
        <p:spPr>
          <a:xfrm>
            <a:off x="1571625" y="3317875"/>
            <a:ext cx="0" cy="301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444750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8" idx="4"/>
            <a:endCxn id="28" idx="0"/>
          </p:cNvCxnSpPr>
          <p:nvPr/>
        </p:nvCxnSpPr>
        <p:spPr>
          <a:xfrm>
            <a:off x="2730500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5972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10" idx="6"/>
          </p:cNvCxnSpPr>
          <p:nvPr/>
        </p:nvCxnSpPr>
        <p:spPr>
          <a:xfrm>
            <a:off x="41687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4"/>
          </p:cNvCxnSpPr>
          <p:nvPr/>
        </p:nvCxnSpPr>
        <p:spPr>
          <a:xfrm>
            <a:off x="3883025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7656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3" idx="6"/>
          </p:cNvCxnSpPr>
          <p:nvPr/>
        </p:nvCxnSpPr>
        <p:spPr>
          <a:xfrm>
            <a:off x="53371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3" idx="4"/>
          </p:cNvCxnSpPr>
          <p:nvPr/>
        </p:nvCxnSpPr>
        <p:spPr>
          <a:xfrm>
            <a:off x="5051425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924550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6" idx="6"/>
          </p:cNvCxnSpPr>
          <p:nvPr/>
        </p:nvCxnSpPr>
        <p:spPr>
          <a:xfrm>
            <a:off x="6496050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4"/>
            <a:endCxn id="36" idx="0"/>
          </p:cNvCxnSpPr>
          <p:nvPr/>
        </p:nvCxnSpPr>
        <p:spPr>
          <a:xfrm>
            <a:off x="6210300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04532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9" idx="4"/>
          </p:cNvCxnSpPr>
          <p:nvPr/>
        </p:nvCxnSpPr>
        <p:spPr>
          <a:xfrm>
            <a:off x="7331075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397000" y="3619500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016250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2858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5" idx="6"/>
          </p:cNvCxnSpPr>
          <p:nvPr/>
        </p:nvCxnSpPr>
        <p:spPr>
          <a:xfrm>
            <a:off x="18573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5" idx="0"/>
            <a:endCxn id="41" idx="4"/>
          </p:cNvCxnSpPr>
          <p:nvPr/>
        </p:nvCxnSpPr>
        <p:spPr>
          <a:xfrm flipV="1">
            <a:off x="1571625" y="4549775"/>
            <a:ext cx="0" cy="317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444750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972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30" idx="6"/>
          </p:cNvCxnSpPr>
          <p:nvPr/>
        </p:nvCxnSpPr>
        <p:spPr>
          <a:xfrm>
            <a:off x="41687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7656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33" idx="6"/>
          </p:cNvCxnSpPr>
          <p:nvPr/>
        </p:nvCxnSpPr>
        <p:spPr>
          <a:xfrm>
            <a:off x="53371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924550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36" idx="6"/>
          </p:cNvCxnSpPr>
          <p:nvPr/>
        </p:nvCxnSpPr>
        <p:spPr>
          <a:xfrm>
            <a:off x="6496050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704532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397000" y="4200525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3016250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06925" y="2263775"/>
            <a:ext cx="587375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140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3" grpId="0" animBg="1"/>
      <p:bldP spid="16" grpId="0" animBg="1"/>
      <p:bldP spid="19" grpId="0" animBg="1"/>
      <p:bldP spid="21" grpId="0" animBg="1"/>
      <p:bldP spid="25" grpId="0" animBg="1"/>
      <p:bldP spid="28" grpId="0" animBg="1"/>
      <p:bldP spid="30" grpId="0" animBg="1"/>
      <p:bldP spid="33" grpId="0" animBg="1"/>
      <p:bldP spid="36" grpId="0" animBg="1"/>
      <p:bldP spid="39" grpId="0" animBg="1"/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sampling of a unitary 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5279" cy="5017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Note that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,…) =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)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if                                    =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Unitary/isometric tensors: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2858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4"/>
            <a:endCxn id="21" idx="0"/>
          </p:cNvCxnSpPr>
          <p:nvPr/>
        </p:nvCxnSpPr>
        <p:spPr>
          <a:xfrm>
            <a:off x="1571625" y="3317875"/>
            <a:ext cx="0" cy="301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06925" y="3032125"/>
            <a:ext cx="587375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194300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6" idx="4"/>
            <a:endCxn id="36" idx="0"/>
          </p:cNvCxnSpPr>
          <p:nvPr/>
        </p:nvCxnSpPr>
        <p:spPr>
          <a:xfrm>
            <a:off x="5480050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397000" y="3619500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2858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5" idx="0"/>
            <a:endCxn id="41" idx="4"/>
          </p:cNvCxnSpPr>
          <p:nvPr/>
        </p:nvCxnSpPr>
        <p:spPr>
          <a:xfrm flipV="1">
            <a:off x="1571625" y="4549775"/>
            <a:ext cx="0" cy="317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606925" y="5153025"/>
            <a:ext cx="587375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194300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397000" y="4200525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urved Connector 21"/>
          <p:cNvCxnSpPr>
            <a:stCxn id="5" idx="6"/>
            <a:endCxn id="25" idx="6"/>
          </p:cNvCxnSpPr>
          <p:nvPr/>
        </p:nvCxnSpPr>
        <p:spPr>
          <a:xfrm>
            <a:off x="1857375" y="3032125"/>
            <a:ext cx="12700" cy="2120900"/>
          </a:xfrm>
          <a:prstGeom prst="curvedConnector3">
            <a:avLst>
              <a:gd name="adj1" fmla="val 4550000"/>
            </a:avLst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Curved Connector 37"/>
          <p:cNvCxnSpPr/>
          <p:nvPr/>
        </p:nvCxnSpPr>
        <p:spPr>
          <a:xfrm>
            <a:off x="5765800" y="3032125"/>
            <a:ext cx="12700" cy="2120900"/>
          </a:xfrm>
          <a:prstGeom prst="curvedConnector3">
            <a:avLst>
              <a:gd name="adj1" fmla="val 4550000"/>
            </a:avLst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219950" y="3032125"/>
            <a:ext cx="587375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219950" y="5153025"/>
            <a:ext cx="587375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>
            <a:off x="7794625" y="3032125"/>
            <a:ext cx="12700" cy="2120900"/>
          </a:xfrm>
          <a:prstGeom prst="curvedConnector3">
            <a:avLst>
              <a:gd name="adj1" fmla="val 4550000"/>
            </a:avLst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088574"/>
              </p:ext>
            </p:extLst>
          </p:nvPr>
        </p:nvGraphicFramePr>
        <p:xfrm>
          <a:off x="5045075" y="5565775"/>
          <a:ext cx="208756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Equation" r:id="rId3" imgW="571500" imgH="203200" progId="Equation.3">
                  <p:embed/>
                </p:oleObj>
              </mc:Choice>
              <mc:Fallback>
                <p:oleObj name="Equation" r:id="rId3" imgW="571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45075" y="5565775"/>
                        <a:ext cx="2087563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Connector 44"/>
          <p:cNvCxnSpPr/>
          <p:nvPr/>
        </p:nvCxnSpPr>
        <p:spPr>
          <a:xfrm>
            <a:off x="4606925" y="2263775"/>
            <a:ext cx="587375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605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sampling of a unitary 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5279" cy="5017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Note that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,…) =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)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2858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5" idx="6"/>
          </p:cNvCxnSpPr>
          <p:nvPr/>
        </p:nvCxnSpPr>
        <p:spPr>
          <a:xfrm>
            <a:off x="18573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5" idx="4"/>
            <a:endCxn id="21" idx="0"/>
          </p:cNvCxnSpPr>
          <p:nvPr/>
        </p:nvCxnSpPr>
        <p:spPr>
          <a:xfrm>
            <a:off x="1571625" y="3317875"/>
            <a:ext cx="0" cy="301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444750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8" idx="4"/>
            <a:endCxn id="28" idx="0"/>
          </p:cNvCxnSpPr>
          <p:nvPr/>
        </p:nvCxnSpPr>
        <p:spPr>
          <a:xfrm>
            <a:off x="2730500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5972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10" idx="6"/>
          </p:cNvCxnSpPr>
          <p:nvPr/>
        </p:nvCxnSpPr>
        <p:spPr>
          <a:xfrm>
            <a:off x="41687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4"/>
          </p:cNvCxnSpPr>
          <p:nvPr/>
        </p:nvCxnSpPr>
        <p:spPr>
          <a:xfrm>
            <a:off x="3883025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7656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3" idx="6"/>
          </p:cNvCxnSpPr>
          <p:nvPr/>
        </p:nvCxnSpPr>
        <p:spPr>
          <a:xfrm>
            <a:off x="53371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3" idx="4"/>
          </p:cNvCxnSpPr>
          <p:nvPr/>
        </p:nvCxnSpPr>
        <p:spPr>
          <a:xfrm>
            <a:off x="5051425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924550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6" idx="6"/>
          </p:cNvCxnSpPr>
          <p:nvPr/>
        </p:nvCxnSpPr>
        <p:spPr>
          <a:xfrm>
            <a:off x="6496050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4"/>
            <a:endCxn id="36" idx="0"/>
          </p:cNvCxnSpPr>
          <p:nvPr/>
        </p:nvCxnSpPr>
        <p:spPr>
          <a:xfrm>
            <a:off x="6210300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04532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9" idx="4"/>
          </p:cNvCxnSpPr>
          <p:nvPr/>
        </p:nvCxnSpPr>
        <p:spPr>
          <a:xfrm>
            <a:off x="7331075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397000" y="3619500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016250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2858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5" idx="6"/>
          </p:cNvCxnSpPr>
          <p:nvPr/>
        </p:nvCxnSpPr>
        <p:spPr>
          <a:xfrm>
            <a:off x="18573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5" idx="0"/>
            <a:endCxn id="41" idx="4"/>
          </p:cNvCxnSpPr>
          <p:nvPr/>
        </p:nvCxnSpPr>
        <p:spPr>
          <a:xfrm flipV="1">
            <a:off x="1571625" y="4549775"/>
            <a:ext cx="0" cy="317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444750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972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30" idx="6"/>
          </p:cNvCxnSpPr>
          <p:nvPr/>
        </p:nvCxnSpPr>
        <p:spPr>
          <a:xfrm>
            <a:off x="41687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7656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33" idx="6"/>
          </p:cNvCxnSpPr>
          <p:nvPr/>
        </p:nvCxnSpPr>
        <p:spPr>
          <a:xfrm>
            <a:off x="53371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924550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36" idx="6"/>
          </p:cNvCxnSpPr>
          <p:nvPr/>
        </p:nvCxnSpPr>
        <p:spPr>
          <a:xfrm>
            <a:off x="6496050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704532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397000" y="4200525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3016250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06925" y="2263775"/>
            <a:ext cx="587375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886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sampling of a unitary 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5279" cy="5017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Note that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,…) =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)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2858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5" idx="6"/>
          </p:cNvCxnSpPr>
          <p:nvPr/>
        </p:nvCxnSpPr>
        <p:spPr>
          <a:xfrm>
            <a:off x="18573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5" idx="4"/>
            <a:endCxn id="21" idx="0"/>
          </p:cNvCxnSpPr>
          <p:nvPr/>
        </p:nvCxnSpPr>
        <p:spPr>
          <a:xfrm>
            <a:off x="1571625" y="3317875"/>
            <a:ext cx="0" cy="301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444750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8" idx="4"/>
            <a:endCxn id="28" idx="0"/>
          </p:cNvCxnSpPr>
          <p:nvPr/>
        </p:nvCxnSpPr>
        <p:spPr>
          <a:xfrm>
            <a:off x="2730500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5972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10" idx="6"/>
          </p:cNvCxnSpPr>
          <p:nvPr/>
        </p:nvCxnSpPr>
        <p:spPr>
          <a:xfrm>
            <a:off x="41687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4"/>
          </p:cNvCxnSpPr>
          <p:nvPr/>
        </p:nvCxnSpPr>
        <p:spPr>
          <a:xfrm>
            <a:off x="3883025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7656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3" idx="6"/>
          </p:cNvCxnSpPr>
          <p:nvPr/>
        </p:nvCxnSpPr>
        <p:spPr>
          <a:xfrm>
            <a:off x="53371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3" idx="4"/>
          </p:cNvCxnSpPr>
          <p:nvPr/>
        </p:nvCxnSpPr>
        <p:spPr>
          <a:xfrm>
            <a:off x="5051425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924550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6" idx="4"/>
            <a:endCxn id="36" idx="0"/>
          </p:cNvCxnSpPr>
          <p:nvPr/>
        </p:nvCxnSpPr>
        <p:spPr>
          <a:xfrm>
            <a:off x="6210300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397000" y="3619500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016250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2858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5" idx="6"/>
          </p:cNvCxnSpPr>
          <p:nvPr/>
        </p:nvCxnSpPr>
        <p:spPr>
          <a:xfrm>
            <a:off x="18573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5" idx="0"/>
            <a:endCxn id="41" idx="4"/>
          </p:cNvCxnSpPr>
          <p:nvPr/>
        </p:nvCxnSpPr>
        <p:spPr>
          <a:xfrm flipV="1">
            <a:off x="1571625" y="4549775"/>
            <a:ext cx="0" cy="317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444750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972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30" idx="6"/>
          </p:cNvCxnSpPr>
          <p:nvPr/>
        </p:nvCxnSpPr>
        <p:spPr>
          <a:xfrm>
            <a:off x="41687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7656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33" idx="6"/>
          </p:cNvCxnSpPr>
          <p:nvPr/>
        </p:nvCxnSpPr>
        <p:spPr>
          <a:xfrm>
            <a:off x="53371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924550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397000" y="4200525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3016250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Curved Connector 34"/>
          <p:cNvCxnSpPr/>
          <p:nvPr/>
        </p:nvCxnSpPr>
        <p:spPr>
          <a:xfrm>
            <a:off x="6483350" y="3032125"/>
            <a:ext cx="12700" cy="2120900"/>
          </a:xfrm>
          <a:prstGeom prst="curvedConnector3">
            <a:avLst>
              <a:gd name="adj1" fmla="val 4550000"/>
            </a:avLst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606925" y="2263775"/>
            <a:ext cx="587375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274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sampling of a unitary 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5279" cy="5017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Note that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,…) =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)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2858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5" idx="6"/>
          </p:cNvCxnSpPr>
          <p:nvPr/>
        </p:nvCxnSpPr>
        <p:spPr>
          <a:xfrm>
            <a:off x="18573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5" idx="4"/>
            <a:endCxn id="21" idx="0"/>
          </p:cNvCxnSpPr>
          <p:nvPr/>
        </p:nvCxnSpPr>
        <p:spPr>
          <a:xfrm>
            <a:off x="1571625" y="3317875"/>
            <a:ext cx="0" cy="301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444750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8" idx="4"/>
            <a:endCxn id="28" idx="0"/>
          </p:cNvCxnSpPr>
          <p:nvPr/>
        </p:nvCxnSpPr>
        <p:spPr>
          <a:xfrm>
            <a:off x="2730500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5972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10" idx="6"/>
          </p:cNvCxnSpPr>
          <p:nvPr/>
        </p:nvCxnSpPr>
        <p:spPr>
          <a:xfrm>
            <a:off x="41687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4"/>
          </p:cNvCxnSpPr>
          <p:nvPr/>
        </p:nvCxnSpPr>
        <p:spPr>
          <a:xfrm>
            <a:off x="3883025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7656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3" idx="4"/>
          </p:cNvCxnSpPr>
          <p:nvPr/>
        </p:nvCxnSpPr>
        <p:spPr>
          <a:xfrm>
            <a:off x="5051425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397000" y="3619500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016250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2858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5" idx="6"/>
          </p:cNvCxnSpPr>
          <p:nvPr/>
        </p:nvCxnSpPr>
        <p:spPr>
          <a:xfrm>
            <a:off x="18573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5" idx="0"/>
            <a:endCxn id="41" idx="4"/>
          </p:cNvCxnSpPr>
          <p:nvPr/>
        </p:nvCxnSpPr>
        <p:spPr>
          <a:xfrm flipV="1">
            <a:off x="1571625" y="4549775"/>
            <a:ext cx="0" cy="317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444750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972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30" idx="6"/>
          </p:cNvCxnSpPr>
          <p:nvPr/>
        </p:nvCxnSpPr>
        <p:spPr>
          <a:xfrm>
            <a:off x="41687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7656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397000" y="4200525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3016250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Curved Connector 34"/>
          <p:cNvCxnSpPr/>
          <p:nvPr/>
        </p:nvCxnSpPr>
        <p:spPr>
          <a:xfrm>
            <a:off x="5337175" y="3032125"/>
            <a:ext cx="12700" cy="2120900"/>
          </a:xfrm>
          <a:prstGeom prst="curvedConnector3">
            <a:avLst>
              <a:gd name="adj1" fmla="val 4550000"/>
            </a:avLst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606925" y="2263775"/>
            <a:ext cx="587375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070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sampling of a unitary 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5279" cy="5017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Note that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,…) =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)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2858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5" idx="6"/>
          </p:cNvCxnSpPr>
          <p:nvPr/>
        </p:nvCxnSpPr>
        <p:spPr>
          <a:xfrm>
            <a:off x="18573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5" idx="4"/>
            <a:endCxn id="21" idx="0"/>
          </p:cNvCxnSpPr>
          <p:nvPr/>
        </p:nvCxnSpPr>
        <p:spPr>
          <a:xfrm>
            <a:off x="1571625" y="3317875"/>
            <a:ext cx="0" cy="301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444750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8" idx="4"/>
            <a:endCxn id="28" idx="0"/>
          </p:cNvCxnSpPr>
          <p:nvPr/>
        </p:nvCxnSpPr>
        <p:spPr>
          <a:xfrm>
            <a:off x="2730500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5972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0" idx="4"/>
          </p:cNvCxnSpPr>
          <p:nvPr/>
        </p:nvCxnSpPr>
        <p:spPr>
          <a:xfrm>
            <a:off x="3883025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397000" y="3619500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016250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2858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5" idx="6"/>
          </p:cNvCxnSpPr>
          <p:nvPr/>
        </p:nvCxnSpPr>
        <p:spPr>
          <a:xfrm>
            <a:off x="18573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5" idx="0"/>
            <a:endCxn id="41" idx="4"/>
          </p:cNvCxnSpPr>
          <p:nvPr/>
        </p:nvCxnSpPr>
        <p:spPr>
          <a:xfrm flipV="1">
            <a:off x="1571625" y="4549775"/>
            <a:ext cx="0" cy="317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444750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972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397000" y="4200525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3016250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Curved Connector 34"/>
          <p:cNvCxnSpPr/>
          <p:nvPr/>
        </p:nvCxnSpPr>
        <p:spPr>
          <a:xfrm>
            <a:off x="4156075" y="3032125"/>
            <a:ext cx="12700" cy="2120900"/>
          </a:xfrm>
          <a:prstGeom prst="curvedConnector3">
            <a:avLst>
              <a:gd name="adj1" fmla="val 4550000"/>
            </a:avLst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606925" y="2263775"/>
            <a:ext cx="587375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02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Dimensional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range entanglement leads to area law of entropy entanglement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However, polynomial-scaling correlations do </a:t>
            </a:r>
            <a:r>
              <a:rPr lang="en-US" i="1" dirty="0" smtClean="0"/>
              <a:t>not</a:t>
            </a:r>
            <a:r>
              <a:rPr lang="en-US" dirty="0" smtClean="0"/>
              <a:t> require a logarithmic violation of the area law!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410" y="3141060"/>
            <a:ext cx="1313180" cy="391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773" y="5372244"/>
            <a:ext cx="34290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19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sampling of a unitary 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5279" cy="5017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Note that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,…) =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)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2858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5" idx="6"/>
          </p:cNvCxnSpPr>
          <p:nvPr/>
        </p:nvCxnSpPr>
        <p:spPr>
          <a:xfrm>
            <a:off x="18573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5" idx="4"/>
            <a:endCxn id="21" idx="0"/>
          </p:cNvCxnSpPr>
          <p:nvPr/>
        </p:nvCxnSpPr>
        <p:spPr>
          <a:xfrm>
            <a:off x="1571625" y="3317875"/>
            <a:ext cx="0" cy="301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444750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8" idx="4"/>
            <a:endCxn id="28" idx="0"/>
          </p:cNvCxnSpPr>
          <p:nvPr/>
        </p:nvCxnSpPr>
        <p:spPr>
          <a:xfrm>
            <a:off x="2730500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397000" y="3619500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2858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5" idx="6"/>
          </p:cNvCxnSpPr>
          <p:nvPr/>
        </p:nvCxnSpPr>
        <p:spPr>
          <a:xfrm>
            <a:off x="18573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5" idx="0"/>
            <a:endCxn id="41" idx="4"/>
          </p:cNvCxnSpPr>
          <p:nvPr/>
        </p:nvCxnSpPr>
        <p:spPr>
          <a:xfrm flipV="1">
            <a:off x="1571625" y="4549775"/>
            <a:ext cx="0" cy="317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444750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397000" y="4200525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urved Connector 34"/>
          <p:cNvCxnSpPr/>
          <p:nvPr/>
        </p:nvCxnSpPr>
        <p:spPr>
          <a:xfrm>
            <a:off x="3003550" y="3032125"/>
            <a:ext cx="12700" cy="2120900"/>
          </a:xfrm>
          <a:prstGeom prst="curvedConnector3">
            <a:avLst>
              <a:gd name="adj1" fmla="val 4550000"/>
            </a:avLst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606925" y="2263775"/>
            <a:ext cx="587375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956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sampling of a unitary 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5279" cy="5017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Note that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,…) =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)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Can sample in any basis…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2858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4"/>
            <a:endCxn id="21" idx="0"/>
          </p:cNvCxnSpPr>
          <p:nvPr/>
        </p:nvCxnSpPr>
        <p:spPr>
          <a:xfrm>
            <a:off x="1571625" y="3317875"/>
            <a:ext cx="0" cy="301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397000" y="3619500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2858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5" idx="0"/>
            <a:endCxn id="41" idx="4"/>
          </p:cNvCxnSpPr>
          <p:nvPr/>
        </p:nvCxnSpPr>
        <p:spPr>
          <a:xfrm flipV="1">
            <a:off x="1571625" y="4549775"/>
            <a:ext cx="0" cy="317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397000" y="4200525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urved Connector 21"/>
          <p:cNvCxnSpPr>
            <a:stCxn id="5" idx="6"/>
            <a:endCxn id="25" idx="6"/>
          </p:cNvCxnSpPr>
          <p:nvPr/>
        </p:nvCxnSpPr>
        <p:spPr>
          <a:xfrm>
            <a:off x="1857375" y="3032125"/>
            <a:ext cx="12700" cy="2120900"/>
          </a:xfrm>
          <a:prstGeom prst="curvedConnector3">
            <a:avLst>
              <a:gd name="adj1" fmla="val 4550000"/>
            </a:avLst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606925" y="2263775"/>
            <a:ext cx="587375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361062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23" idx="4"/>
          </p:cNvCxnSpPr>
          <p:nvPr/>
        </p:nvCxnSpPr>
        <p:spPr>
          <a:xfrm>
            <a:off x="6646812" y="3317875"/>
            <a:ext cx="0" cy="301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6361062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6" idx="0"/>
          </p:cNvCxnSpPr>
          <p:nvPr/>
        </p:nvCxnSpPr>
        <p:spPr>
          <a:xfrm flipV="1">
            <a:off x="6646812" y="4549775"/>
            <a:ext cx="0" cy="317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3" idx="6"/>
            <a:endCxn id="26" idx="6"/>
          </p:cNvCxnSpPr>
          <p:nvPr/>
        </p:nvCxnSpPr>
        <p:spPr>
          <a:xfrm>
            <a:off x="6932562" y="3032125"/>
            <a:ext cx="12700" cy="2120900"/>
          </a:xfrm>
          <a:prstGeom prst="curvedConnector3">
            <a:avLst>
              <a:gd name="adj1" fmla="val 4550000"/>
            </a:avLst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586351" y="3771900"/>
            <a:ext cx="571500" cy="571500"/>
          </a:xfrm>
          <a:prstGeom prst="ellipse">
            <a:avLst/>
          </a:prstGeom>
          <a:solidFill>
            <a:srgbClr val="0D41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31" idx="4"/>
          </p:cNvCxnSpPr>
          <p:nvPr/>
        </p:nvCxnSpPr>
        <p:spPr>
          <a:xfrm>
            <a:off x="4872101" y="4343400"/>
            <a:ext cx="0" cy="301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872101" y="3470275"/>
            <a:ext cx="0" cy="301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930"/>
              </p:ext>
            </p:extLst>
          </p:nvPr>
        </p:nvGraphicFramePr>
        <p:xfrm>
          <a:off x="5590775" y="3921710"/>
          <a:ext cx="46513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Equation" r:id="rId3" imgW="127000" imgH="101600" progId="Equation.3">
                  <p:embed/>
                </p:oleObj>
              </mc:Choice>
              <mc:Fallback>
                <p:oleObj name="Equation" r:id="rId3" imgW="127000" imgH="101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90775" y="3921710"/>
                        <a:ext cx="465138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297268"/>
              </p:ext>
            </p:extLst>
          </p:nvPr>
        </p:nvGraphicFramePr>
        <p:xfrm>
          <a:off x="4594910" y="2528887"/>
          <a:ext cx="60325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5" imgW="165100" imgH="215900" progId="Equation.3">
                  <p:embed/>
                </p:oleObj>
              </mc:Choice>
              <mc:Fallback>
                <p:oleObj name="Equation" r:id="rId5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94910" y="2528887"/>
                        <a:ext cx="603250" cy="788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2517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sampling of a unitary 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5279" cy="5017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Note that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,…) =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)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2858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5" idx="6"/>
          </p:cNvCxnSpPr>
          <p:nvPr/>
        </p:nvCxnSpPr>
        <p:spPr>
          <a:xfrm>
            <a:off x="18573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5" idx="4"/>
            <a:endCxn id="21" idx="0"/>
          </p:cNvCxnSpPr>
          <p:nvPr/>
        </p:nvCxnSpPr>
        <p:spPr>
          <a:xfrm>
            <a:off x="1571625" y="3317875"/>
            <a:ext cx="0" cy="301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444750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972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10" idx="6"/>
          </p:cNvCxnSpPr>
          <p:nvPr/>
        </p:nvCxnSpPr>
        <p:spPr>
          <a:xfrm>
            <a:off x="41687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4"/>
          </p:cNvCxnSpPr>
          <p:nvPr/>
        </p:nvCxnSpPr>
        <p:spPr>
          <a:xfrm>
            <a:off x="3883025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7656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3" idx="6"/>
          </p:cNvCxnSpPr>
          <p:nvPr/>
        </p:nvCxnSpPr>
        <p:spPr>
          <a:xfrm>
            <a:off x="53371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3" idx="4"/>
          </p:cNvCxnSpPr>
          <p:nvPr/>
        </p:nvCxnSpPr>
        <p:spPr>
          <a:xfrm>
            <a:off x="5051425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924550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6" idx="6"/>
          </p:cNvCxnSpPr>
          <p:nvPr/>
        </p:nvCxnSpPr>
        <p:spPr>
          <a:xfrm>
            <a:off x="6496050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4"/>
            <a:endCxn id="36" idx="0"/>
          </p:cNvCxnSpPr>
          <p:nvPr/>
        </p:nvCxnSpPr>
        <p:spPr>
          <a:xfrm>
            <a:off x="6210300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04532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9" idx="4"/>
          </p:cNvCxnSpPr>
          <p:nvPr/>
        </p:nvCxnSpPr>
        <p:spPr>
          <a:xfrm>
            <a:off x="7331075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397000" y="3619500"/>
            <a:ext cx="349250" cy="349250"/>
          </a:xfrm>
          <a:prstGeom prst="ellipse">
            <a:avLst/>
          </a:prstGeom>
          <a:solidFill>
            <a:srgbClr val="D674D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016250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2858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5" idx="6"/>
          </p:cNvCxnSpPr>
          <p:nvPr/>
        </p:nvCxnSpPr>
        <p:spPr>
          <a:xfrm>
            <a:off x="18573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5" idx="0"/>
            <a:endCxn id="41" idx="4"/>
          </p:cNvCxnSpPr>
          <p:nvPr/>
        </p:nvCxnSpPr>
        <p:spPr>
          <a:xfrm flipV="1">
            <a:off x="1571625" y="4549775"/>
            <a:ext cx="0" cy="317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444750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972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30" idx="6"/>
          </p:cNvCxnSpPr>
          <p:nvPr/>
        </p:nvCxnSpPr>
        <p:spPr>
          <a:xfrm>
            <a:off x="41687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7656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33" idx="6"/>
          </p:cNvCxnSpPr>
          <p:nvPr/>
        </p:nvCxnSpPr>
        <p:spPr>
          <a:xfrm>
            <a:off x="53371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924550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36" idx="6"/>
          </p:cNvCxnSpPr>
          <p:nvPr/>
        </p:nvCxnSpPr>
        <p:spPr>
          <a:xfrm>
            <a:off x="6496050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704532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397000" y="4200525"/>
            <a:ext cx="349250" cy="349250"/>
          </a:xfrm>
          <a:prstGeom prst="ellipse">
            <a:avLst/>
          </a:prstGeom>
          <a:solidFill>
            <a:srgbClr val="D674D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3016250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38" idx="0"/>
          </p:cNvCxnSpPr>
          <p:nvPr/>
        </p:nvCxnSpPr>
        <p:spPr>
          <a:xfrm>
            <a:off x="2746375" y="3317875"/>
            <a:ext cx="0" cy="301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2571750" y="3619500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endCxn id="43" idx="4"/>
          </p:cNvCxnSpPr>
          <p:nvPr/>
        </p:nvCxnSpPr>
        <p:spPr>
          <a:xfrm flipV="1">
            <a:off x="2746375" y="4549775"/>
            <a:ext cx="0" cy="317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2571750" y="4200525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5464175" y="2254250"/>
            <a:ext cx="11557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757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sampling of a unitary 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5279" cy="5017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Note that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,…) =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)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Total cost now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 smtClean="0"/>
              <a:t>χ</a:t>
            </a:r>
            <a:r>
              <a:rPr lang="en-US" baseline="30000" dirty="0" smtClean="0"/>
              <a:t>2</a:t>
            </a:r>
            <a:r>
              <a:rPr lang="en-US" i="1" dirty="0" smtClean="0"/>
              <a:t>L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2858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5" idx="6"/>
          </p:cNvCxnSpPr>
          <p:nvPr/>
        </p:nvCxnSpPr>
        <p:spPr>
          <a:xfrm>
            <a:off x="18573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5" idx="4"/>
            <a:endCxn id="21" idx="0"/>
          </p:cNvCxnSpPr>
          <p:nvPr/>
        </p:nvCxnSpPr>
        <p:spPr>
          <a:xfrm>
            <a:off x="1571625" y="3317875"/>
            <a:ext cx="0" cy="301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444750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397000" y="3619500"/>
            <a:ext cx="349250" cy="349250"/>
          </a:xfrm>
          <a:prstGeom prst="ellipse">
            <a:avLst/>
          </a:prstGeom>
          <a:solidFill>
            <a:srgbClr val="D674D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2858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5" idx="6"/>
          </p:cNvCxnSpPr>
          <p:nvPr/>
        </p:nvCxnSpPr>
        <p:spPr>
          <a:xfrm>
            <a:off x="18573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5" idx="0"/>
            <a:endCxn id="41" idx="4"/>
          </p:cNvCxnSpPr>
          <p:nvPr/>
        </p:nvCxnSpPr>
        <p:spPr>
          <a:xfrm flipV="1">
            <a:off x="1571625" y="4549775"/>
            <a:ext cx="0" cy="317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444750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397000" y="4200525"/>
            <a:ext cx="349250" cy="349250"/>
          </a:xfrm>
          <a:prstGeom prst="ellipse">
            <a:avLst/>
          </a:prstGeom>
          <a:solidFill>
            <a:srgbClr val="D674D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endCxn id="38" idx="0"/>
          </p:cNvCxnSpPr>
          <p:nvPr/>
        </p:nvCxnSpPr>
        <p:spPr>
          <a:xfrm>
            <a:off x="2746375" y="3317875"/>
            <a:ext cx="0" cy="301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2571750" y="3619500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endCxn id="43" idx="4"/>
          </p:cNvCxnSpPr>
          <p:nvPr/>
        </p:nvCxnSpPr>
        <p:spPr>
          <a:xfrm flipV="1">
            <a:off x="2746375" y="4549775"/>
            <a:ext cx="0" cy="317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2571750" y="4200525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5464175" y="2254250"/>
            <a:ext cx="11557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>
            <a:off x="3003550" y="3032125"/>
            <a:ext cx="12700" cy="2120900"/>
          </a:xfrm>
          <a:prstGeom prst="curvedConnector3">
            <a:avLst>
              <a:gd name="adj1" fmla="val 4550000"/>
            </a:avLst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469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sampling of a unitary 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5279" cy="5017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Note that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,…) =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)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Total cost now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 smtClean="0"/>
              <a:t>χ</a:t>
            </a:r>
            <a:r>
              <a:rPr lang="en-US" baseline="30000" dirty="0" smtClean="0"/>
              <a:t>2</a:t>
            </a:r>
            <a:r>
              <a:rPr lang="en-US" i="1" dirty="0" smtClean="0"/>
              <a:t>L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2858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5" idx="6"/>
          </p:cNvCxnSpPr>
          <p:nvPr/>
        </p:nvCxnSpPr>
        <p:spPr>
          <a:xfrm>
            <a:off x="18573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5" idx="4"/>
            <a:endCxn id="21" idx="0"/>
          </p:cNvCxnSpPr>
          <p:nvPr/>
        </p:nvCxnSpPr>
        <p:spPr>
          <a:xfrm>
            <a:off x="1571625" y="3317875"/>
            <a:ext cx="0" cy="301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444750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972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10" idx="6"/>
          </p:cNvCxnSpPr>
          <p:nvPr/>
        </p:nvCxnSpPr>
        <p:spPr>
          <a:xfrm>
            <a:off x="41687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7656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3" idx="6"/>
          </p:cNvCxnSpPr>
          <p:nvPr/>
        </p:nvCxnSpPr>
        <p:spPr>
          <a:xfrm>
            <a:off x="53371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3" idx="4"/>
          </p:cNvCxnSpPr>
          <p:nvPr/>
        </p:nvCxnSpPr>
        <p:spPr>
          <a:xfrm>
            <a:off x="5051425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924550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6" idx="6"/>
          </p:cNvCxnSpPr>
          <p:nvPr/>
        </p:nvCxnSpPr>
        <p:spPr>
          <a:xfrm>
            <a:off x="6496050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4"/>
            <a:endCxn id="36" idx="0"/>
          </p:cNvCxnSpPr>
          <p:nvPr/>
        </p:nvCxnSpPr>
        <p:spPr>
          <a:xfrm>
            <a:off x="6210300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04532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9" idx="4"/>
          </p:cNvCxnSpPr>
          <p:nvPr/>
        </p:nvCxnSpPr>
        <p:spPr>
          <a:xfrm>
            <a:off x="7331075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397000" y="3619500"/>
            <a:ext cx="349250" cy="349250"/>
          </a:xfrm>
          <a:prstGeom prst="ellipse">
            <a:avLst/>
          </a:prstGeom>
          <a:solidFill>
            <a:srgbClr val="D674D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016250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2858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5" idx="6"/>
          </p:cNvCxnSpPr>
          <p:nvPr/>
        </p:nvCxnSpPr>
        <p:spPr>
          <a:xfrm>
            <a:off x="18573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5" idx="0"/>
            <a:endCxn id="41" idx="4"/>
          </p:cNvCxnSpPr>
          <p:nvPr/>
        </p:nvCxnSpPr>
        <p:spPr>
          <a:xfrm flipV="1">
            <a:off x="1571625" y="4549775"/>
            <a:ext cx="0" cy="317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444750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972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30" idx="6"/>
          </p:cNvCxnSpPr>
          <p:nvPr/>
        </p:nvCxnSpPr>
        <p:spPr>
          <a:xfrm>
            <a:off x="41687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7656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33" idx="6"/>
          </p:cNvCxnSpPr>
          <p:nvPr/>
        </p:nvCxnSpPr>
        <p:spPr>
          <a:xfrm>
            <a:off x="53371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924550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36" idx="6"/>
          </p:cNvCxnSpPr>
          <p:nvPr/>
        </p:nvCxnSpPr>
        <p:spPr>
          <a:xfrm>
            <a:off x="6496050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704532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397000" y="4200525"/>
            <a:ext cx="349250" cy="349250"/>
          </a:xfrm>
          <a:prstGeom prst="ellipse">
            <a:avLst/>
          </a:prstGeom>
          <a:solidFill>
            <a:srgbClr val="D674D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3016250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38" idx="0"/>
          </p:cNvCxnSpPr>
          <p:nvPr/>
        </p:nvCxnSpPr>
        <p:spPr>
          <a:xfrm>
            <a:off x="2746375" y="3317875"/>
            <a:ext cx="0" cy="301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2571750" y="3619500"/>
            <a:ext cx="349250" cy="349250"/>
          </a:xfrm>
          <a:prstGeom prst="ellipse">
            <a:avLst/>
          </a:prstGeom>
          <a:solidFill>
            <a:srgbClr val="D674D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endCxn id="43" idx="4"/>
          </p:cNvCxnSpPr>
          <p:nvPr/>
        </p:nvCxnSpPr>
        <p:spPr>
          <a:xfrm flipV="1">
            <a:off x="2746375" y="4549775"/>
            <a:ext cx="0" cy="317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2571750" y="4200525"/>
            <a:ext cx="349250" cy="349250"/>
          </a:xfrm>
          <a:prstGeom prst="ellipse">
            <a:avLst/>
          </a:prstGeom>
          <a:solidFill>
            <a:srgbClr val="D674D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6718300" y="2254250"/>
            <a:ext cx="1616075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3889375" y="3317875"/>
            <a:ext cx="0" cy="301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714750" y="3619500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>
            <a:endCxn id="48" idx="4"/>
          </p:cNvCxnSpPr>
          <p:nvPr/>
        </p:nvCxnSpPr>
        <p:spPr>
          <a:xfrm flipV="1">
            <a:off x="3889375" y="4549775"/>
            <a:ext cx="0" cy="317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3714750" y="4200525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85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sampling of a unitary 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5279" cy="5017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Note that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,…) =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|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)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Total cost now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 smtClean="0"/>
              <a:t>χ</a:t>
            </a:r>
            <a:r>
              <a:rPr lang="en-US" baseline="30000" dirty="0" smtClean="0"/>
              <a:t>2</a:t>
            </a:r>
            <a:r>
              <a:rPr lang="en-US" i="1" dirty="0" smtClean="0"/>
              <a:t>L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2858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5" idx="6"/>
          </p:cNvCxnSpPr>
          <p:nvPr/>
        </p:nvCxnSpPr>
        <p:spPr>
          <a:xfrm>
            <a:off x="18573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5" idx="4"/>
            <a:endCxn id="21" idx="0"/>
          </p:cNvCxnSpPr>
          <p:nvPr/>
        </p:nvCxnSpPr>
        <p:spPr>
          <a:xfrm>
            <a:off x="1571625" y="3317875"/>
            <a:ext cx="0" cy="301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444750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972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10" idx="6"/>
          </p:cNvCxnSpPr>
          <p:nvPr/>
        </p:nvCxnSpPr>
        <p:spPr>
          <a:xfrm>
            <a:off x="41687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76567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3" idx="6"/>
          </p:cNvCxnSpPr>
          <p:nvPr/>
        </p:nvCxnSpPr>
        <p:spPr>
          <a:xfrm>
            <a:off x="5337175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924550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6" idx="6"/>
          </p:cNvCxnSpPr>
          <p:nvPr/>
        </p:nvCxnSpPr>
        <p:spPr>
          <a:xfrm>
            <a:off x="6496050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4"/>
            <a:endCxn id="36" idx="0"/>
          </p:cNvCxnSpPr>
          <p:nvPr/>
        </p:nvCxnSpPr>
        <p:spPr>
          <a:xfrm>
            <a:off x="6210300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045325" y="27463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9" idx="4"/>
          </p:cNvCxnSpPr>
          <p:nvPr/>
        </p:nvCxnSpPr>
        <p:spPr>
          <a:xfrm>
            <a:off x="7331075" y="3317875"/>
            <a:ext cx="0" cy="1549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397000" y="3619500"/>
            <a:ext cx="349250" cy="349250"/>
          </a:xfrm>
          <a:prstGeom prst="ellipse">
            <a:avLst/>
          </a:prstGeom>
          <a:solidFill>
            <a:srgbClr val="D674D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016250" y="30321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2858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5" idx="6"/>
          </p:cNvCxnSpPr>
          <p:nvPr/>
        </p:nvCxnSpPr>
        <p:spPr>
          <a:xfrm>
            <a:off x="18573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5" idx="0"/>
            <a:endCxn id="41" idx="4"/>
          </p:cNvCxnSpPr>
          <p:nvPr/>
        </p:nvCxnSpPr>
        <p:spPr>
          <a:xfrm flipV="1">
            <a:off x="1571625" y="4549775"/>
            <a:ext cx="0" cy="317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444750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972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30" idx="6"/>
          </p:cNvCxnSpPr>
          <p:nvPr/>
        </p:nvCxnSpPr>
        <p:spPr>
          <a:xfrm>
            <a:off x="41687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76567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33" idx="6"/>
          </p:cNvCxnSpPr>
          <p:nvPr/>
        </p:nvCxnSpPr>
        <p:spPr>
          <a:xfrm>
            <a:off x="5337175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924550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36" idx="6"/>
          </p:cNvCxnSpPr>
          <p:nvPr/>
        </p:nvCxnSpPr>
        <p:spPr>
          <a:xfrm>
            <a:off x="6496050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7045325" y="486727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397000" y="4200525"/>
            <a:ext cx="349250" cy="349250"/>
          </a:xfrm>
          <a:prstGeom prst="ellipse">
            <a:avLst/>
          </a:prstGeom>
          <a:solidFill>
            <a:srgbClr val="D674D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3016250" y="515302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38" idx="0"/>
          </p:cNvCxnSpPr>
          <p:nvPr/>
        </p:nvCxnSpPr>
        <p:spPr>
          <a:xfrm>
            <a:off x="2746375" y="3317875"/>
            <a:ext cx="0" cy="301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2571750" y="3619500"/>
            <a:ext cx="349250" cy="349250"/>
          </a:xfrm>
          <a:prstGeom prst="ellipse">
            <a:avLst/>
          </a:prstGeom>
          <a:solidFill>
            <a:srgbClr val="D674D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endCxn id="43" idx="4"/>
          </p:cNvCxnSpPr>
          <p:nvPr/>
        </p:nvCxnSpPr>
        <p:spPr>
          <a:xfrm flipV="1">
            <a:off x="2746375" y="4549775"/>
            <a:ext cx="0" cy="317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2571750" y="4200525"/>
            <a:ext cx="349250" cy="349250"/>
          </a:xfrm>
          <a:prstGeom prst="ellipse">
            <a:avLst/>
          </a:prstGeom>
          <a:solidFill>
            <a:srgbClr val="D674D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5054118" y="3317875"/>
            <a:ext cx="0" cy="301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879493" y="3619500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>
            <a:endCxn id="48" idx="4"/>
          </p:cNvCxnSpPr>
          <p:nvPr/>
        </p:nvCxnSpPr>
        <p:spPr>
          <a:xfrm flipV="1">
            <a:off x="5054118" y="4549775"/>
            <a:ext cx="0" cy="317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4879493" y="4200525"/>
            <a:ext cx="349250" cy="3492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endCxn id="50" idx="0"/>
          </p:cNvCxnSpPr>
          <p:nvPr/>
        </p:nvCxnSpPr>
        <p:spPr>
          <a:xfrm>
            <a:off x="3870723" y="3311330"/>
            <a:ext cx="0" cy="301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3696098" y="3612955"/>
            <a:ext cx="349250" cy="349250"/>
          </a:xfrm>
          <a:prstGeom prst="ellipse">
            <a:avLst/>
          </a:prstGeom>
          <a:solidFill>
            <a:srgbClr val="D674D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endCxn id="52" idx="4"/>
          </p:cNvCxnSpPr>
          <p:nvPr/>
        </p:nvCxnSpPr>
        <p:spPr>
          <a:xfrm flipV="1">
            <a:off x="3870723" y="4543230"/>
            <a:ext cx="0" cy="317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696098" y="4193980"/>
            <a:ext cx="349250" cy="349250"/>
          </a:xfrm>
          <a:prstGeom prst="ellipse">
            <a:avLst/>
          </a:prstGeom>
          <a:solidFill>
            <a:srgbClr val="D674D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23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923" y="117838"/>
            <a:ext cx="835847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Comparison: </a:t>
            </a:r>
            <a:br>
              <a:rPr lang="en-US" dirty="0" smtClean="0"/>
            </a:br>
            <a:r>
              <a:rPr lang="en-US" sz="3600" dirty="0" smtClean="0"/>
              <a:t>critical transverse </a:t>
            </a:r>
            <a:r>
              <a:rPr lang="en-US" sz="3600" dirty="0" err="1" smtClean="0"/>
              <a:t>Ising</a:t>
            </a:r>
            <a:r>
              <a:rPr lang="en-US" sz="3600" dirty="0" smtClean="0"/>
              <a:t> model</a:t>
            </a:r>
            <a:endParaRPr lang="en-US" sz="3600" dirty="0"/>
          </a:p>
        </p:txBody>
      </p:sp>
      <p:pic>
        <p:nvPicPr>
          <p:cNvPr id="4" name="Picture 3" descr="fig6a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23" y="1566799"/>
            <a:ext cx="4259195" cy="4851266"/>
          </a:xfrm>
          <a:prstGeom prst="rect">
            <a:avLst/>
          </a:prstGeom>
        </p:spPr>
      </p:pic>
      <p:pic>
        <p:nvPicPr>
          <p:cNvPr id="5" name="Picture 4" descr="fig6b-eps-converted-t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568" y="1566799"/>
            <a:ext cx="4259195" cy="48512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33383" y="1589375"/>
            <a:ext cx="524656" cy="4010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0745" y="1651160"/>
            <a:ext cx="524656" cy="4010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12984" y="1296860"/>
            <a:ext cx="2625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Perfect sampling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193485" y="1296860"/>
            <a:ext cx="3559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Markov chain sampling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969423" y="6319664"/>
            <a:ext cx="5650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Ferris &amp; Vidal, PRB </a:t>
            </a:r>
            <a:r>
              <a:rPr lang="en-US" sz="2800" b="1" dirty="0" smtClean="0"/>
              <a:t>85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prstClr val="black"/>
                </a:solidFill>
              </a:rPr>
              <a:t>165146 </a:t>
            </a:r>
            <a:r>
              <a:rPr lang="en-US" sz="2800" dirty="0" smtClean="0"/>
              <a:t>(2012)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011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g6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1" y="3407145"/>
            <a:ext cx="3785703" cy="3028562"/>
          </a:xfrm>
          <a:prstGeom prst="rect">
            <a:avLst/>
          </a:prstGeom>
        </p:spPr>
      </p:pic>
      <p:pic>
        <p:nvPicPr>
          <p:cNvPr id="6" name="Picture 5" descr="fig6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1" y="481320"/>
            <a:ext cx="3785703" cy="3028562"/>
          </a:xfrm>
          <a:prstGeom prst="rect">
            <a:avLst/>
          </a:prstGeom>
        </p:spPr>
      </p:pic>
      <p:pic>
        <p:nvPicPr>
          <p:cNvPr id="9" name="Picture 8" descr="fig6f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40" y="3407145"/>
            <a:ext cx="3785703" cy="3028562"/>
          </a:xfrm>
          <a:prstGeom prst="rect">
            <a:avLst/>
          </a:prstGeom>
        </p:spPr>
      </p:pic>
      <p:pic>
        <p:nvPicPr>
          <p:cNvPr id="5" name="Picture 4" descr="fig6d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40" y="481320"/>
            <a:ext cx="3785703" cy="30285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1383" y="371560"/>
            <a:ext cx="524656" cy="4010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86172" y="387240"/>
            <a:ext cx="524656" cy="4010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4095" y="3454186"/>
            <a:ext cx="497853" cy="3619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1980" y="3316367"/>
            <a:ext cx="497853" cy="3619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37661" y="5221408"/>
            <a:ext cx="850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D41D5"/>
                </a:solidFill>
              </a:rPr>
              <a:t>50 sites</a:t>
            </a:r>
            <a:endParaRPr lang="en-US" sz="1600" dirty="0">
              <a:solidFill>
                <a:srgbClr val="0D41D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21983" y="4664719"/>
            <a:ext cx="966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250 sites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 rot="1740000">
            <a:off x="1845709" y="1713993"/>
            <a:ext cx="1664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D41D5"/>
                </a:solidFill>
              </a:rPr>
              <a:t>Perfect sampling</a:t>
            </a:r>
            <a:endParaRPr lang="en-US" sz="1600" dirty="0">
              <a:solidFill>
                <a:srgbClr val="0D41D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740000">
            <a:off x="2240457" y="1094269"/>
            <a:ext cx="1957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D41D5"/>
                </a:solidFill>
              </a:rPr>
              <a:t>Markov chain MC</a:t>
            </a:r>
            <a:endParaRPr lang="en-US" sz="1600" dirty="0">
              <a:solidFill>
                <a:srgbClr val="0D41D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71724" y="61454"/>
            <a:ext cx="51874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Critical transverse </a:t>
            </a:r>
            <a:r>
              <a:rPr lang="en-US" sz="3200" dirty="0" err="1" smtClean="0"/>
              <a:t>Ising</a:t>
            </a:r>
            <a:r>
              <a:rPr lang="en-US" sz="3200" dirty="0" smtClean="0"/>
              <a:t> model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969423" y="6319664"/>
            <a:ext cx="5650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Ferris &amp; Vidal, PRB </a:t>
            </a:r>
            <a:r>
              <a:rPr lang="en-US" sz="2800" b="1" dirty="0" smtClean="0"/>
              <a:t>85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prstClr val="black"/>
                </a:solidFill>
              </a:rPr>
              <a:t>165146 </a:t>
            </a:r>
            <a:r>
              <a:rPr lang="en-US" sz="2800" dirty="0" smtClean="0"/>
              <a:t>(2012)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7937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Multi-scale entanglement renormalization </a:t>
            </a:r>
            <a:r>
              <a:rPr lang="en-US" dirty="0" err="1" smtClean="0"/>
              <a:t>ansatz</a:t>
            </a:r>
            <a:r>
              <a:rPr lang="en-US" dirty="0" smtClean="0"/>
              <a:t> (MERA)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Numerical implementation of real-space renormalization group</a:t>
            </a:r>
          </a:p>
          <a:p>
            <a:pPr lvl="1"/>
            <a:r>
              <a:rPr lang="en-US" dirty="0" smtClean="0"/>
              <a:t>remove short-range entanglement</a:t>
            </a:r>
          </a:p>
          <a:p>
            <a:pPr lvl="1"/>
            <a:r>
              <a:rPr lang="en-US" dirty="0" smtClean="0"/>
              <a:t>course-grain the lattice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5500" y="5540375"/>
            <a:ext cx="1000125" cy="603250"/>
          </a:xfrm>
          <a:prstGeom prst="rect">
            <a:avLst/>
          </a:prstGeom>
          <a:solidFill>
            <a:srgbClr val="9BFE00"/>
          </a:solidFill>
          <a:ln>
            <a:solidFill>
              <a:srgbClr val="000000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 cmpd="sng">
                <a:solidFill>
                  <a:schemeClr val="tx1"/>
                </a:solidFill>
              </a:ln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1412875" y="4222750"/>
            <a:ext cx="1412875" cy="85725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635125" y="5080000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35125" y="6143625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25525" y="6143625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25525" y="5080000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05025" y="3762375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390775" y="5540375"/>
            <a:ext cx="1000125" cy="603250"/>
          </a:xfrm>
          <a:prstGeom prst="rect">
            <a:avLst/>
          </a:prstGeom>
          <a:solidFill>
            <a:srgbClr val="9BFE00"/>
          </a:solidFill>
          <a:ln>
            <a:solidFill>
              <a:srgbClr val="000000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 cmpd="sng">
                <a:solidFill>
                  <a:schemeClr val="tx1"/>
                </a:solidFill>
              </a:ln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2978150" y="4222750"/>
            <a:ext cx="1412875" cy="85725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200400" y="5080000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00400" y="6143625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90800" y="6143625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590800" y="5080000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70300" y="3762375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946525" y="5540375"/>
            <a:ext cx="1000125" cy="603250"/>
          </a:xfrm>
          <a:prstGeom prst="rect">
            <a:avLst/>
          </a:prstGeom>
          <a:solidFill>
            <a:srgbClr val="9BFE00"/>
          </a:solidFill>
          <a:ln>
            <a:solidFill>
              <a:srgbClr val="000000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 cmpd="sng">
                <a:solidFill>
                  <a:schemeClr val="tx1"/>
                </a:solidFill>
              </a:ln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4533900" y="4222750"/>
            <a:ext cx="1412875" cy="85725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756150" y="5080000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56150" y="6143625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146550" y="6143625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146550" y="5080000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226050" y="3762375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502275" y="5540375"/>
            <a:ext cx="1000125" cy="603250"/>
          </a:xfrm>
          <a:prstGeom prst="rect">
            <a:avLst/>
          </a:prstGeom>
          <a:solidFill>
            <a:srgbClr val="9BFE00"/>
          </a:solidFill>
          <a:ln>
            <a:solidFill>
              <a:srgbClr val="000000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 cmpd="sng">
                <a:solidFill>
                  <a:schemeClr val="tx1"/>
                </a:solidFill>
              </a:ln>
            </a:endParaRPr>
          </a:p>
        </p:txBody>
      </p:sp>
      <p:sp>
        <p:nvSpPr>
          <p:cNvPr id="27" name="Isosceles Triangle 26"/>
          <p:cNvSpPr/>
          <p:nvPr/>
        </p:nvSpPr>
        <p:spPr>
          <a:xfrm>
            <a:off x="6089650" y="4222750"/>
            <a:ext cx="1412875" cy="85725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6311900" y="5080000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311900" y="6143625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702300" y="6143625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702300" y="5080000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781800" y="3762375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096125" y="5540375"/>
            <a:ext cx="1000125" cy="603250"/>
          </a:xfrm>
          <a:prstGeom prst="rect">
            <a:avLst/>
          </a:prstGeom>
          <a:solidFill>
            <a:srgbClr val="9BFE00"/>
          </a:solidFill>
          <a:ln>
            <a:solidFill>
              <a:srgbClr val="000000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 cmpd="sng">
                <a:solidFill>
                  <a:schemeClr val="tx1"/>
                </a:solidFill>
              </a:ln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7905750" y="5080000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905750" y="6143625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96150" y="6143625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296150" y="5080000"/>
            <a:ext cx="0" cy="460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31364" y="3762375"/>
            <a:ext cx="1154511" cy="28416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637064" y="3778250"/>
            <a:ext cx="1154511" cy="28416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14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the MERA</a:t>
            </a:r>
            <a:endParaRPr lang="en-US" dirty="0"/>
          </a:p>
        </p:txBody>
      </p:sp>
      <p:pic>
        <p:nvPicPr>
          <p:cNvPr id="4" name="Picture 3" descr="binary_expectations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8" y="1412875"/>
            <a:ext cx="8074652" cy="47034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86419" y="6116278"/>
            <a:ext cx="243495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Cost is </a:t>
            </a:r>
            <a:r>
              <a:rPr lang="en-US" sz="3200" i="1" dirty="0"/>
              <a:t>O</a:t>
            </a:r>
            <a:r>
              <a:rPr lang="en-US" sz="3200" dirty="0"/>
              <a:t>(</a:t>
            </a:r>
            <a:r>
              <a:rPr lang="en-US" sz="3200" i="1" dirty="0" smtClean="0"/>
              <a:t>χ</a:t>
            </a:r>
            <a:r>
              <a:rPr lang="en-US" sz="3200" baseline="30000" dirty="0"/>
              <a:t>9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20234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155" y="4862939"/>
            <a:ext cx="2247900" cy="43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492" y="2055091"/>
            <a:ext cx="3378200" cy="571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6402" y="4723239"/>
            <a:ext cx="3606800" cy="571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8650" y="2270991"/>
            <a:ext cx="1193800" cy="355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8650" y="3543303"/>
            <a:ext cx="1193800" cy="355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6402" y="3392057"/>
            <a:ext cx="3606800" cy="571500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435960"/>
              </p:ext>
            </p:extLst>
          </p:nvPr>
        </p:nvGraphicFramePr>
        <p:xfrm>
          <a:off x="124691" y="1754909"/>
          <a:ext cx="8938491" cy="38441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1273"/>
                <a:gridCol w="4121727"/>
                <a:gridCol w="2715491"/>
              </a:tblGrid>
              <a:tr h="1270000">
                <a:tc>
                  <a:txBody>
                    <a:bodyPr/>
                    <a:lstStyle/>
                    <a:p>
                      <a:r>
                        <a:rPr lang="en-US" dirty="0" smtClean="0"/>
                        <a:t>Locally</a:t>
                      </a:r>
                      <a:r>
                        <a:rPr lang="en-US" baseline="0" dirty="0" smtClean="0"/>
                        <a:t> correlated and entangled:</a:t>
                      </a:r>
                    </a:p>
                    <a:p>
                      <a:r>
                        <a:rPr lang="en-US" baseline="0" dirty="0" smtClean="0"/>
                        <a:t>Non-critical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8545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Some critical </a:t>
                      </a:r>
                      <a:r>
                        <a:rPr lang="en-US" dirty="0" smtClean="0"/>
                        <a:t>systems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77637">
                <a:tc>
                  <a:txBody>
                    <a:bodyPr/>
                    <a:lstStyle/>
                    <a:p>
                      <a:r>
                        <a:rPr lang="en-US" dirty="0" smtClean="0"/>
                        <a:t>Free fermions and critical systems (usually a 1D Fermi</a:t>
                      </a:r>
                      <a:r>
                        <a:rPr lang="en-US" baseline="0" dirty="0" smtClean="0"/>
                        <a:t> surface)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858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the MERA</a:t>
            </a:r>
            <a:endParaRPr lang="en-US" dirty="0"/>
          </a:p>
        </p:txBody>
      </p:sp>
      <p:pic>
        <p:nvPicPr>
          <p:cNvPr id="5" name="Picture 4" descr="binary_expectations4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5" y="1266872"/>
            <a:ext cx="6955269" cy="53455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86419" y="6116278"/>
            <a:ext cx="243495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Cost is </a:t>
            </a:r>
            <a:r>
              <a:rPr lang="en-US" sz="3200" i="1" dirty="0"/>
              <a:t>O</a:t>
            </a:r>
            <a:r>
              <a:rPr lang="en-US" sz="3200" dirty="0"/>
              <a:t>(</a:t>
            </a:r>
            <a:r>
              <a:rPr lang="en-US" sz="3200" i="1" dirty="0" smtClean="0"/>
              <a:t>χ</a:t>
            </a:r>
            <a:r>
              <a:rPr lang="en-US" sz="3200" baseline="30000" dirty="0"/>
              <a:t>5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82087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sampling with MERA</a:t>
            </a:r>
            <a:endParaRPr lang="en-US" dirty="0"/>
          </a:p>
        </p:txBody>
      </p:sp>
      <p:pic>
        <p:nvPicPr>
          <p:cNvPr id="4" name="Picture 3" descr="binary_sample_for_tal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0" y="1615029"/>
            <a:ext cx="3359792" cy="4987733"/>
          </a:xfrm>
          <a:prstGeom prst="rect">
            <a:avLst/>
          </a:prstGeom>
        </p:spPr>
      </p:pic>
      <p:pic>
        <p:nvPicPr>
          <p:cNvPr id="5" name="Picture 4" descr="binary_sample_for_talk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269" y="1615029"/>
            <a:ext cx="3082696" cy="4987733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018305"/>
              </p:ext>
            </p:extLst>
          </p:nvPr>
        </p:nvGraphicFramePr>
        <p:xfrm>
          <a:off x="4258173" y="3921710"/>
          <a:ext cx="46513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Equation" r:id="rId5" imgW="127000" imgH="101600" progId="Equation.3">
                  <p:embed/>
                </p:oleObj>
              </mc:Choice>
              <mc:Fallback>
                <p:oleObj name="Equation" r:id="rId5" imgW="127000" imgH="101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58173" y="3921710"/>
                        <a:ext cx="465138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1791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Sampling with MERA</a:t>
            </a:r>
            <a:endParaRPr lang="en-US" dirty="0"/>
          </a:p>
        </p:txBody>
      </p:sp>
      <p:pic>
        <p:nvPicPr>
          <p:cNvPr id="5" name="Picture 4" descr="binary_weight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1" y="1587500"/>
            <a:ext cx="8635576" cy="39607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1089" y="5703528"/>
            <a:ext cx="575891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Cost </a:t>
            </a:r>
            <a:r>
              <a:rPr lang="en-US" sz="3200" dirty="0" smtClean="0"/>
              <a:t>reduced from </a:t>
            </a:r>
            <a:r>
              <a:rPr lang="en-US" sz="3200" i="1" dirty="0" smtClean="0"/>
              <a:t>O</a:t>
            </a:r>
            <a:r>
              <a:rPr lang="en-US" sz="3200" dirty="0"/>
              <a:t>(</a:t>
            </a:r>
            <a:r>
              <a:rPr lang="en-US" sz="3200" i="1" dirty="0" smtClean="0"/>
              <a:t>χ</a:t>
            </a:r>
            <a:r>
              <a:rPr lang="en-US" sz="3200" baseline="30000" dirty="0" smtClean="0"/>
              <a:t>9</a:t>
            </a:r>
            <a:r>
              <a:rPr lang="en-US" sz="3200" dirty="0" smtClean="0"/>
              <a:t>) to </a:t>
            </a:r>
            <a:r>
              <a:rPr lang="en-US" sz="3200" i="1" dirty="0"/>
              <a:t>O</a:t>
            </a:r>
            <a:r>
              <a:rPr lang="en-US" sz="3200" dirty="0"/>
              <a:t>(</a:t>
            </a:r>
            <a:r>
              <a:rPr lang="en-US" sz="3200" i="1" dirty="0"/>
              <a:t>χ</a:t>
            </a:r>
            <a:r>
              <a:rPr lang="en-US" sz="3200" baseline="30000" dirty="0"/>
              <a:t>5</a:t>
            </a:r>
            <a:r>
              <a:rPr lang="en-US" sz="3200" dirty="0"/>
              <a:t>) 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969423" y="6288304"/>
            <a:ext cx="5650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Ferris &amp; Vidal, PRB </a:t>
            </a:r>
            <a:r>
              <a:rPr lang="en-US" sz="2800" b="1" dirty="0" smtClean="0"/>
              <a:t>85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prstClr val="black"/>
                </a:solidFill>
              </a:rPr>
              <a:t>165147 </a:t>
            </a:r>
            <a:r>
              <a:rPr lang="en-US" sz="2800" dirty="0" smtClean="0"/>
              <a:t>(2012)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3070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8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97" y="1433316"/>
            <a:ext cx="8435955" cy="50615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3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Extracting expectation values</a:t>
            </a:r>
            <a:br>
              <a:rPr lang="en-US" dirty="0" smtClean="0"/>
            </a:br>
            <a:r>
              <a:rPr lang="en-US" sz="3600" dirty="0" smtClean="0"/>
              <a:t>Transverse </a:t>
            </a:r>
            <a:r>
              <a:rPr lang="en-US" sz="3600" dirty="0" err="1" smtClean="0"/>
              <a:t>Ising</a:t>
            </a:r>
            <a:r>
              <a:rPr lang="en-US" sz="3600" dirty="0" smtClean="0"/>
              <a:t> model</a:t>
            </a:r>
            <a:endParaRPr lang="en-US" dirty="0"/>
          </a:p>
        </p:txBody>
      </p:sp>
      <p:pic>
        <p:nvPicPr>
          <p:cNvPr id="6" name="Picture 5" descr="fig8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34" y="1433316"/>
            <a:ext cx="8435955" cy="50615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2065" y="1424082"/>
            <a:ext cx="602123" cy="4471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63449" y="3128088"/>
            <a:ext cx="2633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Worst case = &lt;H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&gt; - &lt;H&gt;</a:t>
            </a:r>
            <a:r>
              <a:rPr lang="en-US" sz="1600" baseline="30000" dirty="0" smtClean="0"/>
              <a:t>2</a:t>
            </a:r>
            <a:endParaRPr lang="en-US" sz="16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6267805" y="2054938"/>
            <a:ext cx="1944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Monte Carlo MERA</a:t>
            </a:r>
            <a:endParaRPr lang="en-US" sz="1600" baseline="30000" dirty="0"/>
          </a:p>
        </p:txBody>
      </p:sp>
      <p:cxnSp>
        <p:nvCxnSpPr>
          <p:cNvPr id="13" name="Straight Connector 12"/>
          <p:cNvCxnSpPr/>
          <p:nvPr/>
        </p:nvCxnSpPr>
        <p:spPr>
          <a:xfrm rot="18900000" flipV="1">
            <a:off x="6196219" y="2165004"/>
            <a:ext cx="0" cy="146242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8900000" flipH="1">
            <a:off x="6128010" y="2238540"/>
            <a:ext cx="136417" cy="1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900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263"/>
            <a:ext cx="8229600" cy="1143000"/>
          </a:xfrm>
        </p:spPr>
        <p:txBody>
          <a:bodyPr/>
          <a:lstStyle/>
          <a:p>
            <a:r>
              <a:rPr lang="en-US" dirty="0" smtClean="0"/>
              <a:t>Optimizing tensors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9074"/>
            <a:ext cx="8229600" cy="5553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Environment of a tensor can be estimated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Statistical noise </a:t>
            </a:r>
            <a:r>
              <a:rPr lang="en-US" dirty="0" smtClean="0">
                <a:sym typeface="Wingdings"/>
              </a:rPr>
              <a:t> SVD updates unstable</a:t>
            </a:r>
            <a:endParaRPr lang="en-US" dirty="0"/>
          </a:p>
        </p:txBody>
      </p:sp>
      <p:pic>
        <p:nvPicPr>
          <p:cNvPr id="4" name="Picture 3" descr="fig7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76" y="2246300"/>
            <a:ext cx="8663941" cy="3428178"/>
          </a:xfrm>
          <a:prstGeom prst="rect">
            <a:avLst/>
          </a:prstGeom>
        </p:spPr>
      </p:pic>
      <p:cxnSp>
        <p:nvCxnSpPr>
          <p:cNvPr id="6" name="Straight Connector 5"/>
          <p:cNvCxnSpPr>
            <a:stCxn id="4" idx="0"/>
          </p:cNvCxnSpPr>
          <p:nvPr/>
        </p:nvCxnSpPr>
        <p:spPr>
          <a:xfrm flipH="1">
            <a:off x="4549894" y="2246300"/>
            <a:ext cx="11653" cy="36050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88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ngentialvekt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054" y="2805970"/>
            <a:ext cx="3895745" cy="26783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787"/>
            <a:ext cx="8229600" cy="1143000"/>
          </a:xfrm>
        </p:spPr>
        <p:txBody>
          <a:bodyPr/>
          <a:lstStyle/>
          <a:p>
            <a:r>
              <a:rPr lang="en-US" dirty="0" smtClean="0"/>
              <a:t>Optimizing isometric tensors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0100"/>
            <a:ext cx="8229600" cy="4878028"/>
          </a:xfrm>
        </p:spPr>
        <p:txBody>
          <a:bodyPr>
            <a:normAutofit/>
          </a:bodyPr>
          <a:lstStyle/>
          <a:p>
            <a:r>
              <a:rPr lang="en-US" dirty="0" smtClean="0"/>
              <a:t>Each tensor must be isometric:</a:t>
            </a:r>
          </a:p>
          <a:p>
            <a:r>
              <a:rPr lang="en-US" dirty="0" smtClean="0"/>
              <a:t>Therefore can’t move in arbitrary direction</a:t>
            </a:r>
          </a:p>
          <a:p>
            <a:pPr lvl="1"/>
            <a:r>
              <a:rPr lang="en-US" dirty="0" smtClean="0"/>
              <a:t>Derivative must be projected to the tangent space of isometric manifold: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Then we must insure the tensor remains isometric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701587"/>
              </p:ext>
            </p:extLst>
          </p:nvPr>
        </p:nvGraphicFramePr>
        <p:xfrm>
          <a:off x="6170613" y="989763"/>
          <a:ext cx="2087562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Equation" r:id="rId4" imgW="571500" imgH="203200" progId="Equation.3">
                  <p:embed/>
                </p:oleObj>
              </mc:Choice>
              <mc:Fallback>
                <p:oleObj name="Equation" r:id="rId4" imgW="571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70613" y="989763"/>
                        <a:ext cx="2087562" cy="741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935741"/>
              </p:ext>
            </p:extLst>
          </p:nvPr>
        </p:nvGraphicFramePr>
        <p:xfrm>
          <a:off x="1264499" y="5644788"/>
          <a:ext cx="6124576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6" imgW="1676400" imgH="228600" progId="Equation.3">
                  <p:embed/>
                </p:oleObj>
              </mc:Choice>
              <mc:Fallback>
                <p:oleObj name="Equation" r:id="rId6" imgW="1676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64499" y="5644788"/>
                        <a:ext cx="6124576" cy="83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29459"/>
              </p:ext>
            </p:extLst>
          </p:nvPr>
        </p:nvGraphicFramePr>
        <p:xfrm>
          <a:off x="1178307" y="3239800"/>
          <a:ext cx="343376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8" imgW="939800" imgH="203200" progId="Equation.3">
                  <p:embed/>
                </p:oleObj>
              </mc:Choice>
              <mc:Fallback>
                <p:oleObj name="Equation" r:id="rId8" imgW="939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78307" y="3239800"/>
                        <a:ext cx="3433762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4846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/>
              <a:t>Results: Finding ground states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i="1" dirty="0" smtClean="0"/>
              <a:t>Transverse </a:t>
            </a:r>
            <a:r>
              <a:rPr lang="en-US" sz="4000" i="1" dirty="0" err="1" smtClean="0"/>
              <a:t>Ising</a:t>
            </a:r>
            <a:r>
              <a:rPr lang="en-US" sz="4000" i="1" dirty="0" smtClean="0"/>
              <a:t> model</a:t>
            </a:r>
            <a:endParaRPr lang="en-US" sz="4000" i="1" dirty="0"/>
          </a:p>
        </p:txBody>
      </p:sp>
      <p:pic>
        <p:nvPicPr>
          <p:cNvPr id="4" name="Picture 3" descr="iterations2a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0" y="1566475"/>
            <a:ext cx="7920089" cy="47479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4325" y="1704602"/>
            <a:ext cx="524656" cy="4010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28874" y="1704571"/>
            <a:ext cx="1335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Samples</a:t>
            </a:r>
          </a:p>
          <a:p>
            <a:pPr algn="ctr"/>
            <a:r>
              <a:rPr lang="en-US" sz="2000" dirty="0" smtClean="0"/>
              <a:t>per update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558569" y="2525427"/>
            <a:ext cx="314659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1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sz="2000" dirty="0" smtClean="0"/>
              <a:t>2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sz="2000" dirty="0" smtClean="0"/>
              <a:t>4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sz="2000" dirty="0" smtClean="0"/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45278" y="4561162"/>
            <a:ext cx="13842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Exact</a:t>
            </a:r>
          </a:p>
          <a:p>
            <a:pPr algn="ctr"/>
            <a:r>
              <a:rPr lang="en-US" sz="2000" dirty="0"/>
              <a:t>c</a:t>
            </a:r>
            <a:r>
              <a:rPr lang="en-US" sz="2000" dirty="0" smtClean="0"/>
              <a:t>ontraction</a:t>
            </a:r>
          </a:p>
          <a:p>
            <a:pPr algn="ctr"/>
            <a:r>
              <a:rPr lang="en-US" sz="2000" dirty="0" smtClean="0"/>
              <a:t>result</a:t>
            </a: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628621" y="4795132"/>
            <a:ext cx="6590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343158" y="2663390"/>
            <a:ext cx="146242" cy="146242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>
            <a:off x="8341618" y="2661850"/>
            <a:ext cx="146242" cy="146242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395572" y="3655152"/>
            <a:ext cx="92288" cy="92288"/>
          </a:xfrm>
          <a:prstGeom prst="line">
            <a:avLst/>
          </a:prstGeom>
          <a:ln w="12700" cmpd="sng">
            <a:solidFill>
              <a:srgbClr val="008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03284" y="3655152"/>
            <a:ext cx="92288" cy="92288"/>
          </a:xfrm>
          <a:prstGeom prst="line">
            <a:avLst/>
          </a:prstGeom>
          <a:ln w="12700" cmpd="sng">
            <a:solidFill>
              <a:srgbClr val="008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303284" y="3562864"/>
            <a:ext cx="92288" cy="92288"/>
          </a:xfrm>
          <a:prstGeom prst="line">
            <a:avLst/>
          </a:prstGeom>
          <a:ln w="12700" cmpd="sng">
            <a:solidFill>
              <a:srgbClr val="008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395572" y="3562864"/>
            <a:ext cx="92288" cy="92288"/>
          </a:xfrm>
          <a:prstGeom prst="line">
            <a:avLst/>
          </a:prstGeom>
          <a:ln w="12700" cmpd="sng">
            <a:solidFill>
              <a:srgbClr val="008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395572" y="3126867"/>
            <a:ext cx="0" cy="146242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8327363" y="3200403"/>
            <a:ext cx="136417" cy="1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8395572" y="4095266"/>
            <a:ext cx="45719" cy="45719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55859" y="6315205"/>
            <a:ext cx="5619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Ferris &amp; Vidal, PRB </a:t>
            </a:r>
            <a:r>
              <a:rPr lang="en-US" sz="2800" b="1" dirty="0"/>
              <a:t>85</a:t>
            </a:r>
            <a:r>
              <a:rPr lang="en-US" sz="2800" dirty="0"/>
              <a:t>, </a:t>
            </a:r>
            <a:r>
              <a:rPr lang="en-US" sz="2800" dirty="0" smtClean="0">
                <a:solidFill>
                  <a:prstClr val="black"/>
                </a:solidFill>
              </a:rPr>
              <a:t>165147 </a:t>
            </a:r>
            <a:r>
              <a:rPr lang="en-US" sz="2800" dirty="0"/>
              <a:t>(2012)</a:t>
            </a:r>
          </a:p>
        </p:txBody>
      </p:sp>
    </p:spTree>
    <p:extLst>
      <p:ext uri="{BB962C8B-B14F-4D97-AF65-F5344CB8AC3E}">
        <p14:creationId xmlns:p14="http://schemas.microsoft.com/office/powerpoint/2010/main" val="363827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10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96" r="-5896"/>
          <a:stretch>
            <a:fillRect/>
          </a:stretch>
        </p:blipFill>
        <p:spPr>
          <a:xfrm>
            <a:off x="-190387" y="1005133"/>
            <a:ext cx="9822549" cy="540202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Accuracy vs. number of samples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i="1" dirty="0" smtClean="0"/>
              <a:t>Transverse </a:t>
            </a:r>
            <a:r>
              <a:rPr lang="en-US" sz="4000" i="1" dirty="0" err="1" smtClean="0"/>
              <a:t>Ising</a:t>
            </a:r>
            <a:r>
              <a:rPr lang="en-US" sz="4000" i="1" dirty="0" smtClean="0"/>
              <a:t> Model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295064" y="1610008"/>
            <a:ext cx="1335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Samples</a:t>
            </a:r>
          </a:p>
          <a:p>
            <a:pPr algn="ctr"/>
            <a:r>
              <a:rPr lang="en-US" sz="2000" dirty="0" smtClean="0"/>
              <a:t>per update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059762" y="2430864"/>
            <a:ext cx="44465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1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sz="2000" dirty="0"/>
              <a:t>4</a:t>
            </a:r>
            <a:endParaRPr lang="en-US" sz="2000" dirty="0" smtClean="0"/>
          </a:p>
          <a:p>
            <a:pPr algn="ctr"/>
            <a:endParaRPr lang="en-US" sz="1000" dirty="0" smtClean="0"/>
          </a:p>
          <a:p>
            <a:pPr algn="ctr"/>
            <a:r>
              <a:rPr lang="en-US" sz="2000" dirty="0" smtClean="0"/>
              <a:t>16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sz="2000" dirty="0" smtClean="0"/>
              <a:t>64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909348" y="2568827"/>
            <a:ext cx="146242" cy="146242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>
            <a:off x="7907808" y="2567287"/>
            <a:ext cx="146242" cy="146242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961762" y="3560589"/>
            <a:ext cx="92288" cy="92288"/>
          </a:xfrm>
          <a:prstGeom prst="line">
            <a:avLst/>
          </a:prstGeom>
          <a:ln w="12700" cmpd="sng">
            <a:solidFill>
              <a:srgbClr val="008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869474" y="3560589"/>
            <a:ext cx="92288" cy="92288"/>
          </a:xfrm>
          <a:prstGeom prst="line">
            <a:avLst/>
          </a:prstGeom>
          <a:ln w="12700" cmpd="sng">
            <a:solidFill>
              <a:srgbClr val="008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869474" y="3468301"/>
            <a:ext cx="92288" cy="92288"/>
          </a:xfrm>
          <a:prstGeom prst="line">
            <a:avLst/>
          </a:prstGeom>
          <a:ln w="12700" cmpd="sng">
            <a:solidFill>
              <a:srgbClr val="008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961762" y="3468301"/>
            <a:ext cx="92288" cy="92288"/>
          </a:xfrm>
          <a:prstGeom prst="line">
            <a:avLst/>
          </a:prstGeom>
          <a:ln w="12700" cmpd="sng">
            <a:solidFill>
              <a:srgbClr val="008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961762" y="3032304"/>
            <a:ext cx="0" cy="146242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893553" y="3105840"/>
            <a:ext cx="136417" cy="1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961762" y="4000703"/>
            <a:ext cx="45719" cy="45719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55859" y="6315205"/>
            <a:ext cx="5619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Ferris &amp; Vidal, PRB </a:t>
            </a:r>
            <a:r>
              <a:rPr lang="en-US" sz="2800" b="1" dirty="0"/>
              <a:t>85</a:t>
            </a:r>
            <a:r>
              <a:rPr lang="en-US" sz="2800" dirty="0"/>
              <a:t>, </a:t>
            </a:r>
            <a:r>
              <a:rPr lang="en-US" sz="2800" dirty="0" smtClean="0">
                <a:solidFill>
                  <a:prstClr val="black"/>
                </a:solidFill>
              </a:rPr>
              <a:t>165147 </a:t>
            </a:r>
            <a:r>
              <a:rPr lang="en-US" sz="2800" dirty="0"/>
              <a:t>(2012)</a:t>
            </a:r>
          </a:p>
        </p:txBody>
      </p:sp>
    </p:spTree>
    <p:extLst>
      <p:ext uri="{BB962C8B-B14F-4D97-AF65-F5344CB8AC3E}">
        <p14:creationId xmlns:p14="http://schemas.microsoft.com/office/powerpoint/2010/main" val="1215397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of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Sampling the MERA is working well.</a:t>
            </a:r>
          </a:p>
          <a:p>
            <a:r>
              <a:rPr lang="en-US" smtClean="0"/>
              <a:t>Optimization with noise is challenging.</a:t>
            </a:r>
          </a:p>
          <a:p>
            <a:r>
              <a:rPr lang="en-US" smtClean="0"/>
              <a:t>New optimization techniques would be great</a:t>
            </a:r>
          </a:p>
          <a:p>
            <a:pPr lvl="1"/>
            <a:r>
              <a:rPr lang="en-US" smtClean="0"/>
              <a:t>“Stochastic reconfiguration” is essentially the (imaginary) time-dependent variational principle (Haegeman </a:t>
            </a:r>
            <a:r>
              <a:rPr lang="en-US" i="1" smtClean="0"/>
              <a:t>et al</a:t>
            </a:r>
            <a:r>
              <a:rPr lang="en-US" smtClean="0"/>
              <a:t>.) used by VMC community.</a:t>
            </a:r>
          </a:p>
          <a:p>
            <a:r>
              <a:rPr lang="en-US" smtClean="0"/>
              <a:t>Relative performance of Monte Carlo in 2D systems should be more favorable.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52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Two-dimensional 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06248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2D MERA contractions significantly more expensive than 1D</a:t>
            </a:r>
          </a:p>
          <a:p>
            <a:r>
              <a:rPr lang="en-US" dirty="0" smtClean="0"/>
              <a:t>E.g.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 smtClean="0"/>
              <a:t>χ</a:t>
            </a:r>
            <a:r>
              <a:rPr lang="en-US" baseline="30000" dirty="0" smtClean="0"/>
              <a:t>16</a:t>
            </a:r>
            <a:r>
              <a:rPr lang="en-US" dirty="0" smtClean="0"/>
              <a:t>) for exact contraction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 smtClean="0"/>
              <a:t>χ</a:t>
            </a:r>
            <a:r>
              <a:rPr lang="en-US" baseline="30000" dirty="0" smtClean="0"/>
              <a:t>8</a:t>
            </a:r>
            <a:r>
              <a:rPr lang="en-US" dirty="0" smtClean="0"/>
              <a:t>) per sample</a:t>
            </a:r>
          </a:p>
          <a:p>
            <a:pPr lvl="1"/>
            <a:r>
              <a:rPr lang="en-US" dirty="0" smtClean="0"/>
              <a:t>Glen has new techniques…</a:t>
            </a:r>
          </a:p>
          <a:p>
            <a:r>
              <a:rPr lang="en-US" dirty="0" smtClean="0"/>
              <a:t>Power roughly halves</a:t>
            </a:r>
          </a:p>
          <a:p>
            <a:pPr lvl="1"/>
            <a:r>
              <a:rPr lang="en-US" dirty="0" smtClean="0"/>
              <a:t>Removed half the TN diagram </a:t>
            </a:r>
            <a:endParaRPr lang="en-US" dirty="0"/>
          </a:p>
        </p:txBody>
      </p:sp>
      <p:pic>
        <p:nvPicPr>
          <p:cNvPr id="4" name="Picture 3" descr="two_d_mera-eps-converted-t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43" y="1688438"/>
            <a:ext cx="2801257" cy="48435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58944" y="1621042"/>
            <a:ext cx="524656" cy="4010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49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stCxn id="6" idx="4"/>
          </p:cNvCxnSpPr>
          <p:nvPr/>
        </p:nvCxnSpPr>
        <p:spPr>
          <a:xfrm>
            <a:off x="1571625" y="3032125"/>
            <a:ext cx="0" cy="515216"/>
          </a:xfrm>
          <a:prstGeom prst="line">
            <a:avLst/>
          </a:prstGeom>
          <a:ln w="762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2" idx="6"/>
          </p:cNvCxnSpPr>
          <p:nvPr/>
        </p:nvCxnSpPr>
        <p:spPr>
          <a:xfrm>
            <a:off x="5337175" y="2746375"/>
            <a:ext cx="587375" cy="0"/>
          </a:xfrm>
          <a:prstGeom prst="line">
            <a:avLst/>
          </a:prstGeom>
          <a:ln w="762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16250" y="2746375"/>
            <a:ext cx="587375" cy="0"/>
          </a:xfrm>
          <a:prstGeom prst="line">
            <a:avLst/>
          </a:prstGeom>
          <a:ln w="762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83025" y="3032125"/>
            <a:ext cx="0" cy="515216"/>
          </a:xfrm>
          <a:prstGeom prst="line">
            <a:avLst/>
          </a:prstGeom>
          <a:ln w="762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28479" y="3032125"/>
            <a:ext cx="0" cy="515216"/>
          </a:xfrm>
          <a:prstGeom prst="line">
            <a:avLst/>
          </a:prstGeom>
          <a:ln w="762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049116" y="3032125"/>
            <a:ext cx="0" cy="515216"/>
          </a:xfrm>
          <a:prstGeom prst="line">
            <a:avLst/>
          </a:prstGeom>
          <a:ln w="762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215207" y="3032125"/>
            <a:ext cx="0" cy="515216"/>
          </a:xfrm>
          <a:prstGeom prst="line">
            <a:avLst/>
          </a:prstGeom>
          <a:ln w="762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333962" y="3032125"/>
            <a:ext cx="0" cy="515216"/>
          </a:xfrm>
          <a:prstGeom prst="line">
            <a:avLst/>
          </a:prstGeom>
          <a:ln w="762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5"/>
          </p:cNvCxnSpPr>
          <p:nvPr/>
        </p:nvCxnSpPr>
        <p:spPr>
          <a:xfrm>
            <a:off x="1773681" y="2948431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21727" y="2948431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074252" y="2948431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42652" y="2948431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401527" y="2948431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522302" y="2948431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2" idx="4"/>
          </p:cNvCxnSpPr>
          <p:nvPr/>
        </p:nvCxnSpPr>
        <p:spPr>
          <a:xfrm>
            <a:off x="1571625" y="4118841"/>
            <a:ext cx="0" cy="515216"/>
          </a:xfrm>
          <a:prstGeom prst="line">
            <a:avLst/>
          </a:prstGeom>
          <a:ln w="762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883025" y="4118841"/>
            <a:ext cx="0" cy="515216"/>
          </a:xfrm>
          <a:prstGeom prst="line">
            <a:avLst/>
          </a:prstGeom>
          <a:ln w="762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728479" y="4118841"/>
            <a:ext cx="0" cy="515216"/>
          </a:xfrm>
          <a:prstGeom prst="line">
            <a:avLst/>
          </a:prstGeom>
          <a:ln w="762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049116" y="4118841"/>
            <a:ext cx="0" cy="515216"/>
          </a:xfrm>
          <a:prstGeom prst="line">
            <a:avLst/>
          </a:prstGeom>
          <a:ln w="762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215207" y="4118841"/>
            <a:ext cx="0" cy="515216"/>
          </a:xfrm>
          <a:prstGeom prst="line">
            <a:avLst/>
          </a:prstGeom>
          <a:ln w="762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333962" y="4118841"/>
            <a:ext cx="0" cy="515216"/>
          </a:xfrm>
          <a:prstGeom prst="line">
            <a:avLst/>
          </a:prstGeom>
          <a:ln w="762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2" idx="5"/>
          </p:cNvCxnSpPr>
          <p:nvPr/>
        </p:nvCxnSpPr>
        <p:spPr>
          <a:xfrm>
            <a:off x="1773681" y="4035147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921727" y="4035147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074252" y="4035147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242652" y="4035147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401527" y="4035147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522302" y="4035147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5" idx="4"/>
          </p:cNvCxnSpPr>
          <p:nvPr/>
        </p:nvCxnSpPr>
        <p:spPr>
          <a:xfrm>
            <a:off x="1571625" y="5205557"/>
            <a:ext cx="0" cy="515216"/>
          </a:xfrm>
          <a:prstGeom prst="line">
            <a:avLst/>
          </a:prstGeom>
          <a:ln w="762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883025" y="5205557"/>
            <a:ext cx="0" cy="515216"/>
          </a:xfrm>
          <a:prstGeom prst="line">
            <a:avLst/>
          </a:prstGeom>
          <a:ln w="762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728479" y="5205557"/>
            <a:ext cx="0" cy="515216"/>
          </a:xfrm>
          <a:prstGeom prst="line">
            <a:avLst/>
          </a:prstGeom>
          <a:ln w="762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049116" y="5205557"/>
            <a:ext cx="0" cy="515216"/>
          </a:xfrm>
          <a:prstGeom prst="line">
            <a:avLst/>
          </a:prstGeom>
          <a:ln w="762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215207" y="5205557"/>
            <a:ext cx="0" cy="515216"/>
          </a:xfrm>
          <a:prstGeom prst="line">
            <a:avLst/>
          </a:prstGeom>
          <a:ln w="762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333962" y="5205557"/>
            <a:ext cx="0" cy="515216"/>
          </a:xfrm>
          <a:prstGeom prst="line">
            <a:avLst/>
          </a:prstGeom>
          <a:ln w="762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55" idx="5"/>
          </p:cNvCxnSpPr>
          <p:nvPr/>
        </p:nvCxnSpPr>
        <p:spPr>
          <a:xfrm>
            <a:off x="1773681" y="5121863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2921727" y="5121863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074252" y="5121863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242652" y="5121863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6401527" y="5121863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7522302" y="5121863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8" idx="6"/>
          </p:cNvCxnSpPr>
          <p:nvPr/>
        </p:nvCxnSpPr>
        <p:spPr>
          <a:xfrm>
            <a:off x="1857375" y="6007977"/>
            <a:ext cx="587375" cy="0"/>
          </a:xfrm>
          <a:prstGeom prst="line">
            <a:avLst/>
          </a:prstGeom>
          <a:ln w="762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82" idx="6"/>
          </p:cNvCxnSpPr>
          <p:nvPr/>
        </p:nvCxnSpPr>
        <p:spPr>
          <a:xfrm>
            <a:off x="4168775" y="6007977"/>
            <a:ext cx="587375" cy="0"/>
          </a:xfrm>
          <a:prstGeom prst="line">
            <a:avLst/>
          </a:prstGeom>
          <a:ln w="762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6" idx="6"/>
          </p:cNvCxnSpPr>
          <p:nvPr/>
        </p:nvCxnSpPr>
        <p:spPr>
          <a:xfrm>
            <a:off x="6496050" y="6007977"/>
            <a:ext cx="587375" cy="0"/>
          </a:xfrm>
          <a:prstGeom prst="line">
            <a:avLst/>
          </a:prstGeom>
          <a:ln w="762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78" idx="5"/>
          </p:cNvCxnSpPr>
          <p:nvPr/>
        </p:nvCxnSpPr>
        <p:spPr>
          <a:xfrm>
            <a:off x="1773681" y="6210033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2921727" y="6210033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074252" y="6210033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5242652" y="6210033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6401527" y="6210033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7522302" y="6210033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MPS/DMRG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781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1D structure on a 2D lattice: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476" y="1709881"/>
            <a:ext cx="1866900" cy="4699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285875" y="246062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44750" y="246062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97275" y="246062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65675" y="246062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924550" y="246062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045325" y="246062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285875" y="3547341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444750" y="3547341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97275" y="3547341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765675" y="3547341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924550" y="3547341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045325" y="3547341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285875" y="463405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444750" y="463405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597275" y="463405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765675" y="463405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924550" y="463405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045325" y="463405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285875" y="572222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444750" y="572222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597275" y="572222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765675" y="572222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924550" y="572222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045325" y="572222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8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future direction…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3682"/>
          </a:xfrm>
        </p:spPr>
        <p:txBody>
          <a:bodyPr/>
          <a:lstStyle/>
          <a:p>
            <a:r>
              <a:rPr lang="en-US" dirty="0" smtClean="0"/>
              <a:t>Recent results suggest general time evolution algorithms for tensor networks</a:t>
            </a:r>
          </a:p>
          <a:p>
            <a:pPr lvl="1"/>
            <a:r>
              <a:rPr lang="en-US" dirty="0" smtClean="0"/>
              <a:t>Real time evolution</a:t>
            </a:r>
          </a:p>
          <a:p>
            <a:pPr lvl="1"/>
            <a:r>
              <a:rPr lang="en-US" dirty="0" smtClean="0"/>
              <a:t>Imaginary time evolution</a:t>
            </a:r>
            <a:endParaRPr lang="en-US" dirty="0"/>
          </a:p>
          <a:p>
            <a:r>
              <a:rPr lang="en-US" dirty="0" smtClean="0"/>
              <a:t>One could improve the updates significantly</a:t>
            </a:r>
          </a:p>
          <a:p>
            <a:pPr lvl="1"/>
            <a:r>
              <a:rPr lang="en-US" dirty="0" smtClean="0"/>
              <a:t>DMRG: 32 sweeps, MERA: thousands…</a:t>
            </a:r>
          </a:p>
          <a:p>
            <a:pPr lvl="1"/>
            <a:r>
              <a:rPr lang="en-US" dirty="0" smtClean="0"/>
              <a:t>MERA could use a DMRG-like update</a:t>
            </a:r>
          </a:p>
          <a:p>
            <a:pPr lvl="1"/>
            <a:r>
              <a:rPr lang="en-US" dirty="0" smtClean="0"/>
              <a:t>Global AND </a:t>
            </a:r>
            <a:r>
              <a:rPr lang="en-US" dirty="0" err="1" smtClean="0"/>
              <a:t>superlinear</a:t>
            </a:r>
            <a:r>
              <a:rPr lang="en-US" dirty="0" smtClean="0"/>
              <a:t> updates</a:t>
            </a:r>
          </a:p>
          <a:p>
            <a:pPr lvl="2"/>
            <a:r>
              <a:rPr lang="en-US" dirty="0" smtClean="0"/>
              <a:t>CG, Newton’s method and related</a:t>
            </a:r>
          </a:p>
        </p:txBody>
      </p:sp>
    </p:spTree>
    <p:extLst>
      <p:ext uri="{BB962C8B-B14F-4D97-AF65-F5344CB8AC3E}">
        <p14:creationId xmlns:p14="http://schemas.microsoft.com/office/powerpoint/2010/main" val="3054301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stCxn id="5" idx="6"/>
          </p:cNvCxnSpPr>
          <p:nvPr/>
        </p:nvCxnSpPr>
        <p:spPr>
          <a:xfrm>
            <a:off x="1857375" y="274637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5" idx="4"/>
          </p:cNvCxnSpPr>
          <p:nvPr/>
        </p:nvCxnSpPr>
        <p:spPr>
          <a:xfrm>
            <a:off x="1571625" y="3032125"/>
            <a:ext cx="0" cy="5152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9" idx="6"/>
          </p:cNvCxnSpPr>
          <p:nvPr/>
        </p:nvCxnSpPr>
        <p:spPr>
          <a:xfrm>
            <a:off x="4168775" y="274637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1" idx="6"/>
          </p:cNvCxnSpPr>
          <p:nvPr/>
        </p:nvCxnSpPr>
        <p:spPr>
          <a:xfrm>
            <a:off x="5337175" y="274637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3" idx="6"/>
          </p:cNvCxnSpPr>
          <p:nvPr/>
        </p:nvCxnSpPr>
        <p:spPr>
          <a:xfrm>
            <a:off x="6496050" y="274637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16250" y="2746375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83025" y="3032125"/>
            <a:ext cx="0" cy="5152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28479" y="3032125"/>
            <a:ext cx="0" cy="5152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49116" y="3032125"/>
            <a:ext cx="0" cy="5152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215207" y="3032125"/>
            <a:ext cx="0" cy="5152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333962" y="3032125"/>
            <a:ext cx="0" cy="5152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5" idx="5"/>
          </p:cNvCxnSpPr>
          <p:nvPr/>
        </p:nvCxnSpPr>
        <p:spPr>
          <a:xfrm>
            <a:off x="1773681" y="2948431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21727" y="2948431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074252" y="2948431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242652" y="2948431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401527" y="2948431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522302" y="2948431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8" idx="6"/>
          </p:cNvCxnSpPr>
          <p:nvPr/>
        </p:nvCxnSpPr>
        <p:spPr>
          <a:xfrm>
            <a:off x="1857375" y="3833091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8" idx="4"/>
          </p:cNvCxnSpPr>
          <p:nvPr/>
        </p:nvCxnSpPr>
        <p:spPr>
          <a:xfrm>
            <a:off x="1571625" y="4118841"/>
            <a:ext cx="0" cy="5152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2" idx="6"/>
          </p:cNvCxnSpPr>
          <p:nvPr/>
        </p:nvCxnSpPr>
        <p:spPr>
          <a:xfrm>
            <a:off x="4168775" y="3833091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4" idx="6"/>
          </p:cNvCxnSpPr>
          <p:nvPr/>
        </p:nvCxnSpPr>
        <p:spPr>
          <a:xfrm>
            <a:off x="5337175" y="3833091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6" idx="6"/>
          </p:cNvCxnSpPr>
          <p:nvPr/>
        </p:nvCxnSpPr>
        <p:spPr>
          <a:xfrm>
            <a:off x="6496050" y="3833091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016250" y="3833091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883025" y="4118841"/>
            <a:ext cx="0" cy="5152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728479" y="4118841"/>
            <a:ext cx="0" cy="5152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049116" y="4118841"/>
            <a:ext cx="0" cy="5152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215207" y="4118841"/>
            <a:ext cx="0" cy="5152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333962" y="4118841"/>
            <a:ext cx="0" cy="5152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8" idx="5"/>
          </p:cNvCxnSpPr>
          <p:nvPr/>
        </p:nvCxnSpPr>
        <p:spPr>
          <a:xfrm>
            <a:off x="1773681" y="4035147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921727" y="4035147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074252" y="4035147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242652" y="4035147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401527" y="4035147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522302" y="4035147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1" idx="6"/>
          </p:cNvCxnSpPr>
          <p:nvPr/>
        </p:nvCxnSpPr>
        <p:spPr>
          <a:xfrm>
            <a:off x="1857375" y="4919807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51" idx="4"/>
          </p:cNvCxnSpPr>
          <p:nvPr/>
        </p:nvCxnSpPr>
        <p:spPr>
          <a:xfrm>
            <a:off x="1571625" y="5205557"/>
            <a:ext cx="0" cy="5152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5" idx="6"/>
          </p:cNvCxnSpPr>
          <p:nvPr/>
        </p:nvCxnSpPr>
        <p:spPr>
          <a:xfrm>
            <a:off x="4168775" y="4919807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7" idx="6"/>
          </p:cNvCxnSpPr>
          <p:nvPr/>
        </p:nvCxnSpPr>
        <p:spPr>
          <a:xfrm>
            <a:off x="5337175" y="4919807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9" idx="6"/>
          </p:cNvCxnSpPr>
          <p:nvPr/>
        </p:nvCxnSpPr>
        <p:spPr>
          <a:xfrm>
            <a:off x="6496050" y="4919807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016250" y="4919807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883025" y="5205557"/>
            <a:ext cx="0" cy="5152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28479" y="5205557"/>
            <a:ext cx="0" cy="5152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049116" y="5205557"/>
            <a:ext cx="0" cy="5152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215207" y="5205557"/>
            <a:ext cx="0" cy="5152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333962" y="5205557"/>
            <a:ext cx="0" cy="5152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1" idx="5"/>
          </p:cNvCxnSpPr>
          <p:nvPr/>
        </p:nvCxnSpPr>
        <p:spPr>
          <a:xfrm>
            <a:off x="1773681" y="5121863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921727" y="5121863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074252" y="5121863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242652" y="5121863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401527" y="5121863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522302" y="5121863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4" idx="6"/>
          </p:cNvCxnSpPr>
          <p:nvPr/>
        </p:nvCxnSpPr>
        <p:spPr>
          <a:xfrm>
            <a:off x="1857375" y="6007977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77" idx="6"/>
          </p:cNvCxnSpPr>
          <p:nvPr/>
        </p:nvCxnSpPr>
        <p:spPr>
          <a:xfrm>
            <a:off x="4168775" y="6007977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9" idx="6"/>
          </p:cNvCxnSpPr>
          <p:nvPr/>
        </p:nvCxnSpPr>
        <p:spPr>
          <a:xfrm>
            <a:off x="5337175" y="6007977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81" idx="6"/>
          </p:cNvCxnSpPr>
          <p:nvPr/>
        </p:nvCxnSpPr>
        <p:spPr>
          <a:xfrm>
            <a:off x="6496050" y="6007977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016250" y="6007977"/>
            <a:ext cx="58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4" idx="5"/>
          </p:cNvCxnSpPr>
          <p:nvPr/>
        </p:nvCxnSpPr>
        <p:spPr>
          <a:xfrm>
            <a:off x="1773681" y="6210033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2921727" y="6210033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074252" y="6210033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5242652" y="6210033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401527" y="6210033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522302" y="6210033"/>
            <a:ext cx="189046" cy="1948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7425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Natural 2D structure, clearly obeys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686791"/>
            <a:ext cx="2209800" cy="4699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285875" y="246062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44750" y="246062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97275" y="246062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65675" y="246062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24550" y="246062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045325" y="2460625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285875" y="3547341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444750" y="3547341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597275" y="3547341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765675" y="3547341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924550" y="3547341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045325" y="3547341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285875" y="463405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444750" y="463405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597275" y="463405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765675" y="463405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924550" y="463405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045325" y="463405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285875" y="572222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444750" y="572222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597275" y="572222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765675" y="572222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924550" y="572222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045325" y="5722227"/>
            <a:ext cx="571500" cy="571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41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64345" cy="4819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MERA naturally extends to two-dimensions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about entanglement entropy?</a:t>
            </a:r>
            <a:endParaRPr lang="en-US" dirty="0"/>
          </a:p>
        </p:txBody>
      </p:sp>
      <p:pic>
        <p:nvPicPr>
          <p:cNvPr id="4" name="Picture 3" descr="Screen Shot 2012-06-07 at 1.40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56" y="1301092"/>
            <a:ext cx="5029198" cy="5233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1182" y="6488545"/>
            <a:ext cx="4641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Evenbly</a:t>
            </a:r>
            <a:r>
              <a:rPr lang="en-US" dirty="0" smtClean="0"/>
              <a:t> &amp; Vidal, </a:t>
            </a:r>
            <a:r>
              <a:rPr lang="en-US" dirty="0"/>
              <a:t>Phys. Rev. B </a:t>
            </a:r>
            <a:r>
              <a:rPr lang="en-US" b="1" dirty="0"/>
              <a:t>79</a:t>
            </a:r>
            <a:r>
              <a:rPr lang="en-US" dirty="0"/>
              <a:t>, 144108 (2009)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345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6" descr="Screen Shot 2012-06-07 at 1.17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010" y="2492032"/>
            <a:ext cx="3059545" cy="2404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Entanglement in 1D 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Each layer contains 2 more legs, total of </a:t>
            </a:r>
            <a:br>
              <a:rPr lang="en-US" dirty="0" smtClean="0"/>
            </a:br>
            <a:r>
              <a:rPr lang="en-US" dirty="0" smtClean="0"/>
              <a:t>legs, meaning                                       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100" y="1701800"/>
            <a:ext cx="1409700" cy="46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777" y="2171700"/>
            <a:ext cx="3416300" cy="469900"/>
          </a:xfrm>
          <a:prstGeom prst="rect">
            <a:avLst/>
          </a:prstGeom>
        </p:spPr>
      </p:pic>
      <p:pic>
        <p:nvPicPr>
          <p:cNvPr id="106" name="Picture 105" descr="Screen Shot 2012-06-07 at 1.16.1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819" y="3024909"/>
            <a:ext cx="6273493" cy="3244910"/>
          </a:xfrm>
          <a:prstGeom prst="rect">
            <a:avLst/>
          </a:prstGeom>
        </p:spPr>
      </p:pic>
      <p:pic>
        <p:nvPicPr>
          <p:cNvPr id="108" name="Picture 107" descr="Screen Shot 2012-06-07 at 1.17.20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342" y="4802909"/>
            <a:ext cx="2622400" cy="2055090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681182" y="6488545"/>
            <a:ext cx="4639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Evenbly</a:t>
            </a:r>
            <a:r>
              <a:rPr lang="en-US" dirty="0" smtClean="0"/>
              <a:t> &amp; Vidal, </a:t>
            </a:r>
            <a:r>
              <a:rPr lang="cs-CZ" dirty="0"/>
              <a:t>J </a:t>
            </a:r>
            <a:r>
              <a:rPr lang="cs-CZ" dirty="0" err="1"/>
              <a:t>Stat</a:t>
            </a:r>
            <a:r>
              <a:rPr lang="cs-CZ" dirty="0"/>
              <a:t> </a:t>
            </a:r>
            <a:r>
              <a:rPr lang="cs-CZ" dirty="0" err="1"/>
              <a:t>Phys</a:t>
            </a:r>
            <a:r>
              <a:rPr lang="cs-CZ" dirty="0"/>
              <a:t> (2011) 145:891-918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294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Entanglement in </a:t>
            </a:r>
            <a:r>
              <a:rPr lang="en-US" dirty="0" smtClean="0"/>
              <a:t>2D </a:t>
            </a:r>
            <a:r>
              <a:rPr lang="en-US" dirty="0"/>
              <a:t>MERA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i="1" dirty="0"/>
              <a:t> </a:t>
            </a:r>
            <a:r>
              <a:rPr lang="en-US" dirty="0" err="1" smtClean="0"/>
              <a:t>th</a:t>
            </a:r>
            <a:r>
              <a:rPr lang="en-US" dirty="0" smtClean="0"/>
              <a:t> layer contributes             legs. In total, less than        legs, so                             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345" y="1734125"/>
            <a:ext cx="139700" cy="33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856" y="1646380"/>
            <a:ext cx="952500" cy="40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272" y="2231736"/>
            <a:ext cx="508000" cy="31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5145" y="2183245"/>
            <a:ext cx="2514600" cy="469900"/>
          </a:xfrm>
          <a:prstGeom prst="rect">
            <a:avLst/>
          </a:prstGeom>
        </p:spPr>
      </p:pic>
      <p:pic>
        <p:nvPicPr>
          <p:cNvPr id="8" name="Picture 7" descr="Screen Shot 2012-06-07 at 1.17.4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3" y="3278908"/>
            <a:ext cx="4568963" cy="2747510"/>
          </a:xfrm>
          <a:prstGeom prst="rect">
            <a:avLst/>
          </a:prstGeom>
        </p:spPr>
      </p:pic>
      <p:pic>
        <p:nvPicPr>
          <p:cNvPr id="9" name="Picture 8" descr="Screen Shot 2012-06-07 at 1.17.59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455" y="3286927"/>
            <a:ext cx="4583545" cy="31163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1182" y="6488545"/>
            <a:ext cx="4639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Evenbly</a:t>
            </a:r>
            <a:r>
              <a:rPr lang="en-US" dirty="0" smtClean="0"/>
              <a:t> &amp; Vidal, </a:t>
            </a:r>
            <a:r>
              <a:rPr lang="cs-CZ" dirty="0"/>
              <a:t>J </a:t>
            </a:r>
            <a:r>
              <a:rPr lang="cs-CZ" dirty="0" err="1"/>
              <a:t>Stat</a:t>
            </a:r>
            <a:r>
              <a:rPr lang="cs-CZ" dirty="0"/>
              <a:t> </a:t>
            </a:r>
            <a:r>
              <a:rPr lang="cs-CZ" dirty="0" err="1"/>
              <a:t>Phys</a:t>
            </a:r>
            <a:r>
              <a:rPr lang="cs-CZ" dirty="0"/>
              <a:t> (2011) 145:891-918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84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1731</Words>
  <Application>Microsoft Macintosh PowerPoint</Application>
  <PresentationFormat>On-screen Show (4:3)</PresentationFormat>
  <Paragraphs>316</Paragraphs>
  <Slides>50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Office Theme</vt:lpstr>
      <vt:lpstr>Microsoft Equation</vt:lpstr>
      <vt:lpstr>Equation</vt:lpstr>
      <vt:lpstr>Outline: Part 2</vt:lpstr>
      <vt:lpstr>Two dimensional systems</vt:lpstr>
      <vt:lpstr>Two Dimensional Systems</vt:lpstr>
      <vt:lpstr>PowerPoint Presentation</vt:lpstr>
      <vt:lpstr>MPS/DMRG</vt:lpstr>
      <vt:lpstr>PEPS</vt:lpstr>
      <vt:lpstr>2D MERA</vt:lpstr>
      <vt:lpstr>Entanglement in 1D MERA</vt:lpstr>
      <vt:lpstr>Entanglement in 2D MERA</vt:lpstr>
      <vt:lpstr>Scale-invariant 2D MERA</vt:lpstr>
      <vt:lpstr>Fermions in 2D</vt:lpstr>
      <vt:lpstr>Flattened tensor network</vt:lpstr>
      <vt:lpstr>PowerPoint Presentation</vt:lpstr>
      <vt:lpstr>OK, what now?</vt:lpstr>
      <vt:lpstr>Variational Monte Carlo</vt:lpstr>
      <vt:lpstr>Motivation: Make tensor networks faster</vt:lpstr>
      <vt:lpstr>Monte Carlo makes stuff faster</vt:lpstr>
      <vt:lpstr>Monte Carlo with Tensor networks</vt:lpstr>
      <vt:lpstr>Monte Carlo with Tensor networks</vt:lpstr>
      <vt:lpstr>Monte Carlo with Tensor networks</vt:lpstr>
      <vt:lpstr>Monte Carlo with Tensor networks</vt:lpstr>
      <vt:lpstr>Perfect vs. Markov chain sampling</vt:lpstr>
      <vt:lpstr>Markov chain sampling of an MPS</vt:lpstr>
      <vt:lpstr>Perfect sampling of a unitary MPS</vt:lpstr>
      <vt:lpstr>Perfect sampling of a unitary MPS</vt:lpstr>
      <vt:lpstr>Perfect sampling of a unitary MPS</vt:lpstr>
      <vt:lpstr>Perfect sampling of a unitary MPS</vt:lpstr>
      <vt:lpstr>Perfect sampling of a unitary MPS</vt:lpstr>
      <vt:lpstr>Perfect sampling of a unitary MPS</vt:lpstr>
      <vt:lpstr>Perfect sampling of a unitary MPS</vt:lpstr>
      <vt:lpstr>Perfect sampling of a unitary MPS</vt:lpstr>
      <vt:lpstr>Perfect sampling of a unitary MPS</vt:lpstr>
      <vt:lpstr>Perfect sampling of a unitary MPS</vt:lpstr>
      <vt:lpstr>Perfect sampling of a unitary MPS</vt:lpstr>
      <vt:lpstr>Perfect sampling of a unitary MPS</vt:lpstr>
      <vt:lpstr>Comparison:  critical transverse Ising model</vt:lpstr>
      <vt:lpstr>PowerPoint Presentation</vt:lpstr>
      <vt:lpstr>Multi-scale entanglement renormalization ansatz (MERA)</vt:lpstr>
      <vt:lpstr>Sampling the MERA</vt:lpstr>
      <vt:lpstr>Sampling the MERA</vt:lpstr>
      <vt:lpstr>Perfect sampling with MERA</vt:lpstr>
      <vt:lpstr>Perfect Sampling with MERA</vt:lpstr>
      <vt:lpstr>Extracting expectation values Transverse Ising model</vt:lpstr>
      <vt:lpstr>Optimizing tensors</vt:lpstr>
      <vt:lpstr>Optimizing isometric tensors</vt:lpstr>
      <vt:lpstr>Results: Finding ground states Transverse Ising model</vt:lpstr>
      <vt:lpstr>Accuracy vs. number of samples Transverse Ising Model</vt:lpstr>
      <vt:lpstr>Discussion of performance</vt:lpstr>
      <vt:lpstr>Two-dimensional MERA</vt:lpstr>
      <vt:lpstr>Another future direction…</vt:lpstr>
    </vt:vector>
  </TitlesOfParts>
  <Company>University of Queensland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Outline: Part 2</dc:title>
  <dc:creator>Andy Ferris</dc:creator>
  <cp:lastModifiedBy>Andy Ferris</cp:lastModifiedBy>
  <cp:revision>1</cp:revision>
  <dcterms:created xsi:type="dcterms:W3CDTF">2012-06-07T18:16:38Z</dcterms:created>
  <dcterms:modified xsi:type="dcterms:W3CDTF">2012-06-07T18:17:26Z</dcterms:modified>
</cp:coreProperties>
</file>