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16" r:id="rId6"/>
    <p:sldId id="318" r:id="rId7"/>
    <p:sldId id="319" r:id="rId8"/>
    <p:sldId id="320" r:id="rId9"/>
    <p:sldId id="260" r:id="rId10"/>
    <p:sldId id="263" r:id="rId11"/>
    <p:sldId id="317" r:id="rId12"/>
    <p:sldId id="359" r:id="rId13"/>
    <p:sldId id="264" r:id="rId14"/>
    <p:sldId id="283" r:id="rId15"/>
    <p:sldId id="322" r:id="rId16"/>
    <p:sldId id="321" r:id="rId17"/>
    <p:sldId id="265" r:id="rId18"/>
    <p:sldId id="266" r:id="rId19"/>
    <p:sldId id="267" r:id="rId20"/>
    <p:sldId id="268" r:id="rId21"/>
    <p:sldId id="270" r:id="rId22"/>
    <p:sldId id="323" r:id="rId23"/>
    <p:sldId id="325" r:id="rId24"/>
    <p:sldId id="326" r:id="rId25"/>
    <p:sldId id="271" r:id="rId26"/>
    <p:sldId id="281" r:id="rId27"/>
    <p:sldId id="282" r:id="rId28"/>
    <p:sldId id="327" r:id="rId29"/>
    <p:sldId id="273" r:id="rId30"/>
    <p:sldId id="285" r:id="rId31"/>
    <p:sldId id="333" r:id="rId32"/>
    <p:sldId id="329" r:id="rId33"/>
    <p:sldId id="328" r:id="rId34"/>
    <p:sldId id="331" r:id="rId35"/>
    <p:sldId id="332" r:id="rId36"/>
    <p:sldId id="274" r:id="rId37"/>
    <p:sldId id="334" r:id="rId38"/>
    <p:sldId id="344" r:id="rId39"/>
    <p:sldId id="341" r:id="rId40"/>
    <p:sldId id="342" r:id="rId41"/>
    <p:sldId id="343" r:id="rId42"/>
    <p:sldId id="275" r:id="rId43"/>
    <p:sldId id="284" r:id="rId44"/>
    <p:sldId id="276" r:id="rId45"/>
    <p:sldId id="277" r:id="rId46"/>
    <p:sldId id="345" r:id="rId47"/>
    <p:sldId id="346" r:id="rId48"/>
    <p:sldId id="337" r:id="rId49"/>
    <p:sldId id="347" r:id="rId50"/>
    <p:sldId id="278" r:id="rId51"/>
    <p:sldId id="350" r:id="rId52"/>
    <p:sldId id="351" r:id="rId53"/>
    <p:sldId id="348" r:id="rId54"/>
    <p:sldId id="279" r:id="rId55"/>
    <p:sldId id="338" r:id="rId56"/>
    <p:sldId id="339" r:id="rId57"/>
    <p:sldId id="352" r:id="rId58"/>
    <p:sldId id="315" r:id="rId59"/>
    <p:sldId id="340" r:id="rId60"/>
    <p:sldId id="353" r:id="rId61"/>
    <p:sldId id="286" r:id="rId62"/>
    <p:sldId id="354" r:id="rId63"/>
    <p:sldId id="355" r:id="rId64"/>
    <p:sldId id="356" r:id="rId65"/>
    <p:sldId id="357" r:id="rId66"/>
    <p:sldId id="358" r:id="rId67"/>
    <p:sldId id="309" r:id="rId68"/>
    <p:sldId id="311" r:id="rId69"/>
    <p:sldId id="312" r:id="rId70"/>
    <p:sldId id="313" r:id="rId71"/>
    <p:sldId id="314" r:id="rId72"/>
    <p:sldId id="307" r:id="rId73"/>
    <p:sldId id="308" r:id="rId74"/>
    <p:sldId id="26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  <a:srgbClr val="FFFFE8"/>
    <a:srgbClr val="FFF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0" autoAdjust="0"/>
    <p:restoredTop sz="99811" autoAdjust="0"/>
  </p:normalViewPr>
  <p:slideViewPr>
    <p:cSldViewPr snapToGrid="0" snapToObjects="1">
      <p:cViewPr>
        <p:scale>
          <a:sx n="110" d="100"/>
          <a:sy n="110" d="100"/>
        </p:scale>
        <p:origin x="-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8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2CB0F-9ED4-A149-95CA-F87B5771247A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AF2A-7465-7246-AD65-CFFEBC7DB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5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62.emf"/><Relationship Id="rId8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63.emf"/><Relationship Id="rId10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54.emf"/><Relationship Id="rId5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9.emf"/><Relationship Id="rId5" Type="http://schemas.openxmlformats.org/officeDocument/2006/relationships/image" Target="../media/image73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6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8828"/>
            <a:ext cx="6400800" cy="242644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Andy Ferris</a:t>
            </a:r>
          </a:p>
          <a:p>
            <a:r>
              <a:rPr lang="en-US" sz="2800" i="1" dirty="0" smtClean="0"/>
              <a:t>International summer school on</a:t>
            </a:r>
            <a:r>
              <a:rPr lang="en-US" sz="2800" dirty="0" smtClean="0"/>
              <a:t> </a:t>
            </a:r>
            <a:r>
              <a:rPr lang="en-US" sz="2800" i="1" dirty="0" smtClean="0"/>
              <a:t>new trends in computational approaches for many-body systems</a:t>
            </a:r>
          </a:p>
          <a:p>
            <a:r>
              <a:rPr lang="en-US" sz="2800" i="1" dirty="0" err="1" smtClean="0"/>
              <a:t>Orford</a:t>
            </a:r>
            <a:r>
              <a:rPr lang="en-US" sz="2800" i="1" dirty="0" smtClean="0"/>
              <a:t>, Québec (June 2012)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125" y="5991174"/>
            <a:ext cx="1323830" cy="74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23" y="6084870"/>
            <a:ext cx="3070649" cy="5247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95066" y="859788"/>
            <a:ext cx="4768116" cy="1625155"/>
            <a:chOff x="131364" y="2143074"/>
            <a:chExt cx="8383748" cy="2857500"/>
          </a:xfrm>
        </p:grpSpPr>
        <p:sp>
          <p:nvSpPr>
            <p:cNvPr id="7" name="Rectangle 6"/>
            <p:cNvSpPr/>
            <p:nvPr/>
          </p:nvSpPr>
          <p:spPr>
            <a:xfrm>
              <a:off x="825500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412875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35125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35125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25525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25525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05025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39077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297815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2004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04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908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08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7030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94652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453390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7561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561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465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1465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2605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0227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08965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119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119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023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023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8180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09612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9057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9057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2961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961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31364" y="2143074"/>
              <a:ext cx="1154511" cy="2841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37064" y="2158950"/>
              <a:ext cx="878048" cy="28416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047" y="158187"/>
            <a:ext cx="4771008" cy="3338047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err="1" smtClean="0"/>
              <a:t>M</a:t>
            </a:r>
            <a:r>
              <a:rPr lang="en-US" sz="4800" dirty="0" err="1" smtClean="0"/>
              <a:t>ultiscale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u="sng" dirty="0" smtClean="0"/>
              <a:t>E</a:t>
            </a:r>
            <a:r>
              <a:rPr lang="en-US" sz="4800" dirty="0" smtClean="0"/>
              <a:t>ntanglement</a:t>
            </a:r>
            <a:br>
              <a:rPr lang="en-US" sz="4800" dirty="0" smtClean="0"/>
            </a:br>
            <a:r>
              <a:rPr lang="en-US" sz="4800" u="sng" dirty="0" smtClean="0"/>
              <a:t>R</a:t>
            </a:r>
            <a:r>
              <a:rPr lang="en-US" sz="4800" dirty="0" smtClean="0"/>
              <a:t>enormalization</a:t>
            </a:r>
            <a:br>
              <a:rPr lang="en-US" sz="4800" dirty="0" smtClean="0"/>
            </a:br>
            <a:r>
              <a:rPr lang="en-US" sz="4800" u="sng" dirty="0" err="1" smtClean="0"/>
              <a:t>A</a:t>
            </a:r>
            <a:r>
              <a:rPr lang="en-US" sz="4800" dirty="0" err="1" smtClean="0"/>
              <a:t>nsatz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267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6286" y="4574871"/>
            <a:ext cx="8141846" cy="125610"/>
          </a:xfrm>
          <a:prstGeom prst="roundRect">
            <a:avLst/>
          </a:prstGeom>
          <a:noFill/>
          <a:ln w="3175" cmpd="sng">
            <a:solidFill>
              <a:srgbClr val="FFFF52">
                <a:alpha val="1000"/>
              </a:srgbClr>
            </a:solidFill>
          </a:ln>
          <a:effectLst>
            <a:glow rad="762000">
              <a:srgbClr val="FFFF00">
                <a:alpha val="21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57200" y="4574871"/>
            <a:ext cx="6389804" cy="125610"/>
          </a:xfrm>
          <a:prstGeom prst="roundRect">
            <a:avLst/>
          </a:prstGeom>
          <a:noFill/>
          <a:ln w="3175" cmpd="sng">
            <a:solidFill>
              <a:srgbClr val="FFFF52">
                <a:alpha val="1000"/>
              </a:srgbClr>
            </a:solidFill>
          </a:ln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Violating the area law: free fermions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However, simple systems can violate area law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, for an MPS we need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07" y="2034313"/>
            <a:ext cx="4165600" cy="100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1" y="5787118"/>
            <a:ext cx="25654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803" y="5823403"/>
            <a:ext cx="1181100" cy="406400"/>
          </a:xfrm>
          <a:prstGeom prst="rect">
            <a:avLst/>
          </a:prstGeom>
        </p:spPr>
      </p:pic>
      <p:pic>
        <p:nvPicPr>
          <p:cNvPr id="15" name="Picture 14" descr="fermi leve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15" y="1840793"/>
            <a:ext cx="2467785" cy="153484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21345" y="3428170"/>
            <a:ext cx="23421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21345" y="1786089"/>
            <a:ext cx="0" cy="164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004" y="2241844"/>
            <a:ext cx="121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level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5233" y="3486355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49547" y="2175937"/>
            <a:ext cx="461665" cy="7347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693333" y="4574871"/>
            <a:ext cx="3580192" cy="125610"/>
          </a:xfrm>
          <a:prstGeom prst="roundRect">
            <a:avLst/>
          </a:prstGeom>
          <a:noFill/>
          <a:ln w="0">
            <a:solidFill>
              <a:srgbClr val="FFFF52">
                <a:alpha val="1000"/>
              </a:srgbClr>
            </a:solidFill>
          </a:ln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0820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491619" y="4257493"/>
            <a:ext cx="2019983" cy="77409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00416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50222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69818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62092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81688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31494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51090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71349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90945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40751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60347" y="457487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725" y="2161313"/>
            <a:ext cx="39370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0816" y="5530277"/>
            <a:ext cx="383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ltl.tkk.fi</a:t>
            </a:r>
            <a:endParaRPr lang="en-US" dirty="0" smtClean="0"/>
          </a:p>
          <a:p>
            <a:r>
              <a:rPr lang="en-US" dirty="0" smtClean="0"/>
              <a:t>Low Temperature Lab, Aalto 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3336"/>
            <a:ext cx="3893139" cy="3254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602" y="4133334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11570" y="274638"/>
            <a:ext cx="5084975" cy="64909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863" y="504940"/>
            <a:ext cx="4418681" cy="5278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5091" y="5991942"/>
            <a:ext cx="482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472</a:t>
            </a:r>
            <a:r>
              <a:rPr lang="en-US" dirty="0"/>
              <a:t>, 307–312 (21 April 2011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Violating the area law: critical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length diverges when approaching critical point</a:t>
            </a:r>
          </a:p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argument for area law (short range entanglement) fails.</a:t>
            </a:r>
          </a:p>
          <a:p>
            <a:r>
              <a:rPr lang="en-US" dirty="0" smtClean="0"/>
              <a:t>Usually, we observe a logarithmic violation: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Again, MPS/DMRG might become challenging.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3" y="4684568"/>
            <a:ext cx="2781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Scale-invariance at criticality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Near a (quantum) critical point, (quantum) fluctuations appear on all length scales.</a:t>
            </a:r>
          </a:p>
          <a:p>
            <a:pPr lvl="1"/>
            <a:r>
              <a:rPr lang="en-US" dirty="0" smtClean="0"/>
              <a:t>Remember: quantum fluctuation = entanglement</a:t>
            </a:r>
          </a:p>
          <a:p>
            <a:pPr lvl="1"/>
            <a:r>
              <a:rPr lang="en-US" dirty="0" smtClean="0"/>
              <a:t>On all length scales implies scale invariance.</a:t>
            </a:r>
          </a:p>
          <a:p>
            <a:r>
              <a:rPr lang="en-US" dirty="0" smtClean="0"/>
              <a:t>Scale invariance implies </a:t>
            </a:r>
            <a:r>
              <a:rPr lang="en-US" dirty="0" err="1" smtClean="0"/>
              <a:t>polynomially</a:t>
            </a:r>
            <a:r>
              <a:rPr lang="en-US" dirty="0" smtClean="0"/>
              <a:t> decaying correlations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Critical exponents depend on universality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91" y="4656426"/>
            <a:ext cx="3429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MPS have exponentially decaying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Take a </a:t>
            </a:r>
            <a:r>
              <a:rPr lang="en-US" dirty="0" err="1" smtClean="0"/>
              <a:t>correlator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0" y="1600200"/>
            <a:ext cx="1574800" cy="571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044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6"/>
          </p:cNvCxnSpPr>
          <p:nvPr/>
        </p:nvCxnSpPr>
        <p:spPr>
          <a:xfrm>
            <a:off x="16759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4"/>
          </p:cNvCxnSpPr>
          <p:nvPr/>
        </p:nvCxnSpPr>
        <p:spPr>
          <a:xfrm>
            <a:off x="13901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63321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6"/>
          </p:cNvCxnSpPr>
          <p:nvPr/>
        </p:nvCxnSpPr>
        <p:spPr>
          <a:xfrm>
            <a:off x="283482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2549071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158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6"/>
          </p:cNvCxnSpPr>
          <p:nvPr/>
        </p:nvCxnSpPr>
        <p:spPr>
          <a:xfrm>
            <a:off x="39873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4"/>
          </p:cNvCxnSpPr>
          <p:nvPr/>
        </p:nvCxnSpPr>
        <p:spPr>
          <a:xfrm>
            <a:off x="37015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842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>
            <a:off x="51557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</p:cNvCxnSpPr>
          <p:nvPr/>
        </p:nvCxnSpPr>
        <p:spPr>
          <a:xfrm>
            <a:off x="48699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43121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</p:cNvCxnSpPr>
          <p:nvPr/>
        </p:nvCxnSpPr>
        <p:spPr>
          <a:xfrm>
            <a:off x="631462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4"/>
          </p:cNvCxnSpPr>
          <p:nvPr/>
        </p:nvCxnSpPr>
        <p:spPr>
          <a:xfrm>
            <a:off x="6028871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86389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4"/>
          </p:cNvCxnSpPr>
          <p:nvPr/>
        </p:nvCxnSpPr>
        <p:spPr>
          <a:xfrm>
            <a:off x="714964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1044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16759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263321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6"/>
          </p:cNvCxnSpPr>
          <p:nvPr/>
        </p:nvCxnSpPr>
        <p:spPr>
          <a:xfrm>
            <a:off x="283482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158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39873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5842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1557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743121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31462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857697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18593" y="3098331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98393" y="3098331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43539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3539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707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707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04446" y="5225578"/>
            <a:ext cx="571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7"/>
            <a:endCxn id="51" idx="2"/>
          </p:cNvCxnSpPr>
          <p:nvPr/>
        </p:nvCxnSpPr>
        <p:spPr>
          <a:xfrm flipV="1">
            <a:off x="1592252" y="4939828"/>
            <a:ext cx="671069" cy="369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263321" y="4654078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34821" y="4949774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4"/>
          </p:cNvCxnSpPr>
          <p:nvPr/>
        </p:nvCxnSpPr>
        <p:spPr>
          <a:xfrm>
            <a:off x="2549071" y="5225578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15846" y="49448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012746" y="465905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6"/>
          </p:cNvCxnSpPr>
          <p:nvPr/>
        </p:nvCxnSpPr>
        <p:spPr>
          <a:xfrm>
            <a:off x="4584246" y="49448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7" idx="4"/>
          </p:cNvCxnSpPr>
          <p:nvPr/>
        </p:nvCxnSpPr>
        <p:spPr>
          <a:xfrm>
            <a:off x="4298496" y="5230551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743121" y="4654078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6"/>
            <a:endCxn id="63" idx="1"/>
          </p:cNvCxnSpPr>
          <p:nvPr/>
        </p:nvCxnSpPr>
        <p:spPr>
          <a:xfrm>
            <a:off x="6314621" y="4939828"/>
            <a:ext cx="672429" cy="425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</p:cNvCxnSpPr>
          <p:nvPr/>
        </p:nvCxnSpPr>
        <p:spPr>
          <a:xfrm>
            <a:off x="6028871" y="5225578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903356" y="5281955"/>
            <a:ext cx="571500" cy="571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48" idx="5"/>
          </p:cNvCxnSpPr>
          <p:nvPr/>
        </p:nvCxnSpPr>
        <p:spPr>
          <a:xfrm>
            <a:off x="1592252" y="5713384"/>
            <a:ext cx="671069" cy="432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263321" y="5860578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2834821" y="6156274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15846" y="61513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012746" y="586555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71" idx="6"/>
          </p:cNvCxnSpPr>
          <p:nvPr/>
        </p:nvCxnSpPr>
        <p:spPr>
          <a:xfrm>
            <a:off x="4584246" y="61513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743121" y="5860578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3" idx="6"/>
            <a:endCxn id="63" idx="3"/>
          </p:cNvCxnSpPr>
          <p:nvPr/>
        </p:nvCxnSpPr>
        <p:spPr>
          <a:xfrm flipV="1">
            <a:off x="6314621" y="5769761"/>
            <a:ext cx="672429" cy="3765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418593" y="5420312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98393" y="5420312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155746" y="49448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155746" y="61513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655" y="4734514"/>
            <a:ext cx="382059" cy="157068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06" y="4747447"/>
            <a:ext cx="424510" cy="157068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119" y="4471897"/>
            <a:ext cx="750811" cy="3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7" grpId="0" animBg="1"/>
      <p:bldP spid="60" grpId="0" animBg="1"/>
      <p:bldP spid="63" grpId="0" animBg="1"/>
      <p:bldP spid="67" grpId="0" animBg="1"/>
      <p:bldP spid="71" grpId="0" animBg="1"/>
      <p:bldP spid="73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MPS have exponentially decaying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Take a </a:t>
            </a:r>
            <a:r>
              <a:rPr lang="en-US" dirty="0" err="1" smtClean="0"/>
              <a:t>correlator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0" y="1600200"/>
            <a:ext cx="1574800" cy="571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044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6"/>
          </p:cNvCxnSpPr>
          <p:nvPr/>
        </p:nvCxnSpPr>
        <p:spPr>
          <a:xfrm>
            <a:off x="16759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4"/>
          </p:cNvCxnSpPr>
          <p:nvPr/>
        </p:nvCxnSpPr>
        <p:spPr>
          <a:xfrm>
            <a:off x="13901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63321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6"/>
          </p:cNvCxnSpPr>
          <p:nvPr/>
        </p:nvCxnSpPr>
        <p:spPr>
          <a:xfrm>
            <a:off x="283482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2549071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158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6"/>
          </p:cNvCxnSpPr>
          <p:nvPr/>
        </p:nvCxnSpPr>
        <p:spPr>
          <a:xfrm>
            <a:off x="39873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4"/>
          </p:cNvCxnSpPr>
          <p:nvPr/>
        </p:nvCxnSpPr>
        <p:spPr>
          <a:xfrm>
            <a:off x="37015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8424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>
            <a:off x="515574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</p:cNvCxnSpPr>
          <p:nvPr/>
        </p:nvCxnSpPr>
        <p:spPr>
          <a:xfrm>
            <a:off x="486999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43121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</p:cNvCxnSpPr>
          <p:nvPr/>
        </p:nvCxnSpPr>
        <p:spPr>
          <a:xfrm>
            <a:off x="631462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4"/>
          </p:cNvCxnSpPr>
          <p:nvPr/>
        </p:nvCxnSpPr>
        <p:spPr>
          <a:xfrm>
            <a:off x="6028871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863896" y="23320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4"/>
          </p:cNvCxnSpPr>
          <p:nvPr/>
        </p:nvCxnSpPr>
        <p:spPr>
          <a:xfrm>
            <a:off x="7149646" y="2903597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1044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16759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263321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6"/>
          </p:cNvCxnSpPr>
          <p:nvPr/>
        </p:nvCxnSpPr>
        <p:spPr>
          <a:xfrm>
            <a:off x="283482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158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39873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58424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15574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743121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31462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863896" y="353859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18593" y="3098331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98393" y="3098331"/>
            <a:ext cx="260955" cy="2641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435396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35396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7071" y="26178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7071" y="382434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263321" y="5230551"/>
            <a:ext cx="571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7"/>
          </p:cNvCxnSpPr>
          <p:nvPr/>
        </p:nvCxnSpPr>
        <p:spPr>
          <a:xfrm flipV="1">
            <a:off x="2751127" y="4944801"/>
            <a:ext cx="671069" cy="369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15846" y="49448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012746" y="465905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6"/>
          </p:cNvCxnSpPr>
          <p:nvPr/>
        </p:nvCxnSpPr>
        <p:spPr>
          <a:xfrm>
            <a:off x="4584246" y="49448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7" idx="4"/>
          </p:cNvCxnSpPr>
          <p:nvPr/>
        </p:nvCxnSpPr>
        <p:spPr>
          <a:xfrm>
            <a:off x="4298496" y="5230551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63" idx="1"/>
          </p:cNvCxnSpPr>
          <p:nvPr/>
        </p:nvCxnSpPr>
        <p:spPr>
          <a:xfrm>
            <a:off x="5154386" y="4939828"/>
            <a:ext cx="672429" cy="425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743121" y="5281955"/>
            <a:ext cx="571500" cy="571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48" idx="5"/>
          </p:cNvCxnSpPr>
          <p:nvPr/>
        </p:nvCxnSpPr>
        <p:spPr>
          <a:xfrm>
            <a:off x="2751127" y="5718357"/>
            <a:ext cx="671069" cy="432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15846" y="61513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012746" y="586555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71" idx="6"/>
          </p:cNvCxnSpPr>
          <p:nvPr/>
        </p:nvCxnSpPr>
        <p:spPr>
          <a:xfrm>
            <a:off x="4584246" y="615130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3" idx="3"/>
          </p:cNvCxnSpPr>
          <p:nvPr/>
        </p:nvCxnSpPr>
        <p:spPr>
          <a:xfrm flipV="1">
            <a:off x="5154386" y="5769761"/>
            <a:ext cx="672429" cy="3765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655" y="4734514"/>
            <a:ext cx="382059" cy="157068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06" y="4747447"/>
            <a:ext cx="424510" cy="157068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119" y="4471897"/>
            <a:ext cx="750811" cy="3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MPS have exponentially decaying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Exponential decay: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0" y="5701392"/>
            <a:ext cx="3162300" cy="57150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778250" y="2120296"/>
            <a:ext cx="571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7"/>
          </p:cNvCxnSpPr>
          <p:nvPr/>
        </p:nvCxnSpPr>
        <p:spPr>
          <a:xfrm flipV="1">
            <a:off x="4266056" y="1834546"/>
            <a:ext cx="671069" cy="369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30775" y="1834546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527675" y="1548796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6"/>
          </p:cNvCxnSpPr>
          <p:nvPr/>
        </p:nvCxnSpPr>
        <p:spPr>
          <a:xfrm>
            <a:off x="6099175" y="1834546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4"/>
          </p:cNvCxnSpPr>
          <p:nvPr/>
        </p:nvCxnSpPr>
        <p:spPr>
          <a:xfrm>
            <a:off x="5813425" y="2120296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3" idx="1"/>
          </p:cNvCxnSpPr>
          <p:nvPr/>
        </p:nvCxnSpPr>
        <p:spPr>
          <a:xfrm>
            <a:off x="6669315" y="1829573"/>
            <a:ext cx="672429" cy="425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258050" y="2171700"/>
            <a:ext cx="571500" cy="571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0" idx="5"/>
          </p:cNvCxnSpPr>
          <p:nvPr/>
        </p:nvCxnSpPr>
        <p:spPr>
          <a:xfrm>
            <a:off x="4266056" y="2608102"/>
            <a:ext cx="671069" cy="432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30775" y="3041046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527675" y="2755296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6"/>
          </p:cNvCxnSpPr>
          <p:nvPr/>
        </p:nvCxnSpPr>
        <p:spPr>
          <a:xfrm>
            <a:off x="6099175" y="3041046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3"/>
          </p:cNvCxnSpPr>
          <p:nvPr/>
        </p:nvCxnSpPr>
        <p:spPr>
          <a:xfrm flipV="1">
            <a:off x="6669315" y="2659506"/>
            <a:ext cx="672429" cy="3765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84" y="1624259"/>
            <a:ext cx="382059" cy="15706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35" y="1637192"/>
            <a:ext cx="424510" cy="15706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048" y="1361642"/>
            <a:ext cx="750811" cy="3524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780" y="3458935"/>
            <a:ext cx="4140200" cy="571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347" y="4509410"/>
            <a:ext cx="5702300" cy="990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732" y="2088006"/>
            <a:ext cx="2082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443239" y="4801809"/>
            <a:ext cx="2939141" cy="999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05096" y="4972558"/>
            <a:ext cx="1208454" cy="62800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89451" y="4972085"/>
            <a:ext cx="1208454" cy="62800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Renormalization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the idea is to combine two parts (“blocks”) of a systems into a single block, and simplify.</a:t>
            </a:r>
          </a:p>
          <a:p>
            <a:r>
              <a:rPr lang="en-US" dirty="0" smtClean="0"/>
              <a:t>Perform this successively until there is a simple, effective “block” for the entire system.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0820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00416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0222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69818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62092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688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31494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1090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71349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945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0751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60347" y="52260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40159" y="5105130"/>
            <a:ext cx="2916697" cy="98474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40160" y="5105130"/>
            <a:ext cx="2203078" cy="98474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0160" y="5105130"/>
            <a:ext cx="1562030" cy="98474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Momentum-space renormalization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794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Numerical renormalization group (Wilson)</a:t>
            </a:r>
          </a:p>
          <a:p>
            <a:pPr marL="0" indent="0">
              <a:buNone/>
            </a:pPr>
            <a:r>
              <a:rPr lang="en-US" dirty="0" smtClean="0"/>
              <a:t>Kondo: couple impurity spin to free electrons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Idea: Deal with low momentum electrons first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199" y="5406570"/>
            <a:ext cx="377372" cy="39914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00416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0222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69818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62092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688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31494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1090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71349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945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0751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60347" y="552846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8951" y="5237237"/>
            <a:ext cx="133049" cy="762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7675" y="5225142"/>
            <a:ext cx="149980" cy="732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00416" y="4910667"/>
            <a:ext cx="69001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97" y="4533630"/>
            <a:ext cx="419100" cy="571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75" y="6114068"/>
            <a:ext cx="1778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8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7" grpId="0" animBg="1"/>
      <p:bldP spid="27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6063202" y="5682714"/>
            <a:ext cx="5534214" cy="6908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183829" y="4623293"/>
            <a:ext cx="261538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107701" y="4623293"/>
            <a:ext cx="261538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183829" y="3523847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611068" y="3524320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063202" y="3523374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514631" y="3523847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Real-space renormalization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5915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85511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35317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54913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47187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66783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16589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36185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56444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76040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25846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45442" y="270399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25143" y="3524320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5308" y="3523847"/>
            <a:ext cx="1208454" cy="69081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5915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185511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35317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54913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47187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6783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16589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36185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56444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76040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25846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445442" y="3802971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85308" y="4623293"/>
            <a:ext cx="261538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176796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26602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46198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38472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58068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07874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27470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47729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67325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17131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436727" y="4901944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85308" y="5682714"/>
            <a:ext cx="5534214" cy="6908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5915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185511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935317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54913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47187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66783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16589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36185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56444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76040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25846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445442" y="5961365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45340" y="2140862"/>
            <a:ext cx="69001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81" y="2032912"/>
            <a:ext cx="241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69" grpId="0" animBg="1"/>
      <p:bldP spid="64" grpId="0" animBg="1"/>
      <p:bldP spid="65" grpId="0" animBg="1"/>
      <p:bldP spid="66" grpId="0" animBg="1"/>
      <p:bldP spid="6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I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982"/>
          </a:xfrm>
        </p:spPr>
        <p:txBody>
          <a:bodyPr/>
          <a:lstStyle/>
          <a:p>
            <a:r>
              <a:rPr lang="en-US" dirty="0" smtClean="0"/>
              <a:t>Part one (this morning)</a:t>
            </a:r>
          </a:p>
          <a:p>
            <a:pPr lvl="1"/>
            <a:r>
              <a:rPr lang="en-US" dirty="0" smtClean="0"/>
              <a:t>Entanglement and correlations in many-body systems</a:t>
            </a:r>
          </a:p>
          <a:p>
            <a:pPr lvl="1"/>
            <a:r>
              <a:rPr lang="en-US" dirty="0" smtClean="0"/>
              <a:t>MERA algorithms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two (this afternoon)</a:t>
            </a:r>
          </a:p>
          <a:p>
            <a:pPr lvl="1"/>
            <a:r>
              <a:rPr lang="en-US" dirty="0" smtClean="0"/>
              <a:t>2D quantum systems</a:t>
            </a:r>
          </a:p>
          <a:p>
            <a:pPr lvl="1"/>
            <a:r>
              <a:rPr lang="en-US" dirty="0" smtClean="0"/>
              <a:t>Monte Carlo sampling</a:t>
            </a:r>
          </a:p>
          <a:p>
            <a:pPr lvl="1"/>
            <a:r>
              <a:rPr lang="en-US" dirty="0" smtClean="0"/>
              <a:t>Future directions…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2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1851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5491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08532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310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61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68188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18513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79338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1341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085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43103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341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3212567" y="2114393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4735389" y="2113220"/>
            <a:ext cx="772716" cy="76317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tensor network (TTN)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86477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89770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93598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14361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79389" y="2881161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6782" y="2881161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52305" y="141763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66560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298251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0627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0698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53447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30278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52654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69010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13" y="4471005"/>
            <a:ext cx="495300" cy="4191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70" y="3027740"/>
            <a:ext cx="495300" cy="4191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598" y="1543958"/>
            <a:ext cx="508000" cy="4191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61" y="3027740"/>
            <a:ext cx="495300" cy="419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43" y="4471005"/>
            <a:ext cx="495300" cy="419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59" y="4471005"/>
            <a:ext cx="495300" cy="4191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36" y="4471005"/>
            <a:ext cx="495300" cy="4191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5336782" y="1963058"/>
            <a:ext cx="877579" cy="504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422815" y="4890105"/>
            <a:ext cx="499566" cy="455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081" y="4649354"/>
            <a:ext cx="228600" cy="330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464" y="1711478"/>
            <a:ext cx="146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7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tensor network as a unitary quantum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130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tree can be written with isometric/unitary tensors with QR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3300"/>
            <a:ext cx="1651000" cy="43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872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236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7265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1183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4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692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724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807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0074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72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83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02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481300" y="2642360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004122" y="2641187"/>
            <a:ext cx="772716" cy="76317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55210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58503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62331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483094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48122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05515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21038" y="1945605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146" y="4998972"/>
            <a:ext cx="495300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203" y="3555707"/>
            <a:ext cx="495300" cy="419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31" y="2071925"/>
            <a:ext cx="508000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794" y="3555707"/>
            <a:ext cx="495300" cy="419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76" y="4998972"/>
            <a:ext cx="495300" cy="419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92" y="4998972"/>
            <a:ext cx="495300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69" y="4998972"/>
            <a:ext cx="495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tensor network as a unitary quantum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130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tree can be written with isometric/unitary tensors with QR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3300"/>
            <a:ext cx="1651000" cy="43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872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236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7265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1183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4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692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724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807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0074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72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83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02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481300" y="2642360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004122" y="2641187"/>
            <a:ext cx="772716" cy="76317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55210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58503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62331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483094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48122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05515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21038" y="1945605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31" y="2071925"/>
            <a:ext cx="508000" cy="41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002" y="5027775"/>
            <a:ext cx="444500" cy="393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203" y="3543300"/>
            <a:ext cx="495300" cy="495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478" y="3526338"/>
            <a:ext cx="495300" cy="495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545" y="5027775"/>
            <a:ext cx="444500" cy="3937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492" y="5028769"/>
            <a:ext cx="444500" cy="393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746" y="5028769"/>
            <a:ext cx="4445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tensor network as a unitary quantum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130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tree can be written with isometric/unitary tensors with QR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3300"/>
            <a:ext cx="1651000" cy="43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872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236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7265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1183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4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692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724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807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0074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72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83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02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481300" y="2642360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004122" y="2641187"/>
            <a:ext cx="772716" cy="76317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55210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58503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62331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483094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48122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05515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21038" y="1945605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02" y="5027775"/>
            <a:ext cx="444500" cy="3937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3" y="3583215"/>
            <a:ext cx="457200" cy="393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935" y="2066211"/>
            <a:ext cx="800100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45" y="5027775"/>
            <a:ext cx="444500" cy="3937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92" y="5028769"/>
            <a:ext cx="444500" cy="393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46" y="5028769"/>
            <a:ext cx="444500" cy="393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894" y="3583215"/>
            <a:ext cx="4572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2890788" y="4644572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80816" y="4640610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34264" y="4644572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49672" y="4640610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72301" y="3196438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517940" y="3196438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98758" y="1732915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0816" y="1732915"/>
            <a:ext cx="0" cy="212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tensor network as a unitary quantum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130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tree can be written with isometric/unitary tensors with QR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3300"/>
            <a:ext cx="1651000" cy="43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872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2364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7265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11836" y="4099938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4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692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724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8071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0074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72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836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02865" y="5544110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481300" y="2642360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004122" y="2641187"/>
            <a:ext cx="772716" cy="76317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55210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58503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62331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483094" y="4853300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48122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05515" y="340912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21038" y="1945605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02" y="5027775"/>
            <a:ext cx="444500" cy="3937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3" y="3583215"/>
            <a:ext cx="457200" cy="3937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45" y="5027775"/>
            <a:ext cx="444500" cy="3937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92" y="5028769"/>
            <a:ext cx="444500" cy="393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46" y="5028769"/>
            <a:ext cx="444500" cy="393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894" y="3583215"/>
            <a:ext cx="457200" cy="393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961" y="2081677"/>
            <a:ext cx="457200" cy="393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817" y="2758925"/>
            <a:ext cx="444500" cy="469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615" y="4168880"/>
            <a:ext cx="444500" cy="469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871" y="4168880"/>
            <a:ext cx="444500" cy="469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685" y="4160413"/>
            <a:ext cx="444500" cy="469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615" y="4168880"/>
            <a:ext cx="444500" cy="4699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53" y="2758925"/>
            <a:ext cx="444500" cy="469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631" y="1391719"/>
            <a:ext cx="378157" cy="3997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586" y="1391719"/>
            <a:ext cx="366716" cy="3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411672" y="5890381"/>
            <a:ext cx="3159947" cy="5699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282094" y="5890381"/>
            <a:ext cx="3048001" cy="569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problem with trees:</a:t>
            </a:r>
            <a:br>
              <a:rPr lang="en-US" dirty="0" smtClean="0"/>
            </a:br>
            <a:r>
              <a:rPr lang="en-US" dirty="0" smtClean="0"/>
              <a:t>short range entanglement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21851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5491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08532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43103" y="3571971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461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68188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18513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79338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41341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085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3103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34132" y="5016143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3212567" y="2114393"/>
            <a:ext cx="772716" cy="76082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4735389" y="2113220"/>
            <a:ext cx="772716" cy="76317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386477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989770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593598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214361" y="4325333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179389" y="2881161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336782" y="2881161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752305" y="1417638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566560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298251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0627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00698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53447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30278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52654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69010" y="610269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336782" y="1963058"/>
            <a:ext cx="877579" cy="504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64" y="1711478"/>
            <a:ext cx="1460500" cy="4064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869896" y="2165236"/>
            <a:ext cx="320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MPS-like entanglement!</a:t>
            </a:r>
            <a:endParaRPr lang="en-US" sz="2400" dirty="0"/>
          </a:p>
        </p:txBody>
      </p:sp>
      <p:sp>
        <p:nvSpPr>
          <p:cNvPr id="77" name="Freeform 76"/>
          <p:cNvSpPr/>
          <p:nvPr/>
        </p:nvSpPr>
        <p:spPr>
          <a:xfrm>
            <a:off x="3953634" y="6301340"/>
            <a:ext cx="786528" cy="302381"/>
          </a:xfrm>
          <a:custGeom>
            <a:avLst/>
            <a:gdLst>
              <a:gd name="connsiteX0" fmla="*/ 0 w 846667"/>
              <a:gd name="connsiteY0" fmla="*/ 0 h 302381"/>
              <a:gd name="connsiteX1" fmla="*/ 423333 w 846667"/>
              <a:gd name="connsiteY1" fmla="*/ 302381 h 302381"/>
              <a:gd name="connsiteX2" fmla="*/ 846667 w 846667"/>
              <a:gd name="connsiteY2" fmla="*/ 0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67" h="302381">
                <a:moveTo>
                  <a:pt x="0" y="0"/>
                </a:moveTo>
                <a:cubicBezTo>
                  <a:pt x="141111" y="151190"/>
                  <a:pt x="282222" y="302381"/>
                  <a:pt x="423333" y="302381"/>
                </a:cubicBezTo>
                <a:cubicBezTo>
                  <a:pt x="564444" y="302381"/>
                  <a:pt x="846667" y="0"/>
                  <a:pt x="8466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flipV="1">
            <a:off x="3248299" y="5660576"/>
            <a:ext cx="2255033" cy="410959"/>
          </a:xfrm>
          <a:custGeom>
            <a:avLst/>
            <a:gdLst>
              <a:gd name="connsiteX0" fmla="*/ 0 w 846667"/>
              <a:gd name="connsiteY0" fmla="*/ 0 h 302381"/>
              <a:gd name="connsiteX1" fmla="*/ 423333 w 846667"/>
              <a:gd name="connsiteY1" fmla="*/ 302381 h 302381"/>
              <a:gd name="connsiteX2" fmla="*/ 846667 w 846667"/>
              <a:gd name="connsiteY2" fmla="*/ 0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67" h="302381">
                <a:moveTo>
                  <a:pt x="0" y="0"/>
                </a:moveTo>
                <a:cubicBezTo>
                  <a:pt x="141111" y="151190"/>
                  <a:pt x="282222" y="302381"/>
                  <a:pt x="423333" y="302381"/>
                </a:cubicBezTo>
                <a:cubicBezTo>
                  <a:pt x="564444" y="302381"/>
                  <a:pt x="846667" y="0"/>
                  <a:pt x="8466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483981" y="6240864"/>
            <a:ext cx="3778759" cy="515257"/>
          </a:xfrm>
          <a:custGeom>
            <a:avLst/>
            <a:gdLst>
              <a:gd name="connsiteX0" fmla="*/ 0 w 846667"/>
              <a:gd name="connsiteY0" fmla="*/ 0 h 302381"/>
              <a:gd name="connsiteX1" fmla="*/ 423333 w 846667"/>
              <a:gd name="connsiteY1" fmla="*/ 302381 h 302381"/>
              <a:gd name="connsiteX2" fmla="*/ 846667 w 846667"/>
              <a:gd name="connsiteY2" fmla="*/ 0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67" h="302381">
                <a:moveTo>
                  <a:pt x="0" y="0"/>
                </a:moveTo>
                <a:cubicBezTo>
                  <a:pt x="141111" y="151190"/>
                  <a:pt x="282222" y="302381"/>
                  <a:pt x="423333" y="302381"/>
                </a:cubicBezTo>
                <a:cubicBezTo>
                  <a:pt x="564444" y="302381"/>
                  <a:pt x="846667" y="0"/>
                  <a:pt x="8466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8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1673" y="4813926"/>
            <a:ext cx="1454517" cy="5699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4476" y="4813926"/>
            <a:ext cx="1475619" cy="569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616476" y="4475238"/>
            <a:ext cx="1463524" cy="1354667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Idea: remove the short range entanglement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scale-invariant systems, short-range entanglement exists on all length scales</a:t>
            </a:r>
          </a:p>
          <a:p>
            <a:r>
              <a:rPr lang="en-US" dirty="0" smtClean="0"/>
              <a:t>Vidal’s solution: </a:t>
            </a:r>
            <a:r>
              <a:rPr lang="en-US" i="1" dirty="0" smtClean="0"/>
              <a:t>disentangle</a:t>
            </a:r>
            <a:r>
              <a:rPr lang="en-US" dirty="0" smtClean="0"/>
              <a:t> the short-range entanglement before each coarse-graining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20627" y="502623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0698" y="502623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53447" y="502623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30278" y="502623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53634" y="5224885"/>
            <a:ext cx="786528" cy="302381"/>
          </a:xfrm>
          <a:custGeom>
            <a:avLst/>
            <a:gdLst>
              <a:gd name="connsiteX0" fmla="*/ 0 w 846667"/>
              <a:gd name="connsiteY0" fmla="*/ 0 h 302381"/>
              <a:gd name="connsiteX1" fmla="*/ 423333 w 846667"/>
              <a:gd name="connsiteY1" fmla="*/ 302381 h 302381"/>
              <a:gd name="connsiteX2" fmla="*/ 846667 w 846667"/>
              <a:gd name="connsiteY2" fmla="*/ 0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67" h="302381">
                <a:moveTo>
                  <a:pt x="0" y="0"/>
                </a:moveTo>
                <a:cubicBezTo>
                  <a:pt x="141111" y="151190"/>
                  <a:pt x="282222" y="302381"/>
                  <a:pt x="423333" y="302381"/>
                </a:cubicBezTo>
                <a:cubicBezTo>
                  <a:pt x="564444" y="302381"/>
                  <a:pt x="846667" y="0"/>
                  <a:pt x="8466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V="1">
            <a:off x="3248299" y="4584121"/>
            <a:ext cx="2255033" cy="410959"/>
          </a:xfrm>
          <a:custGeom>
            <a:avLst/>
            <a:gdLst>
              <a:gd name="connsiteX0" fmla="*/ 0 w 846667"/>
              <a:gd name="connsiteY0" fmla="*/ 0 h 302381"/>
              <a:gd name="connsiteX1" fmla="*/ 423333 w 846667"/>
              <a:gd name="connsiteY1" fmla="*/ 302381 h 302381"/>
              <a:gd name="connsiteX2" fmla="*/ 846667 w 846667"/>
              <a:gd name="connsiteY2" fmla="*/ 0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67" h="302381">
                <a:moveTo>
                  <a:pt x="0" y="0"/>
                </a:moveTo>
                <a:cubicBezTo>
                  <a:pt x="141111" y="151190"/>
                  <a:pt x="282222" y="302381"/>
                  <a:pt x="423333" y="302381"/>
                </a:cubicBezTo>
                <a:cubicBezTo>
                  <a:pt x="564444" y="302381"/>
                  <a:pt x="846667" y="0"/>
                  <a:pt x="8466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8902" y="5895330"/>
            <a:ext cx="651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unitary to remove short-range entanglement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26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ansatz</a:t>
            </a:r>
            <a:r>
              <a:rPr lang="en-US" dirty="0" smtClean="0"/>
              <a:t>: MERA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57415" y="2394504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56020" y="2394504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49164" y="2394504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69910" y="2394504"/>
            <a:ext cx="0" cy="75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97994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20050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70375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1200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393203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60394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94965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85994" y="3838676"/>
            <a:ext cx="0" cy="144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038339" y="3147866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641632" y="3147866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245460" y="3147866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866223" y="3147866"/>
            <a:ext cx="1208454" cy="6908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2824736" y="4228564"/>
            <a:ext cx="120845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4428565" y="4228564"/>
            <a:ext cx="120845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6037231" y="4228564"/>
            <a:ext cx="120845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7708151" y="4228564"/>
            <a:ext cx="120845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1332184" y="4228564"/>
            <a:ext cx="1208454" cy="690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03607" y="3076221"/>
            <a:ext cx="127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Coarse-graining</a:t>
            </a:r>
            <a:endParaRPr lang="en-US" sz="2400" dirty="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93" y="4411127"/>
            <a:ext cx="406400" cy="3937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190" y="3319230"/>
            <a:ext cx="355600" cy="3937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71" y="3319230"/>
            <a:ext cx="355600" cy="3937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364" y="3319230"/>
            <a:ext cx="355600" cy="3937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85" y="3319230"/>
            <a:ext cx="355600" cy="3937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60" y="4411127"/>
            <a:ext cx="406400" cy="3937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457200" y="1642850"/>
            <a:ext cx="2353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Layer   :</a:t>
            </a:r>
            <a:endParaRPr lang="en-US" sz="3200" dirty="0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14" y="4411127"/>
            <a:ext cx="406400" cy="3937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1271709" y="4121085"/>
            <a:ext cx="666461" cy="94342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4612" y="4325324"/>
            <a:ext cx="174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Disentangle</a:t>
            </a:r>
            <a:endParaRPr lang="en-US" sz="2400" dirty="0"/>
          </a:p>
        </p:txBody>
      </p:sp>
      <p:sp>
        <p:nvSpPr>
          <p:cNvPr id="159" name="Rectangle 158"/>
          <p:cNvSpPr/>
          <p:nvPr/>
        </p:nvSpPr>
        <p:spPr>
          <a:xfrm>
            <a:off x="8256809" y="4121085"/>
            <a:ext cx="666461" cy="94342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271" y="1788280"/>
            <a:ext cx="139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3" grpId="0"/>
      <p:bldP spid="1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81093" y="4584807"/>
            <a:ext cx="185146" cy="420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39208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381093" y="3925241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198189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2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1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381093" y="2433572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351558" y="2445218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92" idx="0"/>
          </p:cNvCxnSpPr>
          <p:nvPr/>
        </p:nvCxnSpPr>
        <p:spPr>
          <a:xfrm>
            <a:off x="135257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94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93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5" idx="0"/>
          </p:cNvCxnSpPr>
          <p:nvPr/>
        </p:nvCxnSpPr>
        <p:spPr>
          <a:xfrm flipH="1">
            <a:off x="6963666" y="3152731"/>
            <a:ext cx="643590" cy="408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ansatz</a:t>
            </a:r>
            <a:r>
              <a:rPr lang="en-US" dirty="0" smtClean="0"/>
              <a:t>: MERA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881642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0368" y="5508574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1528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883228" y="5527870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7515287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882551" y="4227567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883228" y="422756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50368" y="415201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81642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515287" y="2795491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88322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85036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50368" y="4813905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50368" y="3430210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0368" y="1942496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2790" y="1573164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sites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22790" y="3068918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sites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322790" y="4444573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sites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22790" y="5929435"/>
            <a:ext cx="89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sites</a:t>
            </a:r>
            <a:endParaRPr lang="en-US" dirty="0"/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7190653" y="2320637"/>
            <a:ext cx="923925" cy="302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75" y="2179782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1" grpId="0"/>
      <p:bldP spid="142" grpId="0"/>
      <p:bldP spid="1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Efficient, exact contractions</a:t>
            </a:r>
          </a:p>
          <a:p>
            <a:pPr lvl="1"/>
            <a:r>
              <a:rPr lang="en-US" dirty="0" smtClean="0"/>
              <a:t>Cost polynomial in     , e.g. </a:t>
            </a:r>
          </a:p>
          <a:p>
            <a:r>
              <a:rPr lang="en-US" dirty="0" smtClean="0"/>
              <a:t>Allows entanglement up to</a:t>
            </a:r>
          </a:p>
          <a:p>
            <a:r>
              <a:rPr lang="en-US" dirty="0" smtClean="0"/>
              <a:t>Allows </a:t>
            </a:r>
            <a:r>
              <a:rPr lang="en-US" dirty="0" err="1" smtClean="0"/>
              <a:t>polynomially</a:t>
            </a:r>
            <a:r>
              <a:rPr lang="en-US" dirty="0" smtClean="0"/>
              <a:t> decaying correlations</a:t>
            </a:r>
          </a:p>
          <a:p>
            <a:endParaRPr lang="en-US" dirty="0" smtClean="0"/>
          </a:p>
          <a:p>
            <a:endParaRPr lang="en-US" sz="2400" dirty="0"/>
          </a:p>
          <a:p>
            <a:r>
              <a:rPr lang="en-US" dirty="0" smtClean="0"/>
              <a:t>Can deal with finite (open/periodic) systems or infinite systems</a:t>
            </a:r>
          </a:p>
          <a:p>
            <a:pPr lvl="1"/>
            <a:r>
              <a:rPr lang="en-US" dirty="0" smtClean="0"/>
              <a:t>Scale invariant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47" y="2374296"/>
            <a:ext cx="2794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79" y="2171096"/>
            <a:ext cx="4445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39" y="2790370"/>
            <a:ext cx="210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0" y="3937000"/>
            <a:ext cx="2768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Entanglement, critical points, scale invariance</a:t>
            </a:r>
          </a:p>
          <a:p>
            <a:r>
              <a:rPr lang="en-US" dirty="0" smtClean="0"/>
              <a:t>Renormalization group and disentangling</a:t>
            </a:r>
          </a:p>
          <a:p>
            <a:r>
              <a:rPr lang="en-US" dirty="0" smtClean="0"/>
              <a:t>The MERA </a:t>
            </a:r>
            <a:r>
              <a:rPr lang="en-US" dirty="0" err="1" smtClean="0"/>
              <a:t>wavefunction</a:t>
            </a:r>
            <a:endParaRPr lang="en-US" dirty="0" smtClean="0"/>
          </a:p>
          <a:p>
            <a:r>
              <a:rPr lang="en-US" dirty="0" smtClean="0"/>
              <a:t>Algorithms for the MERA</a:t>
            </a:r>
          </a:p>
          <a:p>
            <a:pPr lvl="1"/>
            <a:r>
              <a:rPr lang="en-US" dirty="0" smtClean="0"/>
              <a:t>Extracting expectation values</a:t>
            </a:r>
          </a:p>
          <a:p>
            <a:pPr lvl="1"/>
            <a:r>
              <a:rPr lang="en-US" dirty="0" smtClean="0"/>
              <a:t>Optimizing ground state </a:t>
            </a:r>
            <a:r>
              <a:rPr lang="en-US" dirty="0" err="1" smtClean="0"/>
              <a:t>wavefunctions</a:t>
            </a:r>
            <a:endParaRPr lang="en-US" dirty="0"/>
          </a:p>
          <a:p>
            <a:pPr lvl="1"/>
            <a:r>
              <a:rPr lang="en-US" dirty="0" smtClean="0"/>
              <a:t>Extracting scaling exponents (conformal 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3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3639332" y="6159169"/>
            <a:ext cx="773588" cy="432735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computation: causal cones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81093" y="4584807"/>
            <a:ext cx="185146" cy="420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208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81093" y="3925241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8189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81093" y="2433572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1558" y="2445218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135257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6963666" y="3152731"/>
            <a:ext cx="643590" cy="408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81642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0368" y="5508574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515287" y="5564155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83228" y="5527870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15287" y="4232244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882551" y="4227567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3228" y="422756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50368" y="415201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81642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515287" y="2795491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8322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5036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324660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2116826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7872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55558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2925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469803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43799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108535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68267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2499031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353976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17404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99367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82781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686479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52702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451048" y="3265714"/>
            <a:ext cx="2564190" cy="3120572"/>
          </a:xfrm>
          <a:custGeom>
            <a:avLst/>
            <a:gdLst>
              <a:gd name="connsiteX0" fmla="*/ 0 w 2564190"/>
              <a:gd name="connsiteY0" fmla="*/ 3120572 h 3120572"/>
              <a:gd name="connsiteX1" fmla="*/ 423333 w 2564190"/>
              <a:gd name="connsiteY1" fmla="*/ 2769810 h 3120572"/>
              <a:gd name="connsiteX2" fmla="*/ 435428 w 2564190"/>
              <a:gd name="connsiteY2" fmla="*/ 2310191 h 3120572"/>
              <a:gd name="connsiteX3" fmla="*/ 786190 w 2564190"/>
              <a:gd name="connsiteY3" fmla="*/ 2165048 h 3120572"/>
              <a:gd name="connsiteX4" fmla="*/ 991809 w 2564190"/>
              <a:gd name="connsiteY4" fmla="*/ 1415143 h 3120572"/>
              <a:gd name="connsiteX5" fmla="*/ 1790095 w 2564190"/>
              <a:gd name="connsiteY5" fmla="*/ 387048 h 3120572"/>
              <a:gd name="connsiteX6" fmla="*/ 2564190 w 2564190"/>
              <a:gd name="connsiteY6" fmla="*/ 0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4190" h="3120572">
                <a:moveTo>
                  <a:pt x="0" y="3120572"/>
                </a:moveTo>
                <a:cubicBezTo>
                  <a:pt x="175381" y="3012722"/>
                  <a:pt x="350762" y="2904873"/>
                  <a:pt x="423333" y="2769810"/>
                </a:cubicBezTo>
                <a:cubicBezTo>
                  <a:pt x="495904" y="2634746"/>
                  <a:pt x="374952" y="2410985"/>
                  <a:pt x="435428" y="2310191"/>
                </a:cubicBezTo>
                <a:cubicBezTo>
                  <a:pt x="495904" y="2209397"/>
                  <a:pt x="693460" y="2314223"/>
                  <a:pt x="786190" y="2165048"/>
                </a:cubicBezTo>
                <a:cubicBezTo>
                  <a:pt x="878920" y="2015873"/>
                  <a:pt x="824492" y="1711476"/>
                  <a:pt x="991809" y="1415143"/>
                </a:cubicBezTo>
                <a:cubicBezTo>
                  <a:pt x="1159127" y="1118810"/>
                  <a:pt x="1528032" y="622905"/>
                  <a:pt x="1790095" y="387048"/>
                </a:cubicBezTo>
                <a:cubicBezTo>
                  <a:pt x="2052159" y="151191"/>
                  <a:pt x="2564190" y="0"/>
                  <a:pt x="2564190" y="0"/>
                </a:cubicBezTo>
              </a:path>
            </a:pathLst>
          </a:custGeom>
          <a:ln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1209524" y="3737429"/>
            <a:ext cx="2394857" cy="2624666"/>
          </a:xfrm>
          <a:custGeom>
            <a:avLst/>
            <a:gdLst>
              <a:gd name="connsiteX0" fmla="*/ 2394857 w 2394857"/>
              <a:gd name="connsiteY0" fmla="*/ 2624666 h 2624666"/>
              <a:gd name="connsiteX1" fmla="*/ 2056190 w 2394857"/>
              <a:gd name="connsiteY1" fmla="*/ 2394857 h 2624666"/>
              <a:gd name="connsiteX2" fmla="*/ 1971524 w 2394857"/>
              <a:gd name="connsiteY2" fmla="*/ 1959428 h 2624666"/>
              <a:gd name="connsiteX3" fmla="*/ 1838476 w 2394857"/>
              <a:gd name="connsiteY3" fmla="*/ 1729619 h 2624666"/>
              <a:gd name="connsiteX4" fmla="*/ 1632857 w 2394857"/>
              <a:gd name="connsiteY4" fmla="*/ 1669142 h 2624666"/>
              <a:gd name="connsiteX5" fmla="*/ 1511905 w 2394857"/>
              <a:gd name="connsiteY5" fmla="*/ 1197428 h 2624666"/>
              <a:gd name="connsiteX6" fmla="*/ 1136952 w 2394857"/>
              <a:gd name="connsiteY6" fmla="*/ 882952 h 2624666"/>
              <a:gd name="connsiteX7" fmla="*/ 0 w 2394857"/>
              <a:gd name="connsiteY7" fmla="*/ 0 h 262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857" h="2624666">
                <a:moveTo>
                  <a:pt x="2394857" y="2624666"/>
                </a:moveTo>
                <a:cubicBezTo>
                  <a:pt x="2260801" y="2565198"/>
                  <a:pt x="2126745" y="2505730"/>
                  <a:pt x="2056190" y="2394857"/>
                </a:cubicBezTo>
                <a:cubicBezTo>
                  <a:pt x="1985634" y="2283984"/>
                  <a:pt x="2007810" y="2070301"/>
                  <a:pt x="1971524" y="1959428"/>
                </a:cubicBezTo>
                <a:cubicBezTo>
                  <a:pt x="1935238" y="1848555"/>
                  <a:pt x="1894920" y="1778000"/>
                  <a:pt x="1838476" y="1729619"/>
                </a:cubicBezTo>
                <a:cubicBezTo>
                  <a:pt x="1782032" y="1681238"/>
                  <a:pt x="1687285" y="1757840"/>
                  <a:pt x="1632857" y="1669142"/>
                </a:cubicBezTo>
                <a:cubicBezTo>
                  <a:pt x="1578429" y="1580444"/>
                  <a:pt x="1594556" y="1328460"/>
                  <a:pt x="1511905" y="1197428"/>
                </a:cubicBezTo>
                <a:cubicBezTo>
                  <a:pt x="1429254" y="1066396"/>
                  <a:pt x="1388936" y="1082523"/>
                  <a:pt x="1136952" y="882952"/>
                </a:cubicBezTo>
                <a:cubicBezTo>
                  <a:pt x="884968" y="683381"/>
                  <a:pt x="187476" y="147159"/>
                  <a:pt x="0" y="0"/>
                </a:cubicBezTo>
              </a:path>
            </a:pathLst>
          </a:custGeom>
          <a:ln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850368" y="4813905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50368" y="3430210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50368" y="1942496"/>
            <a:ext cx="728984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22790" y="1573164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sites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22790" y="3068918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sites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22790" y="4444573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sites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22790" y="5929435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3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cone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width of the causal cone never grows greater than 3…</a:t>
            </a:r>
          </a:p>
          <a:p>
            <a:endParaRPr lang="en-US" dirty="0"/>
          </a:p>
          <a:p>
            <a:r>
              <a:rPr lang="en-US" dirty="0" smtClean="0"/>
              <a:t>This makes all computations efficient!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computation: causal cones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74587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04734" y="3017381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50944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1262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85225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4734" y="2646451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6181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11254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5844288" y="2212003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47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1472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6202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8329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629219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95500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857925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324362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23850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6262" y="353689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3838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965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8126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3346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7618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062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71858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438294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909656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734282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200719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668563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154512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200719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154512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24361" y="2816474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668563" y="244167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6262" y="277398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rot="10800000">
            <a:off x="3274586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H="1">
            <a:off x="2704734" y="4736559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5150944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H="1">
            <a:off x="5481262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>
            <a:off x="6085225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2704734" y="5173940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H="1">
            <a:off x="5976180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H="1">
            <a:off x="5038382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5511254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1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80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71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73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72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74" idx="0"/>
          </p:cNvCxnSpPr>
          <p:nvPr/>
        </p:nvCxnSpPr>
        <p:spPr>
          <a:xfrm rot="10800000">
            <a:off x="5844289" y="5548739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7047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914727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16202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383293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 rot="10800000" flipH="1">
            <a:off x="2629219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0800000" flipH="1">
            <a:off x="3095500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 rot="10800000" flipH="1">
            <a:off x="2857925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0800000" flipH="1">
            <a:off x="3324362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 rot="10800000" flipH="1">
            <a:off x="2423850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03838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25965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48126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733465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97618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2062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15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 rot="10800000" flipH="1">
            <a:off x="4971858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 rot="10800000" flipH="1">
            <a:off x="5438295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0800000" flipH="1">
            <a:off x="5909656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 rot="10800000" flipH="1">
            <a:off x="4734283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 rot="10800000" flipH="1">
            <a:off x="5200720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 rot="10800000" flipH="1">
            <a:off x="5668563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 rot="10800000" flipH="1">
            <a:off x="6154512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rot="10800000" flipH="1">
            <a:off x="6361436" y="416829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 rot="10800000" flipH="1">
            <a:off x="5200720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 rot="10800000" flipH="1">
            <a:off x="6154512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 rot="10800000" flipH="1">
            <a:off x="2424361" y="497303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 rot="10800000" flipH="1">
            <a:off x="5668563" y="534783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10800000" flipH="1">
            <a:off x="2406262" y="494205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computation: causal cones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74587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04734" y="3017381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50944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1262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85225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4734" y="2646451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6181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11254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5844288" y="2212003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47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1472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6202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8329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629219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95500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857925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324362" y="3568151"/>
            <a:ext cx="351451" cy="2009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23850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6262" y="353689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3838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965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8126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3346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7618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062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71858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438294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909656" y="325385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734282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200719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668563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154512" y="3568151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200719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154512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24361" y="2816474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668563" y="244167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6262" y="277398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rot="10800000">
            <a:off x="3274586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H="1">
            <a:off x="2704734" y="4736559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5150944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H="1">
            <a:off x="5481262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>
            <a:off x="6085225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2704734" y="5173940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H="1">
            <a:off x="5976180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H="1">
            <a:off x="5038382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5511254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1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80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71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73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72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74" idx="0"/>
          </p:cNvCxnSpPr>
          <p:nvPr/>
        </p:nvCxnSpPr>
        <p:spPr>
          <a:xfrm rot="10800000">
            <a:off x="5844289" y="5548739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7047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914727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16202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383293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 rot="10800000" flipH="1">
            <a:off x="2629219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0800000" flipH="1">
            <a:off x="3095500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 rot="10800000" flipH="1">
            <a:off x="2857925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0800000" flipH="1">
            <a:off x="3324362" y="4221356"/>
            <a:ext cx="351451" cy="2009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 rot="10800000" flipH="1">
            <a:off x="2423850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03838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25965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48126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733465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97618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2062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15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 rot="10800000" flipH="1">
            <a:off x="4971858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 rot="10800000" flipH="1">
            <a:off x="5438295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0800000" flipH="1">
            <a:off x="5909656" y="453565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 rot="10800000" flipH="1">
            <a:off x="4734283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 rot="10800000" flipH="1">
            <a:off x="5200720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 rot="10800000" flipH="1">
            <a:off x="5668563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 rot="10800000" flipH="1">
            <a:off x="6154512" y="4221356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rot="10800000" flipH="1">
            <a:off x="6361436" y="416829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 rot="10800000" flipH="1">
            <a:off x="5200720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 rot="10800000" flipH="1">
            <a:off x="6154512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 rot="10800000" flipH="1">
            <a:off x="2424361" y="497303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 rot="10800000" flipH="1">
            <a:off x="5668563" y="534783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10800000" flipH="1">
            <a:off x="2406262" y="494205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742264"/>
            <a:ext cx="1676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60" grpId="0" animBg="1"/>
      <p:bldP spid="61" grpId="0" animBg="1"/>
      <p:bldP spid="62" grpId="0" animBg="1"/>
      <p:bldP spid="63" grpId="0" animBg="1"/>
      <p:bldP spid="144" grpId="0" animBg="1"/>
      <p:bldP spid="145" grpId="0" animBg="1"/>
      <p:bldP spid="148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computation: causal cones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704734" y="3017381"/>
            <a:ext cx="0" cy="1953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59651" y="3020011"/>
            <a:ext cx="1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1262" y="3020011"/>
            <a:ext cx="18786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06233" y="3020011"/>
            <a:ext cx="3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4734" y="2646451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6181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11254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5844288" y="2212003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200719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154512" y="281910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24361" y="2816474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668563" y="2441675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6262" y="277398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2704734" y="5173940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H="1">
            <a:off x="5976180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H="1">
            <a:off x="5038382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5511254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1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80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71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73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72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74" idx="0"/>
          </p:cNvCxnSpPr>
          <p:nvPr/>
        </p:nvCxnSpPr>
        <p:spPr>
          <a:xfrm rot="10800000">
            <a:off x="5844289" y="5548739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15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 rot="10800000" flipH="1">
            <a:off x="5200720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 rot="10800000" flipH="1">
            <a:off x="6154512" y="497040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 rot="10800000" flipH="1">
            <a:off x="2424361" y="4973033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 rot="10800000" flipH="1">
            <a:off x="5668563" y="5347832"/>
            <a:ext cx="351451" cy="200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10800000" flipH="1">
            <a:off x="2406262" y="494205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742264"/>
            <a:ext cx="1676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computation: causal cones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1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80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71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73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72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15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742264"/>
            <a:ext cx="1676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Manual Operation 103"/>
          <p:cNvSpPr/>
          <p:nvPr/>
        </p:nvSpPr>
        <p:spPr>
          <a:xfrm flipV="1">
            <a:off x="3107809" y="4921249"/>
            <a:ext cx="1882109" cy="1734152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Entanglement entropy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81093" y="4584807"/>
            <a:ext cx="185146" cy="420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208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81093" y="3925241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8189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81093" y="2433572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1558" y="2445218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135257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6963666" y="3152731"/>
            <a:ext cx="643590" cy="408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81642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0368" y="5508574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51528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83228" y="5527870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15287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882551" y="4227567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3228" y="422756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50368" y="415201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81642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515287" y="2795491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8322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5036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3217516" y="6159169"/>
            <a:ext cx="1685153" cy="432735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24660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116826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7872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755558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2925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469803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3799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08535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68267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2499031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53976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7404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99367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2781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686479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52702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Manual Operation 103"/>
          <p:cNvSpPr/>
          <p:nvPr/>
        </p:nvSpPr>
        <p:spPr>
          <a:xfrm flipV="1">
            <a:off x="2321221" y="4211692"/>
            <a:ext cx="4250018" cy="2459584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Entanglement entropy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81093" y="4584807"/>
            <a:ext cx="185146" cy="420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208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81093" y="3925241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8189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81093" y="2433572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1558" y="2445218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135257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6963666" y="3152731"/>
            <a:ext cx="643590" cy="408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81642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0368" y="5508574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51528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83228" y="5527870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15287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882551" y="4227567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3228" y="422756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50368" y="415201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81642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515287" y="2795491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8322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5036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394371" y="6159169"/>
            <a:ext cx="4159575" cy="432735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24660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116826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7872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755558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29257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469803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3799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08535" y="6296213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68267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2499031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53976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7404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99367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27818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686479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527025" y="6291378"/>
            <a:ext cx="137350" cy="13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34635" y="1778499"/>
            <a:ext cx="6229740" cy="1837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42" y="2202953"/>
            <a:ext cx="4630705" cy="10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MERA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4011"/>
          </a:xfrm>
        </p:spPr>
        <p:txBody>
          <a:bodyPr/>
          <a:lstStyle/>
          <a:p>
            <a:r>
              <a:rPr lang="en-US" dirty="0" smtClean="0"/>
              <a:t>MERA can be modified to fit boundary conditions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Finite-correlated</a:t>
            </a:r>
          </a:p>
          <a:p>
            <a:pPr lvl="1"/>
            <a:r>
              <a:rPr lang="en-US" dirty="0" smtClean="0"/>
              <a:t>Scale-invariant</a:t>
            </a:r>
          </a:p>
          <a:p>
            <a:r>
              <a:rPr lang="en-US" dirty="0" smtClean="0"/>
              <a:t>Also, renormalization scheme can be modified</a:t>
            </a:r>
          </a:p>
          <a:p>
            <a:pPr lvl="1"/>
            <a:r>
              <a:rPr lang="en-US" dirty="0" smtClean="0"/>
              <a:t>E.g. 3-to-1 transformations = ternary MERA</a:t>
            </a:r>
          </a:p>
          <a:p>
            <a:pPr lvl="1"/>
            <a:r>
              <a:rPr lang="en-US" dirty="0" smtClean="0"/>
              <a:t>Halve the number of </a:t>
            </a:r>
            <a:r>
              <a:rPr lang="en-US" dirty="0" err="1" smtClean="0"/>
              <a:t>disentanglers</a:t>
            </a:r>
            <a:r>
              <a:rPr lang="en-US" dirty="0" smtClean="0"/>
              <a:t> for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1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Boundaries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81093" y="4584807"/>
            <a:ext cx="185146" cy="420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208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81093" y="3925241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8189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81093" y="2433572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1558" y="2445218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135257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6963666" y="3152731"/>
            <a:ext cx="643590" cy="408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81642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0368" y="5508574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51528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83228" y="5527870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15287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882551" y="4227567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3228" y="422756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50368" y="4152017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81642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515287" y="2795491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8322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50368" y="2747222"/>
            <a:ext cx="344648" cy="4878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in many-body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7567"/>
          </a:xfrm>
        </p:spPr>
        <p:txBody>
          <a:bodyPr>
            <a:normAutofit/>
          </a:bodyPr>
          <a:lstStyle/>
          <a:p>
            <a:r>
              <a:rPr lang="en-US" dirty="0" smtClean="0"/>
              <a:t>A general, entangled state requires exponentially many parameters to describe (in number of particles N or system size L)</a:t>
            </a:r>
          </a:p>
          <a:p>
            <a:r>
              <a:rPr lang="en-US" dirty="0" smtClean="0"/>
              <a:t>However, most states of interest (e.g. ground states, </a:t>
            </a:r>
            <a:r>
              <a:rPr lang="en-US" dirty="0" err="1" smtClean="0"/>
              <a:t>etc</a:t>
            </a:r>
            <a:r>
              <a:rPr lang="en-US" dirty="0" smtClean="0"/>
              <a:t>) have MUCH less entanglement.</a:t>
            </a:r>
          </a:p>
          <a:p>
            <a:r>
              <a:rPr lang="en-US" dirty="0" smtClean="0"/>
              <a:t>Explains success of many </a:t>
            </a:r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DMRG/MPS for 1D systems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PEPS for 2D systems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now, MERA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7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Boundaries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9437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66239" y="3942725"/>
            <a:ext cx="188252" cy="1062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172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5655" y="4589484"/>
            <a:ext cx="215171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0802" y="4589484"/>
            <a:ext cx="193296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523" y="4615704"/>
            <a:ext cx="185146" cy="38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8154" y="4589484"/>
            <a:ext cx="235792" cy="415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98189" y="3942725"/>
            <a:ext cx="193897" cy="1062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22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0651" y="3931168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931" y="3918361"/>
            <a:ext cx="393447" cy="31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35053" y="3942725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300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1483" y="3931168"/>
            <a:ext cx="364926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2795344" y="1778338"/>
            <a:ext cx="1479787" cy="302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729765" y="1778499"/>
            <a:ext cx="1402009" cy="302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4601" y="2439395"/>
            <a:ext cx="1210880" cy="39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5053" y="2439395"/>
            <a:ext cx="1240078" cy="38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 flipH="1">
            <a:off x="1965953" y="2439395"/>
            <a:ext cx="621715" cy="1121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689002" y="3181598"/>
            <a:ext cx="613381" cy="379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627236" y="3186719"/>
            <a:ext cx="643590" cy="374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>
            <a:off x="6318154" y="2439395"/>
            <a:ext cx="645512" cy="1121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752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1093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449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42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766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172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3017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175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082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681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593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0532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4346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5348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8287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1477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78857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9092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30651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24098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8154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6660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98189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07256" y="5362532"/>
            <a:ext cx="0" cy="748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83247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1236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241751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79899" y="5005292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989918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9309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651201" y="5564155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8287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81321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19309" y="4232244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65348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31477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89918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651201" y="3561121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181321" y="2824358"/>
            <a:ext cx="624930" cy="35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81930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2482879" y="2080664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178857" y="1417638"/>
            <a:ext cx="624930" cy="35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Finite-correlated MERA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225675" y="4464425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77622" y="4461158"/>
            <a:ext cx="129306" cy="293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77622" y="4000516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77622" y="2958732"/>
            <a:ext cx="845682" cy="247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42" idx="0"/>
          </p:cNvCxnSpPr>
          <p:nvPr/>
        </p:nvCxnSpPr>
        <p:spPr>
          <a:xfrm>
            <a:off x="4757703" y="3456189"/>
            <a:ext cx="428386" cy="290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77622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9547" y="4459620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871" y="4456353"/>
            <a:ext cx="129306" cy="293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49755" y="4459620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99790" y="4459620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69716" y="4459620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2040" y="4477932"/>
            <a:ext cx="129306" cy="272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9924" y="4459620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29959" y="4459620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761" y="3990906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1871" y="3995711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4542" y="3999851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9930" y="3999851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62398" y="3990906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87000" y="4007922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70964" y="3999851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617169" y="3999851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1871" y="2953927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473967" y="2957994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87000" y="2957994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03253" y="2962060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74" idx="0"/>
          </p:cNvCxnSpPr>
          <p:nvPr/>
        </p:nvCxnSpPr>
        <p:spPr>
          <a:xfrm>
            <a:off x="111952" y="3476350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76" idx="0"/>
          </p:cNvCxnSpPr>
          <p:nvPr/>
        </p:nvCxnSpPr>
        <p:spPr>
          <a:xfrm>
            <a:off x="2442121" y="3476350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75" idx="0"/>
          </p:cNvCxnSpPr>
          <p:nvPr/>
        </p:nvCxnSpPr>
        <p:spPr>
          <a:xfrm flipH="1">
            <a:off x="1700582" y="3479926"/>
            <a:ext cx="449484" cy="26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77" idx="0"/>
          </p:cNvCxnSpPr>
          <p:nvPr/>
        </p:nvCxnSpPr>
        <p:spPr>
          <a:xfrm flipH="1">
            <a:off x="4030750" y="3456189"/>
            <a:ext cx="449484" cy="28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62040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1871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2653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9761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74545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49755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62955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64373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50066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8093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17147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196395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781759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22112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901361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482356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085835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-216946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2722822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29930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04714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79924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93123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94542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80235" y="4999518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368261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947316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526564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4111928" y="4750021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652281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231529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812524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416004" y="514033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01361" y="4210123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087556" y="4210123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231529" y="4210123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416004" y="4210123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-216311" y="4206856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22112" y="374140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482356" y="374140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652281" y="374140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812524" y="374140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087556" y="322685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-216946" y="322685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4416004" y="3206692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3231529" y="2707455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901361" y="2707455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1915" y="4616356"/>
            <a:ext cx="91710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915" y="3649981"/>
            <a:ext cx="91922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485298" y="4464425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895506" y="4464425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645541" y="4464425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7815467" y="4464425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107791" y="4482737"/>
            <a:ext cx="129306" cy="272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8975710" y="4464425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45512" y="3995711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840293" y="4004656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675681" y="4004656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08149" y="3995711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932751" y="4012727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116715" y="4004656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8262920" y="4004656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7119718" y="2962799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932751" y="2962799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49004" y="2966865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44" idx="0"/>
          </p:cNvCxnSpPr>
          <p:nvPr/>
        </p:nvCxnSpPr>
        <p:spPr>
          <a:xfrm>
            <a:off x="7087872" y="3481155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43" idx="0"/>
          </p:cNvCxnSpPr>
          <p:nvPr/>
        </p:nvCxnSpPr>
        <p:spPr>
          <a:xfrm flipH="1">
            <a:off x="6346333" y="3484731"/>
            <a:ext cx="449484" cy="26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45" idx="0"/>
          </p:cNvCxnSpPr>
          <p:nvPr/>
        </p:nvCxnSpPr>
        <p:spPr>
          <a:xfrm flipH="1">
            <a:off x="8676501" y="3460994"/>
            <a:ext cx="449484" cy="28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107791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038404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45512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620296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95506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08706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10124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795817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683844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5262898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5842146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6427510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4967863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5547112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6128107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31586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7368573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675681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950465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225675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538874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840293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125986" y="5004323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7014012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7593067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8172315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757679" y="4754826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7298032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7877280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8458275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061755" y="514513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5547112" y="4214928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6733307" y="4214928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7877280" y="4214928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9061755" y="4214928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4967863" y="374621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6128107" y="374621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7298032" y="374621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8458275" y="374621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733307" y="323165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9061755" y="3211497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7877280" y="2712260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5547112" y="2712260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426840" y="5815263"/>
            <a:ext cx="6121413" cy="26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118850" y="6004913"/>
            <a:ext cx="461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length of correlations/entanglement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734740" y="1711158"/>
            <a:ext cx="50686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Good for non-critical systems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335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endCxn id="80" idx="0"/>
          </p:cNvCxnSpPr>
          <p:nvPr/>
        </p:nvCxnSpPr>
        <p:spPr>
          <a:xfrm>
            <a:off x="118503" y="2906828"/>
            <a:ext cx="987716" cy="6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 flipH="1">
            <a:off x="3436387" y="2906828"/>
            <a:ext cx="1019571" cy="6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67" idx="0"/>
          </p:cNvCxnSpPr>
          <p:nvPr/>
        </p:nvCxnSpPr>
        <p:spPr>
          <a:xfrm>
            <a:off x="4764254" y="2906828"/>
            <a:ext cx="987716" cy="620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66" idx="0"/>
          </p:cNvCxnSpPr>
          <p:nvPr/>
        </p:nvCxnSpPr>
        <p:spPr>
          <a:xfrm flipH="1">
            <a:off x="8082138" y="2906828"/>
            <a:ext cx="1019571" cy="620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235636" y="3782313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940977" y="1759130"/>
            <a:ext cx="0" cy="33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323684" y="1783008"/>
            <a:ext cx="0" cy="33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206138" y="2347327"/>
            <a:ext cx="1866329" cy="310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795105" y="2347327"/>
            <a:ext cx="1987344" cy="310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2428753" y="2347327"/>
            <a:ext cx="2027205" cy="310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 flipV="1">
            <a:off x="7094423" y="2347327"/>
            <a:ext cx="2007286" cy="310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212307" y="5279873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764254" y="5276606"/>
            <a:ext cx="129306" cy="293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764254" y="4815964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764254" y="3774180"/>
            <a:ext cx="845682" cy="247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57" idx="0"/>
          </p:cNvCxnSpPr>
          <p:nvPr/>
        </p:nvCxnSpPr>
        <p:spPr>
          <a:xfrm>
            <a:off x="4744335" y="4271637"/>
            <a:ext cx="428386" cy="290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764254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Scale-invariant MERA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26179" y="5275068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8503" y="5271801"/>
            <a:ext cx="129306" cy="293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36387" y="5275068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86422" y="5275068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56348" y="5275068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48672" y="5293380"/>
            <a:ext cx="129306" cy="272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6556" y="5275068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16591" y="5275068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6393" y="4806354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8503" y="4811159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81174" y="4815299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6562" y="4815299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49030" y="4806354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73632" y="4823370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57596" y="4815299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03801" y="4815299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8503" y="3769375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60599" y="3773442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73632" y="3773442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89885" y="3777508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98584" y="4291798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2428753" y="4291798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1687214" y="4295374"/>
            <a:ext cx="449484" cy="26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4017382" y="4271637"/>
            <a:ext cx="449484" cy="28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48672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8503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9285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6393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61177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36387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49587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51005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36698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4725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3779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83027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768391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08744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87993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468988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072467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-230314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709454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16562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91346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66556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79755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81174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66867" y="5814966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354893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933948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13196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98560" y="5565469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638913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218161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799156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402636" y="595578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887993" y="502557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074188" y="502557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218161" y="502557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402636" y="502557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-229679" y="5022304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08744" y="4556857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468988" y="4556857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638913" y="4556857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3799156" y="4556857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074188" y="404230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-230314" y="404230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402636" y="4022140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218161" y="3522903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887993" y="3522903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-11453" y="5431804"/>
            <a:ext cx="91710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-11453" y="4465429"/>
            <a:ext cx="91922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-11453" y="3426406"/>
            <a:ext cx="91922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471930" y="5279873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882138" y="5279873"/>
            <a:ext cx="16467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632173" y="5279873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802099" y="5279873"/>
            <a:ext cx="134998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094423" y="5298185"/>
            <a:ext cx="129306" cy="272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8962342" y="5279873"/>
            <a:ext cx="150276" cy="290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32144" y="4811159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826925" y="4820104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662313" y="4820104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494781" y="4811159"/>
            <a:ext cx="274784" cy="21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5919383" y="4828175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103347" y="4820104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249552" y="4820104"/>
            <a:ext cx="254865" cy="211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7106350" y="3778247"/>
            <a:ext cx="845681" cy="272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919383" y="3778247"/>
            <a:ext cx="866073" cy="26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59" idx="0"/>
          </p:cNvCxnSpPr>
          <p:nvPr/>
        </p:nvCxnSpPr>
        <p:spPr>
          <a:xfrm>
            <a:off x="7074504" y="4296603"/>
            <a:ext cx="428386" cy="26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58" idx="0"/>
          </p:cNvCxnSpPr>
          <p:nvPr/>
        </p:nvCxnSpPr>
        <p:spPr>
          <a:xfrm flipH="1">
            <a:off x="6332965" y="4300179"/>
            <a:ext cx="449484" cy="26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60" idx="0"/>
          </p:cNvCxnSpPr>
          <p:nvPr/>
        </p:nvCxnSpPr>
        <p:spPr>
          <a:xfrm flipH="1">
            <a:off x="8663133" y="4276442"/>
            <a:ext cx="449484" cy="28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094423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025036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32144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06928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82138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195338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496756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82449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4670476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5249530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828778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414142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954495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5533744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6114739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718218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7355205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662313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937097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8212307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525506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826925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112618" y="5819771"/>
            <a:ext cx="0" cy="522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7000644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7579699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8158947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8744311" y="5570274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7284664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7863912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8444907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9048387" y="596058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5533744" y="5030376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6719939" y="5030376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7863912" y="5030376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9048387" y="5030376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4954495" y="4561662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6114739" y="4561662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7284664" y="4561662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8444907" y="4561662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6719939" y="404710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9048387" y="4026945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7863912" y="3527708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5533744" y="3527708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-230314" y="265733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4402636" y="265733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9048387" y="2657331"/>
            <a:ext cx="436452" cy="2494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>
            <a:off x="2074188" y="2097830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6719939" y="2097830"/>
            <a:ext cx="436452" cy="249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>
            <a:off x="0" y="1921122"/>
            <a:ext cx="91922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1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in a scale-invariant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“Distance” between points via the MERA graph is logarithmic</a:t>
            </a:r>
          </a:p>
          <a:p>
            <a:endParaRPr lang="en-US" dirty="0" smtClean="0"/>
          </a:p>
          <a:p>
            <a:r>
              <a:rPr lang="en-US" dirty="0" smtClean="0"/>
              <a:t>Some “transfer op-</a:t>
            </a:r>
            <a:br>
              <a:rPr lang="en-US" dirty="0" smtClean="0"/>
            </a:br>
            <a:r>
              <a:rPr lang="en-US" dirty="0" err="1" smtClean="0"/>
              <a:t>erator</a:t>
            </a:r>
            <a:r>
              <a:rPr lang="en-US" dirty="0" smtClean="0"/>
              <a:t>” is applied</a:t>
            </a:r>
            <a:br>
              <a:rPr lang="en-US" dirty="0" smtClean="0"/>
            </a:br>
            <a:r>
              <a:rPr lang="en-US" dirty="0" smtClean="0"/>
              <a:t>              times. 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341407" y="3844317"/>
            <a:ext cx="97804" cy="2103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28707" y="3841950"/>
            <a:ext cx="93680" cy="212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638596" y="3844317"/>
            <a:ext cx="119306" cy="210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181984" y="3844317"/>
            <a:ext cx="108872" cy="210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029577" y="3844317"/>
            <a:ext cx="97804" cy="210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516877" y="3857583"/>
            <a:ext cx="93680" cy="1971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326766" y="3844317"/>
            <a:ext cx="119306" cy="210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870155" y="3844317"/>
            <a:ext cx="108872" cy="210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240134" y="3504741"/>
            <a:ext cx="199077" cy="158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828707" y="3508222"/>
            <a:ext cx="184646" cy="152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772047" y="3511221"/>
            <a:ext cx="199077" cy="158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928304" y="3511221"/>
            <a:ext cx="199077" cy="158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82446" y="3504741"/>
            <a:ext cx="199077" cy="1588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665579" y="3517069"/>
            <a:ext cx="184646" cy="1529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523342" y="3511221"/>
            <a:ext cx="184646" cy="152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353749" y="3511221"/>
            <a:ext cx="184646" cy="152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163" idx="0"/>
          </p:cNvCxnSpPr>
          <p:nvPr/>
        </p:nvCxnSpPr>
        <p:spPr>
          <a:xfrm flipH="1">
            <a:off x="5544291" y="2421930"/>
            <a:ext cx="748744" cy="152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62" idx="0"/>
          </p:cNvCxnSpPr>
          <p:nvPr/>
        </p:nvCxnSpPr>
        <p:spPr>
          <a:xfrm>
            <a:off x="6523071" y="2422012"/>
            <a:ext cx="709390" cy="152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828707" y="2753466"/>
            <a:ext cx="612682" cy="197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6525518" y="2756413"/>
            <a:ext cx="612682" cy="197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665579" y="2756413"/>
            <a:ext cx="627456" cy="194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343668" y="2759359"/>
            <a:ext cx="627456" cy="194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53" idx="0"/>
          </p:cNvCxnSpPr>
          <p:nvPr/>
        </p:nvCxnSpPr>
        <p:spPr>
          <a:xfrm>
            <a:off x="4814276" y="3131953"/>
            <a:ext cx="310359" cy="192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155" idx="0"/>
          </p:cNvCxnSpPr>
          <p:nvPr/>
        </p:nvCxnSpPr>
        <p:spPr>
          <a:xfrm>
            <a:off x="6502446" y="3131953"/>
            <a:ext cx="310359" cy="192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54" idx="0"/>
          </p:cNvCxnSpPr>
          <p:nvPr/>
        </p:nvCxnSpPr>
        <p:spPr>
          <a:xfrm flipH="1">
            <a:off x="5965212" y="3134544"/>
            <a:ext cx="325644" cy="189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56" idx="0"/>
          </p:cNvCxnSpPr>
          <p:nvPr/>
        </p:nvCxnSpPr>
        <p:spPr>
          <a:xfrm flipH="1">
            <a:off x="7653383" y="3117347"/>
            <a:ext cx="325644" cy="20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1687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82870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17639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40134" y="4235464"/>
            <a:ext cx="0" cy="3786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439211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638596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865504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8387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29085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4760766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5180282" y="4054708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599937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6024024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966533" y="4337482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5386190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807111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244322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575994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560170" y="4309359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6705809" y="4235464"/>
            <a:ext cx="0" cy="3786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928304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127381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326766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553674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77204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979027" y="4235464"/>
            <a:ext cx="0" cy="37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48936" y="4054708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6868452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288107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7712194" y="4054708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6654704" y="4337482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7074360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7495281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7932492" y="4337482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8118664" y="4319122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5386190" y="3663560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245569" y="3663560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7074360" y="3663560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7932492" y="3663560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4576454" y="3661194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4966533" y="3323985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807111" y="3323985"/>
            <a:ext cx="316203" cy="1807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6654704" y="3323985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7495281" y="3323985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118664" y="3661194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560170" y="3622967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6245569" y="2951197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4575994" y="2951197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7932492" y="2936590"/>
            <a:ext cx="316203" cy="18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7074360" y="2574902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5386190" y="2574902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6244322" y="2239423"/>
            <a:ext cx="316203" cy="18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8118664" y="2912167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560170" y="2912167"/>
            <a:ext cx="174385" cy="24685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180282" y="4621956"/>
            <a:ext cx="137350" cy="138171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FF81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637134" y="4621956"/>
            <a:ext cx="137350" cy="138171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FF81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17162"/>
            <a:ext cx="1104900" cy="469900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5554663"/>
            <a:ext cx="476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MERA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Certain tasks are required to make use of the MERA: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Expectation values</a:t>
            </a:r>
          </a:p>
          <a:p>
            <a:pPr lvl="1"/>
            <a:r>
              <a:rPr lang="en-US" dirty="0" smtClean="0"/>
              <a:t>Equivalently, reduced density matrices</a:t>
            </a:r>
          </a:p>
          <a:p>
            <a:r>
              <a:rPr lang="en-US" dirty="0" smtClean="0"/>
              <a:t>Optimizing the tensor network </a:t>
            </a:r>
            <a:br>
              <a:rPr lang="en-US" dirty="0" smtClean="0"/>
            </a:br>
            <a:r>
              <a:rPr lang="en-US" dirty="0" smtClean="0"/>
              <a:t>(to find ground state)</a:t>
            </a:r>
          </a:p>
          <a:p>
            <a:r>
              <a:rPr lang="en-US" dirty="0" smtClean="0"/>
              <a:t>Applying the renormalization procedure</a:t>
            </a:r>
          </a:p>
          <a:p>
            <a:pPr lvl="1"/>
            <a:r>
              <a:rPr lang="en-US" dirty="0" smtClean="0"/>
              <a:t>Transform to longer or shorter length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expectation values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6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5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8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0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9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88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87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8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8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3792205" y="3877424"/>
            <a:ext cx="628829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expectation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This if fine, but sometimes we want to take the </a:t>
            </a:r>
            <a:r>
              <a:rPr lang="en-US" dirty="0" err="1" smtClean="0"/>
              <a:t>expecation</a:t>
            </a:r>
            <a:r>
              <a:rPr lang="en-US" dirty="0" smtClean="0"/>
              <a:t> value of something </a:t>
            </a:r>
            <a:r>
              <a:rPr lang="en-US" dirty="0" err="1" smtClean="0"/>
              <a:t>translationally</a:t>
            </a:r>
            <a:r>
              <a:rPr lang="en-US" dirty="0" smtClean="0"/>
              <a:t> invariant, say a nearest-</a:t>
            </a:r>
            <a:r>
              <a:rPr lang="en-US" dirty="0" err="1" smtClean="0"/>
              <a:t>neighbour</a:t>
            </a:r>
            <a:r>
              <a:rPr lang="en-US" dirty="0" smtClean="0"/>
              <a:t> Hamiltonian.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 do this with cost                </a:t>
            </a:r>
          </a:p>
          <a:p>
            <a:pPr marL="0" indent="0">
              <a:buNone/>
            </a:pPr>
            <a:r>
              <a:rPr lang="en-US" dirty="0" smtClean="0"/>
              <a:t>(or with constant cost for the infinite scale-invariant MERA).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768" y="3842752"/>
            <a:ext cx="1206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4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74587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04734" y="3017381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50944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1262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85225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4734" y="2646451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6181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11254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1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5844288" y="2212003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47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1472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6202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8329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098231" y="3454762"/>
            <a:ext cx="1592" cy="766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2421" cy="766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629219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95500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85792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32436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23850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6262" y="353689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3838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965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8126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3346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7618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062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7185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438294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909656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73428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200719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668563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15451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200719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15451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24361" y="2816474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668563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6262" y="277398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3274586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>
            <a:off x="2704734" y="4736559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5150944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H="1">
            <a:off x="5481262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6085225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2704734" y="5173940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H="1">
            <a:off x="5976180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>
            <a:off x="5038382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5511254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160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59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5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5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5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53" idx="0"/>
          </p:cNvCxnSpPr>
          <p:nvPr/>
        </p:nvCxnSpPr>
        <p:spPr>
          <a:xfrm rot="10800000">
            <a:off x="5844289" y="5548739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047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914727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16202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383293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 rot="10800000" flipH="1">
            <a:off x="2629219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 rot="10800000" flipH="1">
            <a:off x="3095500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 rot="10800000" flipH="1">
            <a:off x="285792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 rot="10800000" flipH="1">
            <a:off x="3324362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 rot="10800000" flipH="1">
            <a:off x="2423850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03838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25965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8126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733465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597618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2062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 rot="10800000" flipH="1">
            <a:off x="497185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 rot="10800000" flipH="1">
            <a:off x="5438295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 rot="10800000" flipH="1">
            <a:off x="5909656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 rot="10800000" flipH="1">
            <a:off x="4734283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0800000" flipH="1">
            <a:off x="5200720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0800000" flipH="1">
            <a:off x="5668563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6154512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 rot="10800000" flipH="1">
            <a:off x="6361436" y="416829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520072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 rot="10800000" flipH="1">
            <a:off x="615451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 rot="10800000" flipH="1">
            <a:off x="2424361" y="497303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 rot="10800000" flipH="1">
            <a:off x="566856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rot="10800000" flipH="1">
            <a:off x="2406262" y="494205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3792204" y="3877424"/>
            <a:ext cx="628830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4033297" y="3879883"/>
            <a:ext cx="629350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4971858" y="3879883"/>
            <a:ext cx="598455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05" y="3700656"/>
            <a:ext cx="482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5" grpId="1" animBg="1"/>
      <p:bldP spid="16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/>
          <p:nvPr/>
        </p:nvCxnSpPr>
        <p:spPr>
          <a:xfrm>
            <a:off x="1529248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771964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02017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529248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771964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002017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reduced density matrix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6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5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8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0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9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88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87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8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8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57107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456413" y="3875570"/>
            <a:ext cx="628829" cy="2349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75" y="3915595"/>
            <a:ext cx="304800" cy="127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64" y="4376902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7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5294967" y="4051425"/>
            <a:ext cx="1988216" cy="24280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492482" y="4278501"/>
            <a:ext cx="1562101" cy="1968284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10734" y="4048950"/>
            <a:ext cx="1988216" cy="24280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508249" y="4276026"/>
            <a:ext cx="1562101" cy="1968284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find reduced density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find the reduced density matrix </a:t>
            </a:r>
            <a:r>
              <a:rPr lang="en-US" b="1" i="1" dirty="0" smtClean="0"/>
              <a:t>averaged over all sites</a:t>
            </a:r>
          </a:p>
          <a:p>
            <a:r>
              <a:rPr lang="en-US" dirty="0" smtClean="0"/>
              <a:t>Realize the binary MERA repeats one of two structures at each layer, for 3-body operators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0605" y="4277895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5" idx="0"/>
          </p:cNvCxnSpPr>
          <p:nvPr/>
        </p:nvCxnSpPr>
        <p:spPr>
          <a:xfrm flipH="1">
            <a:off x="3285835" y="4276026"/>
            <a:ext cx="3465" cy="237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66095" y="4277895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61117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8432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31185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75894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07837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33590" y="451366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08823" y="451366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65750" y="4830537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55690" y="4830537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72835" y="4716217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84982" y="451366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10605" y="6008543"/>
            <a:ext cx="0" cy="235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85835" y="6008543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66095" y="6008543"/>
            <a:ext cx="0" cy="235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61117" y="5142351"/>
            <a:ext cx="0" cy="66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48432" y="5140482"/>
            <a:ext cx="0" cy="6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31185" y="5142351"/>
            <a:ext cx="0" cy="66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>
            <a:off x="3175894" y="5381721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3407837" y="5381721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10800000" flipH="1">
            <a:off x="2633590" y="580598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0800000" flipH="1">
            <a:off x="3108823" y="580598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2865750" y="548910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3355690" y="548910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872835" y="5140482"/>
            <a:ext cx="0" cy="6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 rot="10800000" flipH="1">
            <a:off x="3584982" y="580598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5750" y="5142351"/>
            <a:ext cx="633994" cy="23689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13848" y="4276025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89075" y="4276025"/>
            <a:ext cx="2" cy="235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69338" y="4276025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64359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80152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34427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79137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11080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6832" y="451179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112065" y="451179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868992" y="482866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58933" y="482866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6876077" y="4714348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588224" y="4511790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813848" y="6006673"/>
            <a:ext cx="0" cy="235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9078" y="6006673"/>
            <a:ext cx="0" cy="23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769338" y="6006673"/>
            <a:ext cx="0" cy="235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64359" y="5140481"/>
            <a:ext cx="0" cy="66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80152" y="5138612"/>
            <a:ext cx="0" cy="6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34427" y="5140481"/>
            <a:ext cx="0" cy="66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6179137" y="5379851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6411080" y="5379851"/>
            <a:ext cx="0" cy="424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 rot="10800000" flipH="1">
            <a:off x="5636832" y="580411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6112065" y="580411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0800000" flipH="1">
            <a:off x="5868992" y="548723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10800000" flipH="1">
            <a:off x="6358933" y="5487238"/>
            <a:ext cx="354338" cy="20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876077" y="5138612"/>
            <a:ext cx="0" cy="6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 rot="10800000" flipH="1">
            <a:off x="6588224" y="5804116"/>
            <a:ext cx="354338" cy="20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112065" y="5140481"/>
            <a:ext cx="601205" cy="23689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491619" y="3035898"/>
            <a:ext cx="677333" cy="77409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or Area law for entanglement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0820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0416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416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0820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0222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9818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9818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0222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2092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1688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81688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2092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31494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090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1090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31494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349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90945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0945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71349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0751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60347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60347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0751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0820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00416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00416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820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50222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69818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9818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50222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2092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81688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1688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62092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1494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51090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51090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1494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71349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90945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90945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1349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0751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60347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560347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0751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0820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00416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00416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0820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0222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69818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69818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0222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62092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81688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81688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62092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31494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51090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51090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31494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1349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0945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90945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71349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40751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560347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60347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0751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3449212" y="3196488"/>
            <a:ext cx="1524293" cy="160229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2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Reduced density matrix at each length scale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9248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71964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2017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29248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1964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2017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2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1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6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5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94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93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86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88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87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857107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456413" y="3875570"/>
            <a:ext cx="628829" cy="2349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75" y="3915595"/>
            <a:ext cx="304800" cy="127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4" y="4419059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2656579" y="2351902"/>
            <a:ext cx="2655201" cy="329041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2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Reduced density matrix at each length scale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9248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71964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2017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29248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1964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2017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2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1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6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5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94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93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86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88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87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456413" y="3875570"/>
            <a:ext cx="628829" cy="2349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75" y="3915595"/>
            <a:ext cx="304800" cy="1270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17" y="4517399"/>
            <a:ext cx="381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2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Reduced density matrix at each length scale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9248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71964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2017" y="3769057"/>
            <a:ext cx="0" cy="108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29248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1964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2017" y="4116698"/>
            <a:ext cx="0" cy="104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2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1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endCxn id="94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93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456413" y="3875570"/>
            <a:ext cx="628829" cy="2349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75" y="3915595"/>
            <a:ext cx="304800" cy="1270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4" y="4419059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“Lowering” the reduced density matrix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396420" y="2405664"/>
            <a:ext cx="6037225" cy="3118670"/>
            <a:chOff x="3076242" y="2402488"/>
            <a:chExt cx="4705089" cy="2430524"/>
          </a:xfrm>
        </p:grpSpPr>
        <p:sp>
          <p:nvSpPr>
            <p:cNvPr id="4" name="Rounded Rectangle 3"/>
            <p:cNvSpPr/>
            <p:nvPr/>
          </p:nvSpPr>
          <p:spPr>
            <a:xfrm>
              <a:off x="5793115" y="2404963"/>
              <a:ext cx="1988216" cy="2428049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90630" y="2632039"/>
              <a:ext cx="1562101" cy="1968284"/>
            </a:xfrm>
            <a:prstGeom prst="roundRect">
              <a:avLst/>
            </a:prstGeom>
            <a:ln w="9525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76242" y="2402488"/>
              <a:ext cx="1988216" cy="2428049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73757" y="2629564"/>
              <a:ext cx="1562101" cy="1968284"/>
            </a:xfrm>
            <a:prstGeom prst="roundRect">
              <a:avLst/>
            </a:prstGeom>
            <a:ln w="9525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76113" y="2631433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flipH="1">
              <a:off x="4051343" y="2629564"/>
              <a:ext cx="3465" cy="237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1603" y="2631433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26625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13940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96693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41402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345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399098" y="286719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74331" y="286719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31258" y="3184075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21198" y="3184075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638343" y="3069755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350490" y="286719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576113" y="4362081"/>
              <a:ext cx="0" cy="235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051343" y="4362081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31603" y="4362081"/>
              <a:ext cx="0" cy="235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426625" y="3495889"/>
              <a:ext cx="0" cy="663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13940" y="3494020"/>
              <a:ext cx="0" cy="6655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696693" y="3735259"/>
              <a:ext cx="0" cy="4242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3941402" y="3735259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H="1">
              <a:off x="4173345" y="3735259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 rot="10800000" flipH="1">
              <a:off x="3399098" y="415952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0800000" flipH="1">
              <a:off x="3874331" y="415952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0800000" flipH="1">
              <a:off x="3631258" y="384264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10800000" flipH="1">
              <a:off x="4121198" y="384264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638343" y="3494020"/>
              <a:ext cx="0" cy="6655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 rot="10800000" flipH="1">
              <a:off x="4350490" y="415952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11996" y="2629563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87223" y="2629563"/>
              <a:ext cx="2" cy="235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67486" y="2629563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62507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78300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32575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77285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09228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6134980" y="286532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610213" y="286532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67140" y="318220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857081" y="318220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374225" y="3067886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7086372" y="2865328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6311996" y="4360211"/>
              <a:ext cx="0" cy="235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787226" y="4360211"/>
              <a:ext cx="0" cy="23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267486" y="4360211"/>
              <a:ext cx="0" cy="235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162507" y="3733389"/>
              <a:ext cx="0" cy="4242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178300" y="3492150"/>
              <a:ext cx="0" cy="6655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432575" y="3494019"/>
              <a:ext cx="0" cy="663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6677285" y="3733389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H="1">
              <a:off x="6909228" y="3733389"/>
              <a:ext cx="0" cy="424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 rot="10800000" flipH="1">
              <a:off x="6134980" y="415765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10800000" flipH="1">
              <a:off x="6610213" y="415765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10800000" flipH="1">
              <a:off x="6367140" y="384077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 rot="10800000" flipH="1">
              <a:off x="6857081" y="3840776"/>
              <a:ext cx="354338" cy="202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374225" y="3492150"/>
              <a:ext cx="0" cy="6655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 rot="10800000" flipH="1">
              <a:off x="7086372" y="4157654"/>
              <a:ext cx="354338" cy="2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9986" y="3744073"/>
            <a:ext cx="1324732" cy="543685"/>
            <a:chOff x="827584" y="3754256"/>
            <a:chExt cx="1160062" cy="45229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900419" y="3754256"/>
              <a:ext cx="0" cy="1083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143135" y="3754256"/>
              <a:ext cx="0" cy="1083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73188" y="3754256"/>
              <a:ext cx="0" cy="1083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900419" y="4101897"/>
              <a:ext cx="0" cy="1046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143135" y="4101897"/>
              <a:ext cx="0" cy="1046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373188" y="4101897"/>
              <a:ext cx="0" cy="1046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827584" y="3860769"/>
              <a:ext cx="628829" cy="23496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2846" y="3900794"/>
              <a:ext cx="304800" cy="127000"/>
            </a:xfrm>
            <a:prstGeom prst="rect">
              <a:avLst/>
            </a:prstGeom>
          </p:spPr>
        </p:pic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93" y="3844454"/>
            <a:ext cx="304800" cy="3175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71" y="2061019"/>
            <a:ext cx="342900" cy="317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86" y="4499013"/>
            <a:ext cx="787400" cy="3175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5565590" y="1492562"/>
            <a:ext cx="2475269" cy="584776"/>
            <a:chOff x="5565590" y="1492562"/>
            <a:chExt cx="2475269" cy="584776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697" y="3546760"/>
            <a:ext cx="241300" cy="9398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376" y="3528971"/>
            <a:ext cx="241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minimize the energy.</a:t>
            </a:r>
          </a:p>
          <a:p>
            <a:r>
              <a:rPr lang="en-US" dirty="0" smtClean="0"/>
              <a:t>Just like DMRG, we optimize one tensor at a time.</a:t>
            </a:r>
          </a:p>
          <a:p>
            <a:r>
              <a:rPr lang="en-US" dirty="0" smtClean="0"/>
              <a:t>To do this, one needs the derivative of the energy with respect to the tensor, which we call the “environment”</a:t>
            </a:r>
          </a:p>
          <a:p>
            <a:r>
              <a:rPr lang="en-US" dirty="0" smtClean="0"/>
              <a:t>BUT... We need one more ingredient first: raising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9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ounded Rectangle 187"/>
          <p:cNvSpPr/>
          <p:nvPr/>
        </p:nvSpPr>
        <p:spPr>
          <a:xfrm>
            <a:off x="3481944" y="3199027"/>
            <a:ext cx="1428063" cy="1599514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“Raising” operators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6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5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8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0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9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88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87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8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8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20" y="5164107"/>
            <a:ext cx="520700" cy="4699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05" y="2211274"/>
            <a:ext cx="533400" cy="4699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13" y="3765333"/>
            <a:ext cx="508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>
          <a:xfrm>
            <a:off x="2600088" y="1205733"/>
            <a:ext cx="3761348" cy="562178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ounded Rectangle 187"/>
          <p:cNvSpPr/>
          <p:nvPr/>
        </p:nvSpPr>
        <p:spPr>
          <a:xfrm>
            <a:off x="3481944" y="3199027"/>
            <a:ext cx="1428063" cy="1599514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“Raising” operators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83293" y="3020011"/>
            <a:ext cx="2" cy="195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9963" y="2646451"/>
            <a:ext cx="1" cy="268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382" y="2649784"/>
            <a:ext cx="0" cy="2690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6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5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8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0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9" idx="0"/>
          </p:cNvCxnSpPr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220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77824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89874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88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87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8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8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0800000" flipH="1">
            <a:off x="6377824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0800000" flipH="1">
            <a:off x="2389874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1" y="3658446"/>
            <a:ext cx="495300" cy="5207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169847"/>
            <a:ext cx="381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>
          <a:xfrm>
            <a:off x="2600088" y="1205733"/>
            <a:ext cx="3761348" cy="562178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“Raising” operators</a:t>
            </a:r>
          </a:p>
        </p:txBody>
      </p:sp>
      <p:cxnSp>
        <p:nvCxnSpPr>
          <p:cNvPr id="14" name="Straight Connector 13"/>
          <p:cNvCxnSpPr>
            <a:endCxn id="46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5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06234" y="2212003"/>
            <a:ext cx="1" cy="3566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77824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89874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endCxn id="88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87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0800000" flipH="1">
            <a:off x="6377824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0800000" flipH="1">
            <a:off x="2389874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>
            <a:off x="2718102" y="2311798"/>
            <a:ext cx="2495985" cy="3290413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13" y="3549984"/>
            <a:ext cx="495300" cy="520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95" y="1940826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688950" y="2121519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77178" y="2149307"/>
            <a:ext cx="4" cy="412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74816" y="2121519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8950" y="5356201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577182" y="5356201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474816" y="5356201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“Raising” operators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42193" y="2121520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30421" y="2149308"/>
            <a:ext cx="4" cy="412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059" y="2121520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1848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5988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7563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4939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8454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11341" y="2562178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299579" y="2562178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45261" y="3154441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60988" y="3154441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27561" y="2940770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189547" y="2562178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42193" y="5356202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30425" y="5356202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28059" y="5356202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31848" y="3737238"/>
            <a:ext cx="0" cy="1240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25988" y="3733745"/>
            <a:ext cx="0" cy="1243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67563" y="3737238"/>
            <a:ext cx="0" cy="1240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4424939" y="4184635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H="1">
            <a:off x="4858454" y="4184635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10800000" flipH="1">
            <a:off x="3411341" y="4977611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4299579" y="4977611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3845261" y="4385348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4760988" y="4385348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27561" y="3733745"/>
            <a:ext cx="0" cy="1243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 rot="10800000" flipH="1">
            <a:off x="5189547" y="4977611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845261" y="3737238"/>
            <a:ext cx="1184972" cy="442763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39380" y="2534391"/>
            <a:ext cx="2440485" cy="2794022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6862382" y="2126154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750610" y="2153942"/>
            <a:ext cx="4" cy="412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48248" y="2126154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52037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12497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87752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545128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78643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531530" y="2566812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419768" y="2566812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965450" y="3159075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881177" y="3159075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8847750" y="2945404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8309736" y="2566812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862382" y="5360836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750614" y="5360836"/>
            <a:ext cx="0" cy="440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648248" y="5360836"/>
            <a:ext cx="0" cy="440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452037" y="3741872"/>
            <a:ext cx="0" cy="1240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612497" y="3738379"/>
            <a:ext cx="0" cy="1243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087752" y="3741872"/>
            <a:ext cx="0" cy="1240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7545128" y="4189269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H="1">
            <a:off x="7978643" y="4189269"/>
            <a:ext cx="0" cy="792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 rot="10800000" flipH="1">
            <a:off x="6531530" y="4982245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 rot="10800000" flipH="1">
            <a:off x="7419768" y="4982245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 rot="10800000" flipH="1">
            <a:off x="6965450" y="4389982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 rot="10800000" flipH="1">
            <a:off x="7881177" y="4389982"/>
            <a:ext cx="662278" cy="378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8847750" y="3738379"/>
            <a:ext cx="0" cy="1243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10800000" flipH="1">
            <a:off x="8309736" y="4982245"/>
            <a:ext cx="662278" cy="378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419767" y="3741872"/>
            <a:ext cx="1123687" cy="442763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83" y="3905948"/>
            <a:ext cx="304800" cy="127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41" y="3835765"/>
            <a:ext cx="304800" cy="3175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328" y="3747064"/>
            <a:ext cx="706080" cy="43757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353" y="3762558"/>
            <a:ext cx="348068" cy="4077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609" y="3761906"/>
            <a:ext cx="348068" cy="407737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5565590" y="1492562"/>
            <a:ext cx="2475269" cy="584776"/>
            <a:chOff x="5565590" y="1492562"/>
            <a:chExt cx="2475269" cy="584776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618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Environments/Derivatives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74587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04734" y="3017381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4904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08867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50944" y="3020011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1092" y="3034757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1262" y="3020011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85225" y="3020011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2025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4734" y="2646451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6181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382" y="2649784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8232" y="2642582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34896" y="26562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8277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11254" y="2649784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0" idx="0"/>
          </p:cNvCxnSpPr>
          <p:nvPr/>
        </p:nvCxnSpPr>
        <p:spPr>
          <a:xfrm flipH="1">
            <a:off x="3500087" y="143906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0"/>
          </p:cNvCxnSpPr>
          <p:nvPr/>
        </p:nvCxnSpPr>
        <p:spPr>
          <a:xfrm>
            <a:off x="4587976" y="1439156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4734" y="1807559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90696" y="1810834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4896" y="1810834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0048" y="18141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0" idx="0"/>
          </p:cNvCxnSpPr>
          <p:nvPr/>
        </p:nvCxnSpPr>
        <p:spPr>
          <a:xfrm>
            <a:off x="2688694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2" idx="0"/>
          </p:cNvCxnSpPr>
          <p:nvPr/>
        </p:nvCxnSpPr>
        <p:spPr>
          <a:xfrm>
            <a:off x="4565052" y="2228237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67931" y="2231117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3" idx="0"/>
          </p:cNvCxnSpPr>
          <p:nvPr/>
        </p:nvCxnSpPr>
        <p:spPr>
          <a:xfrm flipH="1">
            <a:off x="5844288" y="2212003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109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47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1472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6202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8329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490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7107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23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9876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629219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95500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6193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329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85792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32436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2205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78154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23850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6262" y="353689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9108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3838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965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81262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33465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76181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06234" y="3454762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05577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71858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438294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909656" y="325385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73428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200719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668563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154512" y="356815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61436" y="354774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2436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279540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200719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154512" y="2819105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24361" y="2816474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857925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734282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668563" y="244167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361436" y="281647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6262" y="277398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427954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23850" y="202733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154512" y="201109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200719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24362" y="160908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78154" y="1236213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61436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06262" y="1983951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3274586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>
            <a:off x="2704734" y="4736559"/>
            <a:ext cx="104123" cy="23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H="1">
            <a:off x="3604904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4208867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5150944" y="4736559"/>
            <a:ext cx="108707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H="1">
            <a:off x="4581092" y="4736559"/>
            <a:ext cx="104123" cy="219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H="1">
            <a:off x="5481262" y="4736559"/>
            <a:ext cx="132606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6085225" y="4736559"/>
            <a:ext cx="121009" cy="233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>
            <a:off x="3162024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2704734" y="5173940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H="1">
            <a:off x="5976180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>
            <a:off x="5038382" y="5164107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098232" y="5171309"/>
            <a:ext cx="221269" cy="17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3634896" y="5164107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588277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5511254" y="5170606"/>
            <a:ext cx="205229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160" idx="0"/>
          </p:cNvCxnSpPr>
          <p:nvPr/>
        </p:nvCxnSpPr>
        <p:spPr>
          <a:xfrm rot="10800000">
            <a:off x="3500087" y="6381325"/>
            <a:ext cx="832210" cy="17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59" idx="0"/>
          </p:cNvCxnSpPr>
          <p:nvPr/>
        </p:nvCxnSpPr>
        <p:spPr>
          <a:xfrm rot="10800000" flipH="1">
            <a:off x="4587976" y="6381325"/>
            <a:ext cx="788469" cy="16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2704733" y="5963083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>
            <a:off x="4590696" y="5959808"/>
            <a:ext cx="680981" cy="2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>
            <a:off x="3634896" y="5963083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 flipH="1">
            <a:off x="5500048" y="5959808"/>
            <a:ext cx="697401" cy="2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50" idx="0"/>
          </p:cNvCxnSpPr>
          <p:nvPr/>
        </p:nvCxnSpPr>
        <p:spPr>
          <a:xfrm rot="10800000" flipH="1">
            <a:off x="2688694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52" idx="0"/>
          </p:cNvCxnSpPr>
          <p:nvPr/>
        </p:nvCxnSpPr>
        <p:spPr>
          <a:xfrm rot="10800000" flipH="1">
            <a:off x="4565052" y="5548739"/>
            <a:ext cx="344956" cy="213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51" idx="0"/>
          </p:cNvCxnSpPr>
          <p:nvPr/>
        </p:nvCxnSpPr>
        <p:spPr>
          <a:xfrm rot="10800000">
            <a:off x="3967931" y="5548739"/>
            <a:ext cx="361945" cy="210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53" idx="0"/>
          </p:cNvCxnSpPr>
          <p:nvPr/>
        </p:nvCxnSpPr>
        <p:spPr>
          <a:xfrm rot="10800000">
            <a:off x="5844289" y="5548739"/>
            <a:ext cx="361945" cy="229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581092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047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914727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16202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383293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60490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57107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H="1">
            <a:off x="4099823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H="1">
            <a:off x="4329876" y="4114844"/>
            <a:ext cx="0" cy="42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 rot="10800000" flipH="1">
            <a:off x="2629219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 rot="10800000" flipH="1">
            <a:off x="3095500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 rot="10800000" flipH="1">
            <a:off x="356193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 rot="10800000" flipH="1">
            <a:off x="403329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 rot="10800000" flipH="1">
            <a:off x="285792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 rot="10800000" flipH="1">
            <a:off x="3324362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 rot="10800000" flipH="1">
            <a:off x="3792205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 rot="10800000" flipH="1">
            <a:off x="4278154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 rot="10800000" flipH="1">
            <a:off x="2423850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0800000" flipH="1">
            <a:off x="2406262" y="4179146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4791085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03838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25965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81262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733465" y="3877424"/>
            <a:ext cx="0" cy="658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5976181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206234" y="3875570"/>
            <a:ext cx="0" cy="660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 rot="10800000" flipH="1">
            <a:off x="4505577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 rot="10800000" flipH="1">
            <a:off x="4971858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 rot="10800000" flipH="1">
            <a:off x="5438295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 rot="10800000" flipH="1">
            <a:off x="5909656" y="453565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 rot="10800000" flipH="1">
            <a:off x="4734283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0800000" flipH="1">
            <a:off x="5200720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0800000" flipH="1">
            <a:off x="5668563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 flipH="1">
            <a:off x="6154512" y="4221356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 rot="10800000" flipH="1">
            <a:off x="6361436" y="4168294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0800000" flipH="1">
            <a:off x="332436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00000" flipH="1">
            <a:off x="427954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 rot="10800000" flipH="1">
            <a:off x="5200720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 rot="10800000" flipH="1">
            <a:off x="6154512" y="497040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 rot="10800000" flipH="1">
            <a:off x="2424361" y="4973033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 rot="10800000" flipH="1">
            <a:off x="285792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 rot="10800000" flipH="1">
            <a:off x="3792205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 rot="10800000" flipH="1">
            <a:off x="473428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 rot="10800000" flipH="1">
            <a:off x="5668563" y="5347832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10800000" flipH="1">
            <a:off x="6361436" y="4899565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rot="10800000" flipH="1">
            <a:off x="2406262" y="4942053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 rot="10800000" flipH="1">
            <a:off x="427954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 rot="10800000" flipH="1">
            <a:off x="2423850" y="5762177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 rot="10800000" flipH="1">
            <a:off x="6154512" y="5778411"/>
            <a:ext cx="351451" cy="200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 rot="10800000" flipH="1">
            <a:off x="5200720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0800000" flipH="1">
            <a:off x="3324362" y="6180419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 rot="10800000" flipH="1">
            <a:off x="4278154" y="6553295"/>
            <a:ext cx="351451" cy="2009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rot="10800000" flipH="1">
            <a:off x="6361436" y="5732089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 rot="10800000" flipH="1">
            <a:off x="2406262" y="5732090"/>
            <a:ext cx="193825" cy="274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4033298" y="3877424"/>
            <a:ext cx="387736" cy="234961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491619" y="3035898"/>
            <a:ext cx="677333" cy="774096"/>
          </a:xfrm>
          <a:prstGeom prst="roundRect">
            <a:avLst/>
          </a:prstGeom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or Area law for entanglement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0820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0416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416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0820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0222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9818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9818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0222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2092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1688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81688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2092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31494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090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1090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31494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349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90945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0945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71349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0751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60347" y="332908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60347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0751" y="4057406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0820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00416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00416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820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50222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69818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9818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50222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2092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81688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1688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62092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1494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51090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51090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1494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71349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90945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90945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1349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0751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60347" y="476206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560347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0751" y="5490389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0820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00416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00416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0820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0222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69818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69818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0222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62092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81688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81688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62092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31494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51090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51090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31494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1349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0945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90945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71349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40751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560347" y="187577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60347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0751" y="2604093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Environments/Derivatives</a:t>
            </a:r>
            <a:endParaRPr lang="en-US" dirty="0"/>
          </a:p>
        </p:txBody>
      </p:sp>
      <p:sp>
        <p:nvSpPr>
          <p:cNvPr id="166" name="Rounded Rectangle 165"/>
          <p:cNvSpPr/>
          <p:nvPr/>
        </p:nvSpPr>
        <p:spPr>
          <a:xfrm>
            <a:off x="5882512" y="2408840"/>
            <a:ext cx="2551133" cy="31154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6135949" y="2700207"/>
            <a:ext cx="2004373" cy="2525558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2396420" y="2405664"/>
            <a:ext cx="2551133" cy="31154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>
            <a:off x="2649857" y="2697031"/>
            <a:ext cx="2004373" cy="2525558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3037818" y="2699429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9" idx="0"/>
          </p:cNvCxnSpPr>
          <p:nvPr/>
        </p:nvCxnSpPr>
        <p:spPr>
          <a:xfrm flipH="1">
            <a:off x="3647598" y="2697031"/>
            <a:ext cx="4446" cy="304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263832" y="2699429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29132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958042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192537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506530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804142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/>
          <p:cNvSpPr/>
          <p:nvPr/>
        </p:nvSpPr>
        <p:spPr>
          <a:xfrm>
            <a:off x="2810685" y="3001946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3108576" y="3408539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3737231" y="3408539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4400793" y="3261852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ounded Rectangle 182"/>
          <p:cNvSpPr/>
          <p:nvPr/>
        </p:nvSpPr>
        <p:spPr>
          <a:xfrm>
            <a:off x="4031442" y="3001946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3037818" y="4920070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3647598" y="4920070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4263832" y="4920070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4129132" y="3808636"/>
            <a:ext cx="0" cy="851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2958042" y="3806238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3192537" y="4115778"/>
            <a:ext cx="0" cy="544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0800000" flipH="1">
            <a:off x="3506530" y="411577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0800000" flipH="1">
            <a:off x="3804142" y="411577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91"/>
          <p:cNvSpPr/>
          <p:nvPr/>
        </p:nvSpPr>
        <p:spPr>
          <a:xfrm rot="10800000" flipH="1">
            <a:off x="2810685" y="46601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 rot="10800000" flipH="1">
            <a:off x="3420469" y="46601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 rot="10800000" flipH="1">
            <a:off x="3108576" y="4253569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 rot="10800000" flipH="1">
            <a:off x="3737231" y="4253569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4400793" y="3806238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/>
          <p:nvPr/>
        </p:nvSpPr>
        <p:spPr>
          <a:xfrm rot="10800000" flipH="1">
            <a:off x="4031442" y="46601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6548302" y="2697030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7158079" y="2697030"/>
            <a:ext cx="3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7774317" y="2697030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639615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376753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703020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7017014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7314626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ounded Rectangle 205"/>
          <p:cNvSpPr/>
          <p:nvPr/>
        </p:nvSpPr>
        <p:spPr>
          <a:xfrm>
            <a:off x="6321168" y="2999546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6619059" y="3406141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7247715" y="3406141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/>
          <p:cNvCxnSpPr/>
          <p:nvPr/>
        </p:nvCxnSpPr>
        <p:spPr>
          <a:xfrm>
            <a:off x="7911276" y="325945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/>
          <p:cNvSpPr/>
          <p:nvPr/>
        </p:nvSpPr>
        <p:spPr>
          <a:xfrm>
            <a:off x="7541925" y="2999546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 flipV="1">
            <a:off x="6548302" y="4917670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158082" y="4917670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7774317" y="4917670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7639615" y="4113378"/>
            <a:ext cx="0" cy="544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376753" y="3803838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6703020" y="3806236"/>
            <a:ext cx="0" cy="851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0800000" flipH="1">
            <a:off x="7017014" y="411337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0800000" flipH="1">
            <a:off x="7314626" y="411337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ounded Rectangle 219"/>
          <p:cNvSpPr/>
          <p:nvPr/>
        </p:nvSpPr>
        <p:spPr>
          <a:xfrm rot="10800000" flipH="1">
            <a:off x="6321168" y="46577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 rot="10800000" flipH="1">
            <a:off x="6930952" y="46577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 rot="10800000" flipH="1">
            <a:off x="6619059" y="4251170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 rot="10800000" flipH="1">
            <a:off x="7247715" y="4251170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 flipV="1">
            <a:off x="7911276" y="3803838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ounded Rectangle 224"/>
          <p:cNvSpPr/>
          <p:nvPr/>
        </p:nvSpPr>
        <p:spPr>
          <a:xfrm rot="10800000" flipH="1">
            <a:off x="7541925" y="4657764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52" y="3920219"/>
            <a:ext cx="348066" cy="152660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41" y="3844454"/>
            <a:ext cx="304800" cy="317500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71" y="2061019"/>
            <a:ext cx="342900" cy="317500"/>
          </a:xfrm>
          <a:prstGeom prst="rect">
            <a:avLst/>
          </a:prstGeom>
        </p:spPr>
      </p:pic>
      <p:sp>
        <p:nvSpPr>
          <p:cNvPr id="240" name="Rounded Rectangle 239"/>
          <p:cNvSpPr/>
          <p:nvPr/>
        </p:nvSpPr>
        <p:spPr>
          <a:xfrm>
            <a:off x="3032963" y="3808636"/>
            <a:ext cx="998478" cy="307142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>
            <a:off x="6815387" y="3826596"/>
            <a:ext cx="998478" cy="307142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/>
          <p:nvPr/>
        </p:nvCxnSpPr>
        <p:spPr>
          <a:xfrm>
            <a:off x="950131" y="3668444"/>
            <a:ext cx="0" cy="224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870355" y="4153345"/>
            <a:ext cx="0" cy="204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1104850" y="4153345"/>
            <a:ext cx="0" cy="204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Rounded Rectangle 244"/>
          <p:cNvSpPr/>
          <p:nvPr/>
        </p:nvSpPr>
        <p:spPr>
          <a:xfrm>
            <a:off x="722998" y="3893439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52" y="4648686"/>
            <a:ext cx="1054100" cy="1143000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441" y="5910848"/>
            <a:ext cx="901700" cy="317500"/>
          </a:xfrm>
          <a:prstGeom prst="rect">
            <a:avLst/>
          </a:prstGeom>
        </p:spPr>
      </p:pic>
      <p:grpSp>
        <p:nvGrpSpPr>
          <p:cNvPr id="253" name="Group 252"/>
          <p:cNvGrpSpPr/>
          <p:nvPr/>
        </p:nvGrpSpPr>
        <p:grpSpPr>
          <a:xfrm>
            <a:off x="5565590" y="1492562"/>
            <a:ext cx="2475269" cy="584776"/>
            <a:chOff x="5565590" y="1492562"/>
            <a:chExt cx="2475269" cy="584776"/>
          </a:xfrm>
        </p:grpSpPr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252" name="TextBox 251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  <p:pic>
        <p:nvPicPr>
          <p:cNvPr id="254" name="Picture 2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977" y="3797090"/>
            <a:ext cx="324118" cy="3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Single-operator updates: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Question: which unitary minimizes the energy?</a:t>
            </a:r>
          </a:p>
          <a:p>
            <a:r>
              <a:rPr lang="en-US" dirty="0" smtClean="0"/>
              <a:t>Answer: the singular-value decomposition gives the answer.</a:t>
            </a:r>
          </a:p>
          <a:p>
            <a:endParaRPr lang="en-US" dirty="0"/>
          </a:p>
          <a:p>
            <a:r>
              <a:rPr lang="en-US" dirty="0" smtClean="0"/>
              <a:t>Thoughts: </a:t>
            </a:r>
          </a:p>
          <a:p>
            <a:pPr lvl="1"/>
            <a:r>
              <a:rPr lang="en-US" dirty="0" smtClean="0"/>
              <a:t>Polar decomposition is more direct</a:t>
            </a:r>
          </a:p>
          <a:p>
            <a:pPr lvl="1"/>
            <a:r>
              <a:rPr lang="en-US" dirty="0" smtClean="0"/>
              <a:t>Solving the quadratic problem could be more efficient – and more like the DMRG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Super-operator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now, you might have noticed the repeating diagram: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60382" y="2786496"/>
            <a:ext cx="2551133" cy="31154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13819" y="3077863"/>
            <a:ext cx="2004373" cy="2525558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4290" y="2783320"/>
            <a:ext cx="2551133" cy="31154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27727" y="3074687"/>
            <a:ext cx="2004373" cy="2525558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15688" y="3077085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</p:cNvCxnSpPr>
          <p:nvPr/>
        </p:nvCxnSpPr>
        <p:spPr>
          <a:xfrm flipH="1">
            <a:off x="2625468" y="3074687"/>
            <a:ext cx="4446" cy="304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1702" y="3077085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07002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5912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0407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84400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82012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788555" y="3379602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086446" y="3786195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15101" y="3786195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378663" y="3639508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09312" y="3379602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15688" y="5297726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25468" y="5297726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41702" y="5297726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07002" y="4186292"/>
            <a:ext cx="0" cy="851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35912" y="4183894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70407" y="4493434"/>
            <a:ext cx="0" cy="544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>
            <a:off x="2484400" y="449343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2782012" y="449343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 rot="10800000" flipH="1">
            <a:off x="1788555" y="50378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2398339" y="50378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2086446" y="4631225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0800000" flipH="1">
            <a:off x="2715101" y="4631225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78663" y="4183894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 rot="10800000" flipH="1">
            <a:off x="3009312" y="50378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526172" y="3074686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949" y="3074686"/>
            <a:ext cx="3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52187" y="3074686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17485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54623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80890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94884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92496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299038" y="3377202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596929" y="3783797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225585" y="3783797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6889146" y="3637110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519795" y="3377202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526172" y="5295326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135952" y="5295326"/>
            <a:ext cx="0" cy="302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52187" y="5295326"/>
            <a:ext cx="0" cy="3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17485" y="4491034"/>
            <a:ext cx="0" cy="544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354623" y="4181494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680890" y="4183892"/>
            <a:ext cx="0" cy="851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5994884" y="449103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H="1">
            <a:off x="6292496" y="4491034"/>
            <a:ext cx="0" cy="54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0800000" flipH="1">
            <a:off x="5299038" y="50354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0800000" flipH="1">
            <a:off x="5908822" y="50354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10800000" flipH="1">
            <a:off x="5596929" y="4628826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10800000" flipH="1">
            <a:off x="6225585" y="4628826"/>
            <a:ext cx="454661" cy="259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889146" y="4181494"/>
            <a:ext cx="0" cy="853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 rot="10800000" flipH="1">
            <a:off x="6519795" y="5035420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11" y="4222110"/>
            <a:ext cx="304800" cy="317500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2010833" y="4186292"/>
            <a:ext cx="998478" cy="307142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793257" y="4204252"/>
            <a:ext cx="998478" cy="307142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398339" y="3379603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5908822" y="3377202"/>
            <a:ext cx="454661" cy="259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542631"/>
            <a:ext cx="4290959" cy="25835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map takes </a:t>
            </a:r>
            <a:r>
              <a:rPr lang="en-US" dirty="0" err="1" smtClean="0"/>
              <a:t>Hermitian</a:t>
            </a:r>
            <a:r>
              <a:rPr lang="en-US" dirty="0" smtClean="0"/>
              <a:t> operators to </a:t>
            </a:r>
            <a:r>
              <a:rPr lang="en-US" dirty="0" err="1" smtClean="0"/>
              <a:t>Hermitian</a:t>
            </a:r>
            <a:r>
              <a:rPr lang="en-US" dirty="0" smtClean="0"/>
              <a:t> operators – it is a </a:t>
            </a:r>
            <a:r>
              <a:rPr lang="en-US" dirty="0" err="1" smtClean="0"/>
              <a:t>superoperator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superoperator</a:t>
            </a:r>
            <a:r>
              <a:rPr lang="en-US" dirty="0" smtClean="0"/>
              <a:t> is NOT </a:t>
            </a:r>
            <a:r>
              <a:rPr lang="en-US" dirty="0" err="1" smtClean="0"/>
              <a:t>Hermitian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4233338" y="709679"/>
            <a:ext cx="4364336" cy="2254500"/>
            <a:chOff x="965414" y="264109"/>
            <a:chExt cx="6037225" cy="3118670"/>
          </a:xfrm>
        </p:grpSpPr>
        <p:sp>
          <p:nvSpPr>
            <p:cNvPr id="5" name="Rounded Rectangle 4"/>
            <p:cNvSpPr/>
            <p:nvPr/>
          </p:nvSpPr>
          <p:spPr>
            <a:xfrm>
              <a:off x="4451506" y="267285"/>
              <a:ext cx="2551133" cy="311549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04943" y="558652"/>
              <a:ext cx="2004373" cy="2525558"/>
            </a:xfrm>
            <a:prstGeom prst="roundRect">
              <a:avLst/>
            </a:prstGeom>
            <a:ln w="9525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65414" y="264109"/>
              <a:ext cx="2551133" cy="311549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18851" y="555476"/>
              <a:ext cx="2004373" cy="2525558"/>
            </a:xfrm>
            <a:prstGeom prst="roundRect">
              <a:avLst/>
            </a:prstGeom>
            <a:ln w="9525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06812" y="557874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</p:cNvCxnSpPr>
            <p:nvPr/>
          </p:nvCxnSpPr>
          <p:spPr>
            <a:xfrm flipH="1">
              <a:off x="2216592" y="555476"/>
              <a:ext cx="4446" cy="3049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32826" y="557874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8126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7036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61531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75524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3136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1379679" y="860391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77570" y="1266984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06225" y="1266984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969787" y="1120297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2600436" y="860391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606812" y="2778515"/>
              <a:ext cx="0" cy="302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16592" y="2778515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32826" y="2778515"/>
              <a:ext cx="0" cy="302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98126" y="1667081"/>
              <a:ext cx="0" cy="851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527036" y="1664683"/>
              <a:ext cx="0" cy="853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61531" y="1974223"/>
              <a:ext cx="0" cy="5443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2075524" y="1974223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H="1">
              <a:off x="2373136" y="1974223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 rot="10800000" flipH="1">
              <a:off x="1379679" y="25186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0800000" flipH="1">
              <a:off x="1989463" y="25186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0800000" flipH="1">
              <a:off x="1677570" y="2112014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10800000" flipH="1">
              <a:off x="2306225" y="2112014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2969787" y="1664683"/>
              <a:ext cx="0" cy="853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 rot="10800000" flipH="1">
              <a:off x="2600436" y="25186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117296" y="555475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27073" y="555475"/>
              <a:ext cx="3" cy="302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43311" y="555475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08609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45747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72014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586008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83620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4890162" y="857991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188053" y="1264586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816709" y="1264586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480270" y="1117899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110919" y="857991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117296" y="2776115"/>
              <a:ext cx="0" cy="302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727076" y="2776115"/>
              <a:ext cx="0" cy="302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343311" y="2776115"/>
              <a:ext cx="0" cy="302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208609" y="1971823"/>
              <a:ext cx="0" cy="5443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945747" y="1662283"/>
              <a:ext cx="0" cy="853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272014" y="1664681"/>
              <a:ext cx="0" cy="851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H="1">
              <a:off x="5586008" y="1971823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5883620" y="1971823"/>
              <a:ext cx="0" cy="544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 rot="10800000" flipH="1">
              <a:off x="4890162" y="25162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 rot="10800000" flipH="1">
              <a:off x="5499946" y="25162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 rot="10800000" flipH="1">
              <a:off x="5188053" y="2109615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10800000" flipH="1">
              <a:off x="5816709" y="2109615"/>
              <a:ext cx="454661" cy="259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6480270" y="1662283"/>
              <a:ext cx="0" cy="853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 rot="10800000" flipH="1">
              <a:off x="6110919" y="2516209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4974" y="1702898"/>
              <a:ext cx="304800" cy="317500"/>
            </a:xfrm>
            <a:prstGeom prst="rect">
              <a:avLst/>
            </a:prstGeom>
          </p:spPr>
        </p:pic>
        <p:sp>
          <p:nvSpPr>
            <p:cNvPr id="64" name="Rounded Rectangle 63"/>
            <p:cNvSpPr/>
            <p:nvPr/>
          </p:nvSpPr>
          <p:spPr>
            <a:xfrm>
              <a:off x="1601957" y="1667081"/>
              <a:ext cx="998478" cy="307142"/>
            </a:xfrm>
            <a:prstGeom prst="roundRect">
              <a:avLst/>
            </a:prstGeom>
            <a:gradFill>
              <a:gsLst>
                <a:gs pos="0">
                  <a:srgbClr val="FFFF52"/>
                </a:gs>
                <a:gs pos="35000">
                  <a:srgbClr val="FFFF81"/>
                </a:gs>
                <a:gs pos="100000">
                  <a:srgbClr val="FFFFE8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384381" y="1685041"/>
              <a:ext cx="998478" cy="307142"/>
            </a:xfrm>
            <a:prstGeom prst="roundRect">
              <a:avLst/>
            </a:prstGeom>
            <a:gradFill>
              <a:gsLst>
                <a:gs pos="0">
                  <a:srgbClr val="FFFF52"/>
                </a:gs>
                <a:gs pos="35000">
                  <a:srgbClr val="FFFF81"/>
                </a:gs>
                <a:gs pos="100000">
                  <a:srgbClr val="FFFFE8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989463" y="860392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499946" y="857991"/>
              <a:ext cx="454661" cy="259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ontent Placeholder 2"/>
          <p:cNvSpPr txBox="1">
            <a:spLocks/>
          </p:cNvSpPr>
          <p:nvPr/>
        </p:nvSpPr>
        <p:spPr>
          <a:xfrm>
            <a:off x="457200" y="400386"/>
            <a:ext cx="3582011" cy="314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Defines a map from the purple to the yellow, or from larger to smaller length scales and vice-versa </a:t>
            </a:r>
            <a:endParaRPr lang="en-US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5457302" y="3855074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898115" y="3853340"/>
            <a:ext cx="3214" cy="22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343593" y="3855074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246218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399632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569149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796136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11281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293107" y="4073765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5508454" y="4367693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5962911" y="4367693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6442603" y="4261652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6175597" y="4073765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5457302" y="5460385"/>
            <a:ext cx="0" cy="218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898115" y="5460385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343593" y="5460385"/>
            <a:ext cx="0" cy="218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246218" y="4656925"/>
            <a:ext cx="0" cy="61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5399632" y="4655191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5569149" y="4878959"/>
            <a:ext cx="0" cy="393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 flipH="1">
            <a:off x="5796136" y="4878959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>
            <a:off x="6011281" y="4878959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 rot="10800000" flipH="1">
            <a:off x="5293107" y="5272498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 rot="10800000" flipH="1">
            <a:off x="5733922" y="5272498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 rot="10800000" flipH="1">
            <a:off x="5508454" y="4978568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 rot="10800000" flipH="1">
            <a:off x="5962911" y="4978568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6442603" y="4655191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 rot="10800000" flipH="1">
            <a:off x="6175597" y="5272498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7540534" y="3853340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981345" y="3853340"/>
            <a:ext cx="2" cy="218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8426826" y="3853340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329449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416521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652381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879368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094513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7376338" y="407203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7591685" y="4365959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8046143" y="4365959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8525834" y="4259918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ounded Rectangle 148"/>
          <p:cNvSpPr/>
          <p:nvPr/>
        </p:nvSpPr>
        <p:spPr>
          <a:xfrm>
            <a:off x="8258829" y="407203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7540534" y="5458650"/>
            <a:ext cx="0" cy="218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7981347" y="5458650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8426826" y="5458650"/>
            <a:ext cx="0" cy="218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8329449" y="4877224"/>
            <a:ext cx="0" cy="393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7416521" y="4653456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652381" y="4655190"/>
            <a:ext cx="0" cy="61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0800000" flipH="1">
            <a:off x="7879368" y="4877224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800000" flipH="1">
            <a:off x="8094513" y="4877224"/>
            <a:ext cx="0" cy="393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 rot="10800000" flipH="1">
            <a:off x="7376338" y="527076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 rot="10800000" flipH="1">
            <a:off x="7817154" y="527076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0800000" flipH="1">
            <a:off x="7591685" y="4976834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 rot="10800000" flipH="1">
            <a:off x="8046143" y="4976834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8525834" y="4653456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 rot="10800000" flipH="1">
            <a:off x="8258829" y="527076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803" y="4682817"/>
            <a:ext cx="220341" cy="229522"/>
          </a:xfrm>
          <a:prstGeom prst="rect">
            <a:avLst/>
          </a:prstGeom>
        </p:spPr>
      </p:pic>
      <p:sp>
        <p:nvSpPr>
          <p:cNvPr id="167" name="Rounded Rectangle 166"/>
          <p:cNvSpPr/>
          <p:nvPr/>
        </p:nvSpPr>
        <p:spPr>
          <a:xfrm>
            <a:off x="5733922" y="4073766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7817154" y="407203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36" y="1540606"/>
            <a:ext cx="156549" cy="60971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320" y="1540606"/>
            <a:ext cx="156549" cy="60971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41" y="4471534"/>
            <a:ext cx="156549" cy="60971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44" y="4471534"/>
            <a:ext cx="156549" cy="6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descending super-operator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has</a:t>
            </a:r>
            <a:br>
              <a:rPr lang="en-US" dirty="0" smtClean="0"/>
            </a:br>
            <a:r>
              <a:rPr lang="en-US" dirty="0" smtClean="0"/>
              <a:t>a spectrum,</a:t>
            </a:r>
            <a:br>
              <a:rPr lang="en-US" dirty="0" smtClean="0"/>
            </a:br>
            <a:r>
              <a:rPr lang="en-US" dirty="0" smtClean="0"/>
              <a:t>with a single</a:t>
            </a:r>
            <a:br>
              <a:rPr lang="en-US" dirty="0" smtClean="0"/>
            </a:br>
            <a:r>
              <a:rPr lang="en-US" dirty="0" smtClean="0"/>
              <a:t>eigenvalue 1.</a:t>
            </a:r>
            <a:endParaRPr lang="en-US" sz="3600" dirty="0"/>
          </a:p>
          <a:p>
            <a:endParaRPr lang="en-US" sz="3600" dirty="0"/>
          </a:p>
          <a:p>
            <a:r>
              <a:rPr lang="en-US" dirty="0" smtClean="0"/>
              <a:t>Maximum eigenvector of descending </a:t>
            </a:r>
            <a:r>
              <a:rPr lang="en-US" dirty="0" err="1" smtClean="0"/>
              <a:t>superoperator</a:t>
            </a:r>
            <a:r>
              <a:rPr lang="en-US" dirty="0" smtClean="0"/>
              <a:t> = reduced density matrix of scale invariant MERA!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564014" y="2018573"/>
            <a:ext cx="5458797" cy="2170439"/>
            <a:chOff x="589986" y="2405664"/>
            <a:chExt cx="7843659" cy="3118670"/>
          </a:xfrm>
        </p:grpSpPr>
        <p:grpSp>
          <p:nvGrpSpPr>
            <p:cNvPr id="4" name="Group 3"/>
            <p:cNvGrpSpPr/>
            <p:nvPr/>
          </p:nvGrpSpPr>
          <p:grpSpPr>
            <a:xfrm>
              <a:off x="2396420" y="2405664"/>
              <a:ext cx="6037225" cy="3118670"/>
              <a:chOff x="3076242" y="2402488"/>
              <a:chExt cx="4705089" cy="243052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793115" y="2404963"/>
                <a:ext cx="1988216" cy="2428049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990630" y="2632039"/>
                <a:ext cx="1562101" cy="1968284"/>
              </a:xfrm>
              <a:prstGeom prst="roundRect">
                <a:avLst/>
              </a:prstGeom>
              <a:ln w="9525" cmpd="sng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076242" y="2402488"/>
                <a:ext cx="1988216" cy="2428049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73757" y="2629564"/>
                <a:ext cx="1562101" cy="1968284"/>
              </a:xfrm>
              <a:prstGeom prst="roundRect">
                <a:avLst/>
              </a:prstGeom>
              <a:ln w="9525" cmpd="sng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576113" y="2631433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0"/>
              </p:cNvCxnSpPr>
              <p:nvPr/>
            </p:nvCxnSpPr>
            <p:spPr>
              <a:xfrm flipH="1">
                <a:off x="4051343" y="2629564"/>
                <a:ext cx="3465" cy="2376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31603" y="2631433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426625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13940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96693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941402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73345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3399098" y="286719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74331" y="286719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631258" y="3184075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121198" y="3184075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638343" y="3069755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4350490" y="286719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3576113" y="4362081"/>
                <a:ext cx="0" cy="235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051343" y="4362081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531603" y="4362081"/>
                <a:ext cx="0" cy="235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426625" y="3495889"/>
                <a:ext cx="0" cy="6636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513940" y="3494020"/>
                <a:ext cx="0" cy="66550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696693" y="3735259"/>
                <a:ext cx="0" cy="4242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3941402" y="3735259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 flipH="1">
                <a:off x="4173345" y="3735259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/>
              <p:cNvSpPr/>
              <p:nvPr/>
            </p:nvSpPr>
            <p:spPr>
              <a:xfrm rot="10800000" flipH="1">
                <a:off x="3399098" y="415952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10800000" flipH="1">
                <a:off x="3874331" y="415952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10800000" flipH="1">
                <a:off x="3631258" y="384264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10800000" flipH="1">
                <a:off x="4121198" y="384264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4638343" y="3494020"/>
                <a:ext cx="0" cy="66550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/>
              <p:cNvSpPr/>
              <p:nvPr/>
            </p:nvSpPr>
            <p:spPr>
              <a:xfrm rot="10800000" flipH="1">
                <a:off x="4350490" y="415952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311996" y="2629563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787223" y="2629563"/>
                <a:ext cx="2" cy="235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7486" y="2629563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62507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178300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432575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677285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909228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/>
              <p:cNvSpPr/>
              <p:nvPr/>
            </p:nvSpPr>
            <p:spPr>
              <a:xfrm>
                <a:off x="6134980" y="286532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610213" y="286532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367140" y="318220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857081" y="318220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7374225" y="3067886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/>
              <p:cNvSpPr/>
              <p:nvPr/>
            </p:nvSpPr>
            <p:spPr>
              <a:xfrm>
                <a:off x="7086372" y="2865328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6311996" y="4360211"/>
                <a:ext cx="0" cy="235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6787226" y="4360211"/>
                <a:ext cx="0" cy="235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7267486" y="4360211"/>
                <a:ext cx="0" cy="235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162507" y="3733389"/>
                <a:ext cx="0" cy="4242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6178300" y="3492150"/>
                <a:ext cx="0" cy="66550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432575" y="3494019"/>
                <a:ext cx="0" cy="6636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H="1">
                <a:off x="6677285" y="3733389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 flipH="1">
                <a:off x="6909228" y="3733389"/>
                <a:ext cx="0" cy="4242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/>
              <p:cNvSpPr/>
              <p:nvPr/>
            </p:nvSpPr>
            <p:spPr>
              <a:xfrm rot="10800000" flipH="1">
                <a:off x="6134980" y="415765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10800000" flipH="1">
                <a:off x="6610213" y="415765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10800000" flipH="1">
                <a:off x="6367140" y="384077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10800000" flipH="1">
                <a:off x="6857081" y="3840776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7374225" y="3492150"/>
                <a:ext cx="0" cy="66550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>
              <a:xfrm rot="10800000" flipH="1">
                <a:off x="7086372" y="4157654"/>
                <a:ext cx="354338" cy="2025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89986" y="3744073"/>
              <a:ext cx="1324732" cy="543685"/>
              <a:chOff x="827584" y="3754256"/>
              <a:chExt cx="1160062" cy="452299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900419" y="3754256"/>
                <a:ext cx="0" cy="1083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43135" y="3754256"/>
                <a:ext cx="0" cy="1083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373188" y="3754256"/>
                <a:ext cx="0" cy="1083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900419" y="4101897"/>
                <a:ext cx="0" cy="1046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143135" y="4101897"/>
                <a:ext cx="0" cy="1046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373188" y="4101897"/>
                <a:ext cx="0" cy="1046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ounded Rectangle 71"/>
              <p:cNvSpPr/>
              <p:nvPr/>
            </p:nvSpPr>
            <p:spPr>
              <a:xfrm>
                <a:off x="827584" y="3860769"/>
                <a:ext cx="628829" cy="23496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2846" y="3900794"/>
                <a:ext cx="304800" cy="127000"/>
              </a:xfrm>
              <a:prstGeom prst="rect">
                <a:avLst/>
              </a:prstGeom>
            </p:spPr>
          </p:pic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191" y="3844454"/>
              <a:ext cx="304800" cy="3175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0039" y="2602016"/>
              <a:ext cx="342899" cy="3175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986" y="4499013"/>
              <a:ext cx="787400" cy="317500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435" y="5998157"/>
            <a:ext cx="2108200" cy="4699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009" y="1365250"/>
            <a:ext cx="2844800" cy="4699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354" y="5998157"/>
            <a:ext cx="2527300" cy="4699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66" y="2792295"/>
            <a:ext cx="156549" cy="6097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298" y="2812250"/>
            <a:ext cx="156549" cy="60971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668731" y="6273224"/>
            <a:ext cx="2475269" cy="584776"/>
            <a:chOff x="5565590" y="1492562"/>
            <a:chExt cx="2475269" cy="58477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9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Ascending </a:t>
            </a:r>
            <a:r>
              <a:rPr lang="en-US" dirty="0" err="1" smtClean="0"/>
              <a:t>Superoperator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626080" y="1672197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66893" y="1670464"/>
            <a:ext cx="3214" cy="22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2371" y="1672197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4996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8410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37928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64914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0060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461885" y="1890888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77232" y="2184816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31689" y="2184816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11381" y="2078775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344376" y="1890888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626080" y="3277508"/>
            <a:ext cx="0" cy="218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66893" y="3277508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12371" y="3277508"/>
            <a:ext cx="0" cy="218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14996" y="2474047"/>
            <a:ext cx="0" cy="61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68410" y="2472314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37928" y="2696082"/>
            <a:ext cx="0" cy="393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5964914" y="269608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>
            <a:off x="6180060" y="269608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0800000" flipH="1">
            <a:off x="5461885" y="308962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5902701" y="308962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0800000" flipH="1">
            <a:off x="5677232" y="2795691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6131689" y="2795691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611381" y="2472314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 rot="10800000" flipH="1">
            <a:off x="6344376" y="3089620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7615737" y="1670463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56548" y="1670463"/>
            <a:ext cx="2" cy="218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02029" y="1670463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04652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91723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27583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54571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69716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451541" y="188915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666888" y="2183082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8121346" y="2183082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8601037" y="2077042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8334032" y="188915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615737" y="3275773"/>
            <a:ext cx="0" cy="218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056550" y="3275773"/>
            <a:ext cx="0" cy="21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502029" y="3275773"/>
            <a:ext cx="0" cy="218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404652" y="2694347"/>
            <a:ext cx="0" cy="393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91723" y="2470579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727583" y="2472312"/>
            <a:ext cx="0" cy="61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H="1">
            <a:off x="7954571" y="2694347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8169716" y="2694347"/>
            <a:ext cx="0" cy="393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 rot="10800000" flipH="1">
            <a:off x="7451541" y="3087885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10800000" flipH="1">
            <a:off x="7892356" y="3087885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10800000" flipH="1">
            <a:off x="7666888" y="2793957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00000" flipH="1">
            <a:off x="8121346" y="2793957"/>
            <a:ext cx="328676" cy="18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8601037" y="2470579"/>
            <a:ext cx="0" cy="617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 rot="10800000" flipH="1">
            <a:off x="8334032" y="3087885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373" y="2499940"/>
            <a:ext cx="220341" cy="22952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5622571" y="2474047"/>
            <a:ext cx="721804" cy="222034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808814" y="2487031"/>
            <a:ext cx="721804" cy="222034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902701" y="1890889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892356" y="1889153"/>
            <a:ext cx="328676" cy="18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3" y="2290760"/>
            <a:ext cx="156549" cy="6097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57" y="2290760"/>
            <a:ext cx="156549" cy="609718"/>
          </a:xfrm>
          <a:prstGeom prst="rect">
            <a:avLst/>
          </a:prstGeom>
        </p:spPr>
      </p:pic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3419" cy="483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identity the</a:t>
            </a:r>
            <a:br>
              <a:rPr lang="en-US" dirty="0" smtClean="0"/>
            </a:br>
            <a:r>
              <a:rPr lang="en-US" dirty="0" smtClean="0"/>
              <a:t>eigenvector with</a:t>
            </a:r>
            <a:br>
              <a:rPr lang="en-US" dirty="0" smtClean="0"/>
            </a:br>
            <a:r>
              <a:rPr lang="en-US" dirty="0" smtClean="0"/>
              <a:t>eigenvalue 1 for the</a:t>
            </a:r>
            <a:br>
              <a:rPr lang="en-US" dirty="0" smtClean="0"/>
            </a:br>
            <a:r>
              <a:rPr lang="en-US" dirty="0" smtClean="0"/>
              <a:t>ascending </a:t>
            </a:r>
            <a:r>
              <a:rPr lang="en-US" dirty="0" err="1" smtClean="0"/>
              <a:t>superoperator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Hamiltonian will not be an eigenvector of the </a:t>
            </a:r>
            <a:r>
              <a:rPr lang="en-US" dirty="0" err="1" smtClean="0"/>
              <a:t>superoperator</a:t>
            </a:r>
            <a:r>
              <a:rPr lang="en-US" dirty="0" smtClean="0"/>
              <a:t>, in general (though CFT tells us that it will approach the second largest eigenvalue once the MERA is optimized).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127777" y="2372705"/>
            <a:ext cx="0" cy="422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354762" y="2372704"/>
            <a:ext cx="0" cy="422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69908" y="2372703"/>
            <a:ext cx="1" cy="422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012420" y="2470579"/>
            <a:ext cx="721804" cy="222034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733" y="2563279"/>
            <a:ext cx="242237" cy="10624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885" y="3673765"/>
            <a:ext cx="3035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0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scale-invariant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25"/>
            <a:ext cx="8229600" cy="4525963"/>
          </a:xfrm>
        </p:spPr>
        <p:txBody>
          <a:bodyPr/>
          <a:lstStyle/>
          <a:p>
            <a:r>
              <a:rPr lang="en-US" dirty="0" smtClean="0"/>
              <a:t>We need to optimize tensors that appear on all length scales.</a:t>
            </a:r>
          </a:p>
          <a:p>
            <a:pPr lvl="1"/>
            <a:r>
              <a:rPr lang="en-US" dirty="0" smtClean="0"/>
              <a:t>Use fixed-point density matrix</a:t>
            </a:r>
          </a:p>
          <a:p>
            <a:pPr lvl="1"/>
            <a:r>
              <a:rPr lang="en-US" dirty="0" smtClean="0"/>
              <a:t>Use Hamiltonian contributions from all length scales: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76" y="3494809"/>
            <a:ext cx="4951044" cy="799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06811" y="4360871"/>
            <a:ext cx="1627964" cy="204073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68538" y="4551724"/>
            <a:ext cx="1279058" cy="1654309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82218" y="4358791"/>
            <a:ext cx="1627964" cy="204073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43945" y="4549644"/>
            <a:ext cx="1279058" cy="1654309"/>
          </a:xfrm>
          <a:prstGeom prst="roundRect">
            <a:avLst/>
          </a:prstGeom>
          <a:ln w="952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91516" y="4551215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0"/>
          </p:cNvCxnSpPr>
          <p:nvPr/>
        </p:nvCxnSpPr>
        <p:spPr>
          <a:xfrm flipH="1">
            <a:off x="3780637" y="4549644"/>
            <a:ext cx="2837" cy="199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3876" y="4551215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87920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40608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0247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0616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0533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246574" y="4749372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36669" y="5015701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37835" y="5015701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1276" y="4919617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025581" y="4749372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391516" y="6005795"/>
            <a:ext cx="0" cy="19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80637" y="6005795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73876" y="6005795"/>
            <a:ext cx="0" cy="19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87920" y="5277775"/>
            <a:ext cx="0" cy="557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40608" y="5276205"/>
            <a:ext cx="0" cy="559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90247" y="5478962"/>
            <a:ext cx="0" cy="356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3690616" y="5478962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>
            <a:off x="3880533" y="5478962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0800000" flipH="1">
            <a:off x="3246574" y="5835549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3635698" y="5835549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0800000" flipH="1">
            <a:off x="3436669" y="5569218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37835" y="5569218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261276" y="5276205"/>
            <a:ext cx="0" cy="559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 rot="10800000" flipH="1">
            <a:off x="4025581" y="5835549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5631674" y="4549643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20793" y="4549643"/>
            <a:ext cx="2" cy="19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14036" y="4549643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328078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22203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30405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30775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20691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5486732" y="4747800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76826" y="5014130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077993" y="5014130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6501434" y="4918046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265738" y="4747800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631674" y="6004223"/>
            <a:ext cx="0" cy="19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020795" y="6004223"/>
            <a:ext cx="0" cy="19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414036" y="6004223"/>
            <a:ext cx="0" cy="19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328078" y="5477390"/>
            <a:ext cx="0" cy="356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522203" y="5274632"/>
            <a:ext cx="0" cy="559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30405" y="5276203"/>
            <a:ext cx="0" cy="557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H="1">
            <a:off x="5930775" y="5477390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6120691" y="5477390"/>
            <a:ext cx="0" cy="356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 rot="10800000" flipH="1">
            <a:off x="5486732" y="5833977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10800000" flipH="1">
            <a:off x="5875856" y="5833977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10800000" flipH="1">
            <a:off x="5676826" y="5567647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00000" flipH="1">
            <a:off x="6077993" y="5567647"/>
            <a:ext cx="290135" cy="170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01434" y="5274632"/>
            <a:ext cx="0" cy="559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 rot="10800000" flipH="1">
            <a:off x="6265738" y="5833977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15" y="5350865"/>
            <a:ext cx="222113" cy="9999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189" y="5301237"/>
            <a:ext cx="194503" cy="207971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388417" y="5277775"/>
            <a:ext cx="637163" cy="201186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802110" y="5289540"/>
            <a:ext cx="637163" cy="201186"/>
          </a:xfrm>
          <a:prstGeom prst="roundRect">
            <a:avLst/>
          </a:prstGeom>
          <a:gradFill>
            <a:gsLst>
              <a:gs pos="0">
                <a:srgbClr val="FFFF52"/>
              </a:gs>
              <a:gs pos="35000">
                <a:srgbClr val="FFFF81"/>
              </a:gs>
              <a:gs pos="100000">
                <a:srgbClr val="FFFFE8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2059292" y="5185946"/>
            <a:ext cx="0" cy="147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008384" y="5503569"/>
            <a:ext cx="0" cy="134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58023" y="5503569"/>
            <a:ext cx="0" cy="134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914351" y="5333324"/>
            <a:ext cx="290135" cy="17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117" y="5301237"/>
            <a:ext cx="575405" cy="2079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98" y="4931798"/>
            <a:ext cx="904401" cy="9152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763" y="6202379"/>
            <a:ext cx="177993" cy="1435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173" y="5251542"/>
            <a:ext cx="266482" cy="202758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6567418" y="6232241"/>
            <a:ext cx="2475269" cy="584776"/>
            <a:chOff x="5565590" y="1492562"/>
            <a:chExt cx="2475269" cy="584776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3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1D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51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Slight variations allow for computational gains</a:t>
            </a:r>
            <a:endParaRPr lang="en-US" dirty="0"/>
          </a:p>
        </p:txBody>
      </p:sp>
      <p:pic>
        <p:nvPicPr>
          <p:cNvPr id="4" name="Picture 3" descr="Screen Shot 2012-06-07 at 12.0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3"/>
            <a:ext cx="9144000" cy="32829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2212977"/>
            <a:ext cx="2475269" cy="584776"/>
            <a:chOff x="5565590" y="1492562"/>
            <a:chExt cx="2475269" cy="5847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5159" y="1540319"/>
              <a:ext cx="1155700" cy="520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65590" y="1492562"/>
              <a:ext cx="12652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 is</a:t>
              </a:r>
              <a:endParaRPr lang="en-US" sz="3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336527" y="6107543"/>
            <a:ext cx="935291" cy="3735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72838" y="6252129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arXiv:1109.5334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016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8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3-to-1 </a:t>
            </a:r>
            <a:r>
              <a:rPr lang="en-US" dirty="0" err="1" smtClean="0"/>
              <a:t>tranformation</a:t>
            </a:r>
            <a:r>
              <a:rPr lang="en-US" dirty="0" smtClean="0"/>
              <a:t>, causal cone width 2</a:t>
            </a:r>
          </a:p>
          <a:p>
            <a:pPr marL="0" indent="0">
              <a:buNone/>
            </a:pPr>
            <a:r>
              <a:rPr lang="en-US" dirty="0" smtClean="0"/>
              <a:t>Cost reduced to</a:t>
            </a:r>
            <a:endParaRPr lang="en-US" dirty="0"/>
          </a:p>
        </p:txBody>
      </p:sp>
      <p:pic>
        <p:nvPicPr>
          <p:cNvPr id="5" name="Picture 4" descr="Screen Shot 2012-06-07 at 12.0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643"/>
            <a:ext cx="9144000" cy="2770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73" y="2250209"/>
            <a:ext cx="1155700" cy="520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1162" y="6072908"/>
            <a:ext cx="935291" cy="3735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2838" y="6252129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arXiv:1109.5334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54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efficient, binary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5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Alternatively, remove half the </a:t>
            </a:r>
            <a:r>
              <a:rPr lang="en-US" dirty="0" err="1" smtClean="0"/>
              <a:t>disentanglers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Cost reduces to              or to              with approx.</a:t>
            </a:r>
            <a:endParaRPr lang="en-US" dirty="0"/>
          </a:p>
        </p:txBody>
      </p:sp>
      <p:pic>
        <p:nvPicPr>
          <p:cNvPr id="5" name="Picture 4" descr="Screen Shot 2012-06-07 at 12.0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267"/>
            <a:ext cx="9144000" cy="301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9" y="2250209"/>
            <a:ext cx="11557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46" y="2250209"/>
            <a:ext cx="1155700" cy="520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2622" y="6142178"/>
            <a:ext cx="935291" cy="3735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2838" y="6252129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arXiv:1109.5334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18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491619" y="3047992"/>
            <a:ext cx="1378857" cy="1378857"/>
          </a:xfrm>
          <a:prstGeom prst="roundRect">
            <a:avLst/>
          </a:prstGeom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or Area law for entanglement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0820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0416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416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0820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0222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9818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9818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0222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2092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1688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81688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2092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31494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090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1090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31494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349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90945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0945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71349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0751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60347" y="334118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60347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0751" y="406950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0820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00416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00416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820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50222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69818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9818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50222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2092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81688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1688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62092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1494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51090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51090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1494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71349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90945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90945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1349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0751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60347" y="477416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560347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0751" y="550248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0820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00416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00416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0820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0222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69818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69818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0222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62092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81688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81688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62092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31494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51090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51090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31494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1349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0945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90945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71349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40751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560347" y="188786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60347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0751" y="261618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of cost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18581" r="20913" b="2514"/>
          <a:stretch/>
        </p:blipFill>
        <p:spPr bwMode="auto">
          <a:xfrm>
            <a:off x="457200" y="364142"/>
            <a:ext cx="6478153" cy="59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4851" y="6494504"/>
            <a:ext cx="367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arXiv:1109.5334 (2011)</a:t>
            </a:r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2349980" y="1524499"/>
            <a:ext cx="6336819" cy="372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01" y="1865563"/>
            <a:ext cx="52451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282" y="2881563"/>
            <a:ext cx="20828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278" y="2881563"/>
            <a:ext cx="17526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069" y="4228529"/>
            <a:ext cx="17526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9603" y="2830192"/>
            <a:ext cx="35593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 is                     </a:t>
            </a:r>
            <a:r>
              <a:rPr lang="en-US" sz="3200" dirty="0" err="1" smtClean="0"/>
              <a:t>vs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6712" y="3684711"/>
            <a:ext cx="5685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MERA is as efficient as MPS done </a:t>
            </a:r>
          </a:p>
          <a:p>
            <a:r>
              <a:rPr lang="en-US" sz="3200" dirty="0" smtClean="0"/>
              <a:t>with cost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53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Correlations: MPS </a:t>
            </a:r>
            <a:r>
              <a:rPr lang="en-US" dirty="0" err="1" smtClean="0"/>
              <a:t>vs</a:t>
            </a:r>
            <a:r>
              <a:rPr lang="en-US" dirty="0" smtClean="0"/>
              <a:t> MERA</a:t>
            </a:r>
            <a:br>
              <a:rPr lang="en-US" dirty="0" smtClean="0"/>
            </a:br>
            <a:r>
              <a:rPr lang="en-US" sz="3100" dirty="0" smtClean="0"/>
              <a:t>Quantum XX model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17306" r="8540" b="5683"/>
          <a:stretch/>
        </p:blipFill>
        <p:spPr bwMode="auto">
          <a:xfrm>
            <a:off x="113289" y="1132886"/>
            <a:ext cx="8499645" cy="555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2838" y="6252129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arXiv:1109.5334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47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intro to conformal field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Conformal field theory describes the universality class of the phase transition</a:t>
            </a:r>
          </a:p>
          <a:p>
            <a:r>
              <a:rPr lang="en-US" dirty="0" smtClean="0"/>
              <a:t>Amongst other things, it gives a set of operators and their scaling dimensions</a:t>
            </a:r>
          </a:p>
          <a:p>
            <a:r>
              <a:rPr lang="en-US" dirty="0" smtClean="0"/>
              <a:t>From scale-invariant MERA,</a:t>
            </a:r>
            <a:r>
              <a:rPr lang="en-US" dirty="0"/>
              <a:t> </a:t>
            </a:r>
            <a:r>
              <a:rPr lang="en-US" dirty="0" smtClean="0"/>
              <a:t>we can extract both these scaling dimensions </a:t>
            </a:r>
            <a:r>
              <a:rPr lang="en-US" i="1" dirty="0" smtClean="0"/>
              <a:t>and</a:t>
            </a:r>
            <a:r>
              <a:rPr lang="en-US" dirty="0" smtClean="0"/>
              <a:t> the corresponding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exponents from the MERA</a:t>
            </a:r>
            <a:endParaRPr lang="en-US" dirty="0"/>
          </a:p>
        </p:txBody>
      </p:sp>
      <p:pic>
        <p:nvPicPr>
          <p:cNvPr id="6" name="Picture 5" descr="Screen Shot 2012-06-06 at 11.4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225"/>
            <a:ext cx="9144000" cy="5288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838" y="6252129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Glen </a:t>
            </a:r>
            <a:r>
              <a:rPr lang="en-AU" dirty="0" err="1" smtClean="0"/>
              <a:t>Evenbly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arXiv:1109.5334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215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2D?</a:t>
            </a:r>
          </a:p>
          <a:p>
            <a:pPr lvl="1"/>
            <a:r>
              <a:rPr lang="en-US" dirty="0" smtClean="0"/>
              <a:t>Area laws for MPS, PEPS, trees, MERA, etc…</a:t>
            </a:r>
            <a:endParaRPr lang="en-US" dirty="0"/>
          </a:p>
          <a:p>
            <a:pPr lvl="1"/>
            <a:r>
              <a:rPr lang="en-US" dirty="0" smtClean="0"/>
              <a:t>MERA in 2D, fermions</a:t>
            </a:r>
            <a:endParaRPr lang="en-US" dirty="0"/>
          </a:p>
          <a:p>
            <a:r>
              <a:rPr lang="en-US" dirty="0" smtClean="0"/>
              <a:t>Some current directions</a:t>
            </a:r>
          </a:p>
          <a:p>
            <a:pPr lvl="1"/>
            <a:r>
              <a:rPr lang="en-US" dirty="0" smtClean="0"/>
              <a:t>Free fermions and violations of the area law</a:t>
            </a:r>
          </a:p>
          <a:p>
            <a:pPr lvl="1"/>
            <a:r>
              <a:rPr lang="en-US" dirty="0" smtClean="0"/>
              <a:t>Monte Carlo with tensor networks</a:t>
            </a:r>
          </a:p>
          <a:p>
            <a:pPr lvl="1"/>
            <a:r>
              <a:rPr lang="en-US" dirty="0" smtClean="0"/>
              <a:t>Time evolution, etc…</a:t>
            </a:r>
          </a:p>
        </p:txBody>
      </p:sp>
    </p:spTree>
    <p:extLst>
      <p:ext uri="{BB962C8B-B14F-4D97-AF65-F5344CB8AC3E}">
        <p14:creationId xmlns:p14="http://schemas.microsoft.com/office/powerpoint/2010/main" val="247398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491619" y="3023803"/>
            <a:ext cx="4269619" cy="2092476"/>
          </a:xfrm>
          <a:prstGeom prst="roundRect">
            <a:avLst/>
          </a:prstGeom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or Area law for entanglement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0820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0416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416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0820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0222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9818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9818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0222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2092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1688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81688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2092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31494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090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1090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31494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349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90945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0945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71349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0751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60347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60347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0751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0820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00416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00416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820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50222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69818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9818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50222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2092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81688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1688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62092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1494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51090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51090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1494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71349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90945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90945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1349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0751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60347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560347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0751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0820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00416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00416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0820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0222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69818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69818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0222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62092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81688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81688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62092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31494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51090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51090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31494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1349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0945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90945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71349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40751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560347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60347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0751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347" y="2019861"/>
            <a:ext cx="6389403" cy="406404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2D: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3D: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98" y="2485210"/>
            <a:ext cx="2326348" cy="40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98" y="3653330"/>
            <a:ext cx="1620726" cy="40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898" y="4786259"/>
            <a:ext cx="1775081" cy="4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Obeying the area law: </a:t>
            </a:r>
            <a:br>
              <a:rPr lang="en-US" dirty="0" smtClean="0"/>
            </a:br>
            <a:r>
              <a:rPr lang="en-US" dirty="0" smtClean="0"/>
              <a:t>1D gapped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435"/>
            <a:ext cx="8229600" cy="4525963"/>
          </a:xfrm>
        </p:spPr>
        <p:txBody>
          <a:bodyPr/>
          <a:lstStyle/>
          <a:p>
            <a:r>
              <a:rPr lang="en-US" dirty="0" smtClean="0"/>
              <a:t>All gapped 1D systems have bounded entanglement in ground state (Hastings, 2007)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Exists an MPS that is a good approximation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75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6"/>
          </p:cNvCxnSpPr>
          <p:nvPr/>
        </p:nvCxnSpPr>
        <p:spPr>
          <a:xfrm>
            <a:off x="1857375" y="50852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1571625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44750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6"/>
          </p:cNvCxnSpPr>
          <p:nvPr/>
        </p:nvCxnSpPr>
        <p:spPr>
          <a:xfrm>
            <a:off x="3016250" y="50852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2730500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50852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50852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50852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6210300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47995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537102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92900" y="4452443"/>
            <a:ext cx="876300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25" y="4300043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1434</Words>
  <Application>Microsoft Macintosh PowerPoint</Application>
  <PresentationFormat>On-screen Show (4:3)</PresentationFormat>
  <Paragraphs>293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Multiscale Entanglement Renormalization Ansatz</vt:lpstr>
      <vt:lpstr>What will I talk about?</vt:lpstr>
      <vt:lpstr>Outline: Part 1</vt:lpstr>
      <vt:lpstr>Entanglement in many-body systems</vt:lpstr>
      <vt:lpstr>Boundary or Area law for entanglement</vt:lpstr>
      <vt:lpstr>Boundary or Area law for entanglement</vt:lpstr>
      <vt:lpstr>Boundary or Area law for entanglement</vt:lpstr>
      <vt:lpstr>Boundary or Area law for entanglement</vt:lpstr>
      <vt:lpstr>Obeying the area law:  1D gapped systems</vt:lpstr>
      <vt:lpstr>Violating the area law: free fermions</vt:lpstr>
      <vt:lpstr>Critical points</vt:lpstr>
      <vt:lpstr>Violating the area law: critical systems</vt:lpstr>
      <vt:lpstr>Scale-invariance at criticality</vt:lpstr>
      <vt:lpstr>MPS have exponentially decaying correlations</vt:lpstr>
      <vt:lpstr>MPS have exponentially decaying correlations</vt:lpstr>
      <vt:lpstr>MPS have exponentially decaying correlations</vt:lpstr>
      <vt:lpstr>Renormalization group</vt:lpstr>
      <vt:lpstr>Momentum-space renormalization</vt:lpstr>
      <vt:lpstr>Real-space renormalization</vt:lpstr>
      <vt:lpstr>Tree tensor network (TTN)</vt:lpstr>
      <vt:lpstr>Tree tensor network as a unitary quantum circuit</vt:lpstr>
      <vt:lpstr>Tree tensor network as a unitary quantum circuit</vt:lpstr>
      <vt:lpstr>Tree tensor network as a unitary quantum circuit</vt:lpstr>
      <vt:lpstr>Tree tensor network as a unitary quantum circuit</vt:lpstr>
      <vt:lpstr>The problem with trees: short range entanglement</vt:lpstr>
      <vt:lpstr>Idea: remove the short range entanglement first!</vt:lpstr>
      <vt:lpstr>New ansatz: MERA</vt:lpstr>
      <vt:lpstr>New ansatz: MERA</vt:lpstr>
      <vt:lpstr>Properties of the MERA</vt:lpstr>
      <vt:lpstr>Efficient computation: causal cones</vt:lpstr>
      <vt:lpstr>Causal cone width</vt:lpstr>
      <vt:lpstr>Efficient computation: causal cones</vt:lpstr>
      <vt:lpstr>Efficient computation: causal cones</vt:lpstr>
      <vt:lpstr>Efficient computation: causal cones</vt:lpstr>
      <vt:lpstr>Efficient computation: causal cones</vt:lpstr>
      <vt:lpstr>Entanglement entropy</vt:lpstr>
      <vt:lpstr>Entanglement entropy</vt:lpstr>
      <vt:lpstr>Other MERA structures</vt:lpstr>
      <vt:lpstr>Periodic Boundaries</vt:lpstr>
      <vt:lpstr>Open Boundaries</vt:lpstr>
      <vt:lpstr>Finite-correlated MERA</vt:lpstr>
      <vt:lpstr>Scale-invariant MERA</vt:lpstr>
      <vt:lpstr>Correlations in a scale-invariant MERA</vt:lpstr>
      <vt:lpstr>MERA algorithms</vt:lpstr>
      <vt:lpstr>Local expectation values</vt:lpstr>
      <vt:lpstr>Global expectation values</vt:lpstr>
      <vt:lpstr>PowerPoint Presentation</vt:lpstr>
      <vt:lpstr>A reduced density matrix</vt:lpstr>
      <vt:lpstr>Solution: find reduced density matrix</vt:lpstr>
      <vt:lpstr>Reduced density matrix at each length scale</vt:lpstr>
      <vt:lpstr>Reduced density matrix at each length scale</vt:lpstr>
      <vt:lpstr>Reduced density matrix at each length scale</vt:lpstr>
      <vt:lpstr>“Lowering” the reduced density matrix</vt:lpstr>
      <vt:lpstr>Optimizing the MERA</vt:lpstr>
      <vt:lpstr>“Raising” operators</vt:lpstr>
      <vt:lpstr>“Raising” operators</vt:lpstr>
      <vt:lpstr>“Raising” operators</vt:lpstr>
      <vt:lpstr>“Raising” operators</vt:lpstr>
      <vt:lpstr>Environments/Derivatives</vt:lpstr>
      <vt:lpstr>Environments/Derivatives</vt:lpstr>
      <vt:lpstr>Single-operator updates: SVD</vt:lpstr>
      <vt:lpstr>Scaling Super-operator</vt:lpstr>
      <vt:lpstr>PowerPoint Presentation</vt:lpstr>
      <vt:lpstr>The descending super-operator</vt:lpstr>
      <vt:lpstr>The Ascending Superoperator</vt:lpstr>
      <vt:lpstr>Optimizing scale-invariant MERA</vt:lpstr>
      <vt:lpstr>Other forms of 1D MERA</vt:lpstr>
      <vt:lpstr>Ternary MERA</vt:lpstr>
      <vt:lpstr>More efficient, binary MERA</vt:lpstr>
      <vt:lpstr>Scaling of cost</vt:lpstr>
      <vt:lpstr>Correlations: MPS vs MERA Quantum XX model</vt:lpstr>
      <vt:lpstr>Brief intro to conformal field theory</vt:lpstr>
      <vt:lpstr>Scaling exponents from the MERA</vt:lpstr>
      <vt:lpstr>Outline: Part 2</vt:lpstr>
    </vt:vector>
  </TitlesOfParts>
  <Company>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Multiscale Entanglement Renormalization Ansatz</dc:title>
  <dc:creator>Andy Ferris</dc:creator>
  <cp:lastModifiedBy>Andy Ferris</cp:lastModifiedBy>
  <cp:revision>162</cp:revision>
  <dcterms:created xsi:type="dcterms:W3CDTF">2012-06-03T17:02:32Z</dcterms:created>
  <dcterms:modified xsi:type="dcterms:W3CDTF">2012-06-07T14:17:31Z</dcterms:modified>
</cp:coreProperties>
</file>